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284" r:id="rId5"/>
    <p:sldId id="301" r:id="rId6"/>
    <p:sldId id="302" r:id="rId7"/>
    <p:sldId id="308" r:id="rId8"/>
    <p:sldId id="303" r:id="rId9"/>
    <p:sldId id="304" r:id="rId10"/>
    <p:sldId id="323" r:id="rId11"/>
    <p:sldId id="335" r:id="rId12"/>
    <p:sldId id="336" r:id="rId13"/>
    <p:sldId id="325" r:id="rId14"/>
    <p:sldId id="309" r:id="rId15"/>
    <p:sldId id="310" r:id="rId16"/>
    <p:sldId id="326" r:id="rId17"/>
    <p:sldId id="331" r:id="rId18"/>
    <p:sldId id="327" r:id="rId19"/>
    <p:sldId id="313" r:id="rId20"/>
    <p:sldId id="328" r:id="rId21"/>
    <p:sldId id="314" r:id="rId22"/>
    <p:sldId id="315" r:id="rId23"/>
    <p:sldId id="329" r:id="rId24"/>
    <p:sldId id="316" r:id="rId25"/>
    <p:sldId id="317" r:id="rId26"/>
    <p:sldId id="330" r:id="rId27"/>
    <p:sldId id="337" r:id="rId28"/>
    <p:sldId id="338" r:id="rId29"/>
    <p:sldId id="318" r:id="rId30"/>
    <p:sldId id="339" r:id="rId31"/>
    <p:sldId id="305" r:id="rId32"/>
    <p:sldId id="333" r:id="rId33"/>
    <p:sldId id="334" r:id="rId34"/>
    <p:sldId id="306" r:id="rId35"/>
    <p:sldId id="319" r:id="rId36"/>
    <p:sldId id="341" r:id="rId37"/>
    <p:sldId id="320" r:id="rId38"/>
    <p:sldId id="342" r:id="rId39"/>
    <p:sldId id="321" r:id="rId40"/>
    <p:sldId id="322" r:id="rId41"/>
    <p:sldId id="286" r:id="rId4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3A8E3980-A42D-493A-9520-B376ACD18F40}">
          <p14:sldIdLst>
            <p14:sldId id="284"/>
            <p14:sldId id="301"/>
            <p14:sldId id="302"/>
            <p14:sldId id="308"/>
            <p14:sldId id="303"/>
            <p14:sldId id="304"/>
            <p14:sldId id="323"/>
            <p14:sldId id="335"/>
            <p14:sldId id="336"/>
            <p14:sldId id="325"/>
            <p14:sldId id="309"/>
            <p14:sldId id="310"/>
            <p14:sldId id="326"/>
            <p14:sldId id="331"/>
            <p14:sldId id="327"/>
            <p14:sldId id="313"/>
            <p14:sldId id="328"/>
            <p14:sldId id="314"/>
            <p14:sldId id="315"/>
            <p14:sldId id="329"/>
            <p14:sldId id="316"/>
            <p14:sldId id="317"/>
            <p14:sldId id="330"/>
            <p14:sldId id="337"/>
            <p14:sldId id="338"/>
            <p14:sldId id="318"/>
            <p14:sldId id="339"/>
            <p14:sldId id="305"/>
            <p14:sldId id="333"/>
            <p14:sldId id="334"/>
            <p14:sldId id="306"/>
            <p14:sldId id="319"/>
            <p14:sldId id="341"/>
            <p14:sldId id="320"/>
            <p14:sldId id="342"/>
            <p14:sldId id="321"/>
            <p14:sldId id="322"/>
            <p14:sldId id="2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296F7-45AC-46AC-8660-8260C59AC0F4}" v="19" dt="2023-04-26T12:54:58.03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9" autoAdjust="0"/>
    <p:restoredTop sz="83894" autoAdjust="0"/>
  </p:normalViewPr>
  <p:slideViewPr>
    <p:cSldViewPr snapToGrid="0">
      <p:cViewPr varScale="1">
        <p:scale>
          <a:sx n="81" d="100"/>
          <a:sy n="81" d="100"/>
        </p:scale>
        <p:origin x="91" y="538"/>
      </p:cViewPr>
      <p:guideLst/>
    </p:cSldViewPr>
  </p:slideViewPr>
  <p:notesTextViewPr>
    <p:cViewPr>
      <p:scale>
        <a:sx n="1" d="1"/>
        <a:sy n="1" d="1"/>
      </p:scale>
      <p:origin x="0" y="0"/>
    </p:cViewPr>
  </p:notesTextViewPr>
  <p:notesViewPr>
    <p:cSldViewPr snapToGrid="0" showGuides="1">
      <p:cViewPr varScale="1">
        <p:scale>
          <a:sx n="84" d="100"/>
          <a:sy n="8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2023-10-16</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2023-10-16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ardgivare.regionhalland.se/behandlingsstod/smittskydd/strama/bvc-stramautbildn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t>Välkomna till föräldragruppsutbildning. Tema är </a:t>
            </a:r>
            <a:r>
              <a:rPr lang="sv-SE" altLang="sv-SE" b="1" dirty="0"/>
              <a:t>”Barn, infektioner och antibiotika”. </a:t>
            </a:r>
          </a:p>
          <a:p>
            <a:pPr eaLnBrk="1" hangingPunct="1"/>
            <a:r>
              <a:rPr lang="sv-SE" altLang="sv-SE" b="1" dirty="0"/>
              <a:t>Utbildningens syfte:</a:t>
            </a:r>
            <a:r>
              <a:rPr lang="sv-SE" altLang="sv-SE" dirty="0"/>
              <a:t> </a:t>
            </a:r>
            <a:br>
              <a:rPr lang="sv-SE" altLang="sv-SE" dirty="0"/>
            </a:br>
            <a:r>
              <a:rPr lang="sv-SE" altLang="sv-SE" dirty="0"/>
              <a:t>För många barn blir det framöver aktuellt med mer gruppaktiviteter och deltagande i förskoleverksamhet. Det är positivt! Barn utvecklas och knyter många nya kontakter.  </a:t>
            </a:r>
          </a:p>
          <a:p>
            <a:pPr eaLnBrk="1" hangingPunct="1"/>
            <a:r>
              <a:rPr lang="sv-SE" altLang="sv-SE" dirty="0"/>
              <a:t>Det är också en tid då många upplever att barnen blir mer sjuka, som regel i olika infektioner. Som förälder balanserar man barnens bästa mot krav från förskolan, arbetet och andra åtaganden. Det är inte alltid lätt att få vardagspusslet att gå ihop. Vi vill med denna utbildning ge kunskap och förståelse kring barns infektioner och hoppas också bidra till ökad trygghet. </a:t>
            </a:r>
          </a:p>
          <a:p>
            <a:pPr eaLnBrk="1" hangingPunct="1"/>
            <a:r>
              <a:rPr lang="sv-SE" altLang="sv-SE" dirty="0"/>
              <a:t>Många infektioner är självläkande - även om de orsakas av bakterier. Antibiotika är ibland livsnödvändigt, men vi ser en onödigt hög förskrivning, även i Sverige, som leder till uppkomst av motståndskraftiga (resistenta) bakterier. </a:t>
            </a:r>
          </a:p>
          <a:p>
            <a:pPr eaLnBrk="1" hangingPunct="1"/>
            <a:endParaRPr lang="sv-SE" altLang="sv-SE" dirty="0"/>
          </a:p>
          <a:p>
            <a:pPr eaLnBrk="1" hangingPunct="1"/>
            <a:r>
              <a:rPr lang="sv-SE" altLang="sv-SE" dirty="0"/>
              <a:t>Strama startade 2008 med ett gemensamt mål att arbeta mot antibiotikaresistens och för en klok användning av antibiotika. I Sveriges alla regioner finns regionala Strama-grupper som arbetar med lokala frågor och sammanställningar. Nationell arbetsgrupp (NAG) Strama arbetar för nationell struktur för kunskapsbaserad vård, erfarenhetsutbyte och fördjupat lärande för att säkerställa möjligheter till god och säker sjukvård även för våra barn och kommande generationer. </a:t>
            </a:r>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4099437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a:t>Vad tror föräldrarna? </a:t>
            </a:r>
            <a:r>
              <a:rPr lang="sv-SE" altLang="sv-SE" dirty="0"/>
              <a:t>Ska Noel ha antibiotika när snuvan är tjock och gul-grön?</a:t>
            </a:r>
            <a:endParaRPr lang="sv-SE" altLang="sv-SE" i="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3776822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Snuva är kroppens försvar mot </a:t>
            </a:r>
            <a:r>
              <a:rPr lang="sv-SE" altLang="sv-SE" b="1" dirty="0"/>
              <a:t>förkylningsvirus</a:t>
            </a:r>
            <a:r>
              <a:rPr lang="sv-SE" altLang="sv-SE" dirty="0"/>
              <a:t> och är det vanligaste symtomet vid förkylning. Från början är snuvan vattnig och genomskinlig. Efter ett par dagar blir den tjockare och gulgrön. En vanlig uppfattning är då att det är ett tecken på att förkylningen övergått i en bakteriell infektion och antibiotika behövs. Färgen är dock ingen anledning till att ge antibiotika. </a:t>
            </a:r>
          </a:p>
          <a:p>
            <a:r>
              <a:rPr lang="sv-SE" altLang="sv-SE" dirty="0"/>
              <a:t>Lindra nästäppa med koksalt eller näsdroppar. </a:t>
            </a:r>
          </a:p>
          <a:p>
            <a:r>
              <a:rPr lang="sv-SE" altLang="sv-SE" dirty="0"/>
              <a:t>Det är svårt att undvika spridning av </a:t>
            </a:r>
            <a:r>
              <a:rPr lang="sv-SE" altLang="sv-SE" dirty="0" err="1"/>
              <a:t>snuvförkylning</a:t>
            </a:r>
            <a:r>
              <a:rPr lang="sv-SE" altLang="sv-SE" dirty="0"/>
              <a:t> i en barngrupp. Den smittar även innan förkylningssymtomen kommit. </a:t>
            </a:r>
          </a:p>
          <a:p>
            <a:r>
              <a:rPr lang="sv-SE" altLang="sv-SE" b="1" dirty="0"/>
              <a:t>Allmäntillståndet</a:t>
            </a:r>
            <a:r>
              <a:rPr lang="sv-SE" altLang="sv-SE" dirty="0"/>
              <a:t> avgör om man ska vara hemma från förskolan eller inte.</a:t>
            </a:r>
          </a:p>
          <a:p>
            <a:r>
              <a:rPr lang="sv-SE" altLang="sv-SE" dirty="0"/>
              <a:t>Betona god </a:t>
            </a:r>
            <a:r>
              <a:rPr lang="sv-SE" altLang="sv-SE" b="1" dirty="0"/>
              <a:t>handhygien</a:t>
            </a:r>
            <a:r>
              <a:rPr lang="sv-SE" altLang="sv-SE" dirty="0"/>
              <a:t>. Det kommer bilder senare som beskriver hur och när händerna ska tvättas.</a:t>
            </a:r>
          </a:p>
          <a:p>
            <a:endParaRPr lang="sv-SE" altLang="sv-SE" sz="1100" b="1" dirty="0"/>
          </a:p>
          <a:p>
            <a:r>
              <a:rPr lang="sv-SE" altLang="sv-SE" sz="1100" b="1" dirty="0"/>
              <a:t>Andra exempel på orsak till snuva:</a:t>
            </a:r>
          </a:p>
          <a:p>
            <a:pPr>
              <a:buFontTx/>
              <a:buChar char="-"/>
            </a:pPr>
            <a:r>
              <a:rPr lang="sv-SE" altLang="sv-SE" sz="1100" dirty="0"/>
              <a:t> Streptokockinfektion kan ge feber, </a:t>
            </a:r>
            <a:r>
              <a:rPr lang="sv-SE" altLang="sv-SE" sz="1100" dirty="0" err="1"/>
              <a:t>purulent</a:t>
            </a:r>
            <a:r>
              <a:rPr lang="sv-SE" altLang="sv-SE" sz="1100" dirty="0"/>
              <a:t> snuva, såriga näsborrar och svullna </a:t>
            </a:r>
          </a:p>
          <a:p>
            <a:r>
              <a:rPr lang="sv-SE" altLang="sv-SE" sz="1100" dirty="0"/>
              <a:t>  körtlar på halsen.</a:t>
            </a:r>
          </a:p>
          <a:p>
            <a:pPr>
              <a:buFontTx/>
              <a:buChar char="-"/>
            </a:pPr>
            <a:r>
              <a:rPr lang="sv-SE" altLang="sv-SE" sz="1100" dirty="0"/>
              <a:t> Allergisk rinit (hösnuva) vilket är vanligast på våren och åtföljs ofta av nysningar, kliande näsa och röda, rinnande ögon.</a:t>
            </a:r>
          </a:p>
          <a:p>
            <a:pPr>
              <a:buFontTx/>
              <a:buChar char="-"/>
            </a:pPr>
            <a:r>
              <a:rPr lang="sv-SE" altLang="sv-SE" sz="1100" dirty="0"/>
              <a:t> Främmande kropp som ger långvarig, ensidig, illaluktande och ofta blodtillblandad snuva.</a:t>
            </a:r>
          </a:p>
          <a:p>
            <a:pPr>
              <a:lnSpc>
                <a:spcPts val="1000"/>
              </a:lnSpc>
            </a:pPr>
            <a:endParaRPr lang="sv-SE" altLang="sv-SE" dirty="0"/>
          </a:p>
          <a:p>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66669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sv-SE" altLang="sv-SE" dirty="0"/>
              <a:t>När luftvägarnas slemhinnor irriteras utlöses hosta. Det är kroppens sätt att försvara sig och göra sig av med det som retar luftvägarna och frigöra slem. Hosta i sig är alltså en skyddande reflex. </a:t>
            </a:r>
            <a:endParaRPr lang="sv-SE" altLang="sv-SE" b="1" dirty="0"/>
          </a:p>
          <a:p>
            <a:pPr eaLnBrk="1" hangingPunct="1">
              <a:lnSpc>
                <a:spcPct val="90000"/>
              </a:lnSpc>
            </a:pPr>
            <a:r>
              <a:rPr lang="sv-SE" altLang="sv-SE" b="1" dirty="0"/>
              <a:t>Förkylning</a:t>
            </a:r>
            <a:r>
              <a:rPr lang="sv-SE" altLang="sv-SE" dirty="0"/>
              <a:t> är den vanligaste orsaken till hosta och orsakas då ofta av </a:t>
            </a:r>
            <a:r>
              <a:rPr lang="sv-SE" altLang="sv-SE" b="1" dirty="0"/>
              <a:t>virus</a:t>
            </a:r>
            <a:r>
              <a:rPr lang="sv-SE" altLang="sv-SE" dirty="0"/>
              <a:t>. Hostan kan antingen vara slemmig eller torr. Ofta sitter hostan i länge efter att själva förkylningen gått över eftersom slemhinnorna är känsliga och tar tid att återhämta sig. Man kan räkna med 2-4 veckor, ibland längre. </a:t>
            </a:r>
          </a:p>
          <a:p>
            <a:pPr eaLnBrk="1" hangingPunct="1">
              <a:lnSpc>
                <a:spcPct val="90000"/>
              </a:lnSpc>
            </a:pPr>
            <a:r>
              <a:rPr lang="sv-SE" altLang="sv-SE" b="1" dirty="0"/>
              <a:t>Antibiotikabehandling</a:t>
            </a:r>
            <a:r>
              <a:rPr lang="sv-SE" altLang="sv-SE" dirty="0"/>
              <a:t> gör sällan nytta, då sjukdomen oftast orsakas av ett virus. Ibland kan upphostningar vara gula, gröna eller brunaktiga. Det behöver inte betyda att det är en bakterieinfektion utan är ofta en naturlig följd vid virusinfektion. </a:t>
            </a:r>
          </a:p>
          <a:p>
            <a:pPr eaLnBrk="1" hangingPunct="1">
              <a:lnSpc>
                <a:spcPct val="90000"/>
              </a:lnSpc>
            </a:pPr>
            <a:r>
              <a:rPr lang="sv-SE" altLang="sv-SE" b="1" dirty="0"/>
              <a:t>Hosta är inte lätt att behandla</a:t>
            </a:r>
            <a:r>
              <a:rPr lang="sv-SE" altLang="sv-SE" dirty="0"/>
              <a:t>. Det finns ofta en övertro på hostmedicin. Tyvärr finns inga riktigt bra hostmediciner utan effekterna är marginella. Om man köper receptfri hostmedicin bör man ta hänsyn till typen av hosta. Torrhosta eller slemhosta? Till barn under 2 år och barn med astma ska man inte ge hostmedicin utan att först ha kontaktat sjukvården.</a:t>
            </a:r>
          </a:p>
          <a:p>
            <a:pPr eaLnBrk="1" hangingPunct="1">
              <a:lnSpc>
                <a:spcPct val="90000"/>
              </a:lnSpc>
            </a:pPr>
            <a:r>
              <a:rPr lang="sv-SE" altLang="sv-SE" dirty="0"/>
              <a:t>Ibland ges </a:t>
            </a:r>
            <a:r>
              <a:rPr lang="sv-SE" altLang="sv-SE" b="1" dirty="0"/>
              <a:t>luftrörsvidgande</a:t>
            </a:r>
            <a:r>
              <a:rPr lang="sv-SE" altLang="sv-SE" dirty="0"/>
              <a:t> medel för att underlätta andningen, i regel som inhalation. </a:t>
            </a:r>
            <a:endParaRPr lang="sv-SE" altLang="sv-SE" b="1" dirty="0"/>
          </a:p>
          <a:p>
            <a:pPr eaLnBrk="1" hangingPunct="1">
              <a:lnSpc>
                <a:spcPct val="90000"/>
              </a:lnSpc>
            </a:pPr>
            <a:r>
              <a:rPr lang="sv-SE" altLang="sv-SE" b="1" dirty="0"/>
              <a:t>Vad kan man göra själv?</a:t>
            </a:r>
            <a:r>
              <a:rPr lang="sv-SE" altLang="sv-SE" dirty="0"/>
              <a:t> Se till att barnet dricker ordentligt. Slemmet blir mindre segt och lättare att hosta upp. Ge gärna också en klunk vatten före sänggåendet. Höjd huvudändan på sängen. Det som avgör om man söker vård beror i första hand inte på själva hostan utan på hur barnet mår i övrigt.  </a:t>
            </a:r>
          </a:p>
          <a:p>
            <a:pPr eaLnBrk="1" hangingPunct="1">
              <a:lnSpc>
                <a:spcPct val="90000"/>
              </a:lnSpc>
            </a:pPr>
            <a:endParaRPr lang="sv-SE" altLang="sv-SE" dirty="0"/>
          </a:p>
          <a:p>
            <a:pPr eaLnBrk="1" hangingPunct="1">
              <a:lnSpc>
                <a:spcPct val="90000"/>
              </a:lnSpc>
            </a:pPr>
            <a:r>
              <a:rPr lang="sv-SE" altLang="sv-SE" dirty="0"/>
              <a:t>Barn med hosta utan feber och med gott allmäntillstånd kan gå till förskolan. </a:t>
            </a:r>
          </a:p>
          <a:p>
            <a:pPr eaLnBrk="1" hangingPunct="1">
              <a:lnSpc>
                <a:spcPct val="90000"/>
              </a:lnSpc>
            </a:pPr>
            <a:r>
              <a:rPr lang="sv-SE" altLang="sv-SE" sz="900" b="1" dirty="0"/>
              <a:t>Andra exempel på orsak till hosta: </a:t>
            </a:r>
            <a:br>
              <a:rPr lang="sv-SE" altLang="sv-SE" sz="900" b="1" dirty="0"/>
            </a:br>
            <a:r>
              <a:rPr lang="sv-SE" altLang="sv-SE" sz="900" dirty="0"/>
              <a:t>- krupp         (virus)</a:t>
            </a:r>
            <a:br>
              <a:rPr lang="sv-SE" altLang="sv-SE" sz="900" dirty="0"/>
            </a:br>
            <a:r>
              <a:rPr lang="sv-SE" altLang="sv-SE" sz="900" dirty="0"/>
              <a:t>- RS-virus    (virus)</a:t>
            </a:r>
            <a:br>
              <a:rPr lang="sv-SE" altLang="sv-SE" sz="900" dirty="0"/>
            </a:br>
            <a:r>
              <a:rPr lang="sv-SE" altLang="sv-SE" sz="900" dirty="0"/>
              <a:t>- lunginflammation (virus eller bakterier)</a:t>
            </a:r>
            <a:br>
              <a:rPr lang="sv-SE" altLang="sv-SE" sz="900" dirty="0"/>
            </a:br>
            <a:r>
              <a:rPr lang="sv-SE" altLang="sv-SE" sz="900" dirty="0"/>
              <a:t>- astma och allergi</a:t>
            </a:r>
            <a:br>
              <a:rPr lang="sv-SE" altLang="sv-SE" sz="900" dirty="0"/>
            </a:br>
            <a:r>
              <a:rPr lang="sv-SE" altLang="sv-SE" sz="900" dirty="0"/>
              <a:t>- kikhosta (idag är de flesta barn vaccinerade mot kikhosta. Ger ett gott, men ej 100 %-</a:t>
            </a:r>
            <a:r>
              <a:rPr lang="sv-SE" altLang="sv-SE" sz="900" dirty="0" err="1"/>
              <a:t>igt</a:t>
            </a:r>
            <a:r>
              <a:rPr lang="sv-SE" altLang="sv-SE" sz="900" dirty="0"/>
              <a:t> skydd)</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379997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lnSpc>
                <a:spcPct val="90000"/>
              </a:lnSpc>
            </a:pPr>
            <a:r>
              <a:rPr lang="sv-SE" altLang="sv-SE" b="1" dirty="0"/>
              <a:t>Ska Anton ha antibiotika? </a:t>
            </a:r>
            <a:r>
              <a:rPr lang="sv-SE" altLang="sv-SE" dirty="0"/>
              <a:t>Vad har föräldrarna för åsikt om detta?</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2169437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Följ barnets allmäntillstånd!</a:t>
            </a:r>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3244894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b="1" dirty="0"/>
              <a:t>Låt föräldrarna komma med förslag på vad de ska göra innan du bläddrar till nästa bild.</a:t>
            </a:r>
            <a:r>
              <a:rPr lang="sv-SE" altLang="sv-SE" dirty="0"/>
              <a:t> Hur ska de tackla feber, förkylning och varför misstänker de öroninflammation?</a:t>
            </a:r>
          </a:p>
          <a:p>
            <a:r>
              <a:rPr lang="sv-SE" altLang="sv-SE" dirty="0"/>
              <a:t>Ofta föregås öroninflammationen av några dagars förkylning men särskilt hos små barn kan öroninflammationen komma direkt. </a:t>
            </a:r>
          </a:p>
          <a:p>
            <a:pPr marL="171450" indent="-171450">
              <a:buFontTx/>
              <a:buChar char="-"/>
            </a:pPr>
            <a:r>
              <a:rPr lang="sv-SE" altLang="sv-SE" dirty="0"/>
              <a:t>Örontrumpeten svullnar och blir trång eller tilltäppt. Detta ger en bra grogrund för bakterierna att växa. </a:t>
            </a:r>
          </a:p>
          <a:p>
            <a:pPr marL="171450" indent="-171450">
              <a:buFontTx/>
              <a:buChar char="-"/>
            </a:pPr>
            <a:r>
              <a:rPr lang="sv-SE" altLang="sv-SE" dirty="0"/>
              <a:t>Slemhinnan svullnar och det bildas slem och var som trycker på trumhinnan. </a:t>
            </a:r>
          </a:p>
          <a:p>
            <a:pPr marL="171450" indent="-171450">
              <a:buFontTx/>
              <a:buChar char="-"/>
            </a:pPr>
            <a:r>
              <a:rPr lang="sv-SE" altLang="sv-SE" dirty="0"/>
              <a:t>När barnet ligger ner gör det ont, barnet vaknar och gråter otröstligt.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3933319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lnSpc>
                <a:spcPct val="80000"/>
              </a:lnSpc>
            </a:pPr>
            <a:r>
              <a:rPr lang="sv-SE" sz="1200" dirty="0"/>
              <a:t>De vanligaste bakterierna som orsakar öroninflammation är </a:t>
            </a:r>
            <a:r>
              <a:rPr lang="sv-SE" sz="1200" i="1" dirty="0"/>
              <a:t>Pneumokocker</a:t>
            </a:r>
            <a:r>
              <a:rPr lang="sv-SE" sz="1200" dirty="0"/>
              <a:t> och </a:t>
            </a:r>
            <a:r>
              <a:rPr lang="sv-SE" sz="1200" i="1" dirty="0" err="1"/>
              <a:t>Hemofilus</a:t>
            </a:r>
            <a:r>
              <a:rPr lang="sv-SE" sz="1200" i="1" dirty="0"/>
              <a:t> </a:t>
            </a:r>
            <a:r>
              <a:rPr lang="sv-SE" sz="1200" i="1" dirty="0" err="1"/>
              <a:t>influenzae</a:t>
            </a:r>
            <a:r>
              <a:rPr lang="sv-SE" sz="1200" dirty="0"/>
              <a:t>. Virusinfektioner är mycket vanliga i samband med öroninflammation men det är mera sällsynt att virus ensamma orsakar öroninflammation. Öroninflammation smittar inte men de bakterier som orsakar inflammationen kan vara smittsamma, liksom förkylningen.</a:t>
            </a:r>
          </a:p>
          <a:p>
            <a:pPr eaLnBrk="1" hangingPunct="1">
              <a:lnSpc>
                <a:spcPct val="80000"/>
              </a:lnSpc>
            </a:pPr>
            <a:br>
              <a:rPr lang="sv-SE" sz="1200" dirty="0"/>
            </a:br>
            <a:r>
              <a:rPr lang="sv-SE" sz="1200" b="1" dirty="0"/>
              <a:t>TRYCK FRAM BILDSPELSEFFEKTEN</a:t>
            </a:r>
            <a:br>
              <a:rPr lang="sv-SE" sz="1200" b="1" dirty="0"/>
            </a:br>
            <a:r>
              <a:rPr lang="sv-SE" sz="1200" b="1" dirty="0"/>
              <a:t>Vad kan man göra själv?</a:t>
            </a:r>
          </a:p>
          <a:p>
            <a:pPr eaLnBrk="1" hangingPunct="1">
              <a:lnSpc>
                <a:spcPct val="80000"/>
              </a:lnSpc>
            </a:pPr>
            <a:r>
              <a:rPr lang="sv-SE" altLang="sv-SE" b="1" dirty="0"/>
              <a:t>Högläge</a:t>
            </a:r>
            <a:r>
              <a:rPr lang="sv-SE" altLang="sv-SE" dirty="0"/>
              <a:t> gör att trycket i örat minskar och det gör mindre ont. Därför är det också bra att hålla barnet upprätt när du tröstar det. </a:t>
            </a:r>
          </a:p>
          <a:p>
            <a:pPr eaLnBrk="1" hangingPunct="1">
              <a:lnSpc>
                <a:spcPct val="80000"/>
              </a:lnSpc>
            </a:pPr>
            <a:r>
              <a:rPr lang="sv-SE" altLang="sv-SE" b="1" dirty="0"/>
              <a:t>Nässpray</a:t>
            </a:r>
            <a:r>
              <a:rPr lang="sv-SE" altLang="sv-SE" dirty="0"/>
              <a:t> kan lindra om näsan är täppt, men har ingen effekt på öroninflammationen.</a:t>
            </a:r>
          </a:p>
          <a:p>
            <a:pPr eaLnBrk="1" hangingPunct="1">
              <a:lnSpc>
                <a:spcPct val="80000"/>
              </a:lnSpc>
            </a:pPr>
            <a:r>
              <a:rPr lang="sv-SE" altLang="sv-SE" b="1" dirty="0"/>
              <a:t>Smärtstillande</a:t>
            </a:r>
            <a:r>
              <a:rPr lang="sv-SE" altLang="sv-SE" dirty="0"/>
              <a:t> kan vara lämpligt - </a:t>
            </a:r>
            <a:r>
              <a:rPr lang="sv-SE" altLang="sv-SE" dirty="0" err="1"/>
              <a:t>paracetamol</a:t>
            </a:r>
            <a:r>
              <a:rPr lang="sv-SE" altLang="sv-SE" dirty="0"/>
              <a:t> eller ibuprofen (från 6 månader).</a:t>
            </a:r>
          </a:p>
          <a:p>
            <a:pPr eaLnBrk="1" hangingPunct="1">
              <a:lnSpc>
                <a:spcPct val="80000"/>
              </a:lnSpc>
            </a:pPr>
            <a:r>
              <a:rPr lang="sv-SE" altLang="sv-SE" dirty="0"/>
              <a:t>Vid öroninflammation kan varbildningen i mellanörat göra </a:t>
            </a:r>
            <a:r>
              <a:rPr lang="sv-SE" altLang="sv-SE" b="1" dirty="0"/>
              <a:t>hål på trumhinnan</a:t>
            </a:r>
            <a:r>
              <a:rPr lang="sv-SE" altLang="sv-SE" dirty="0"/>
              <a:t> och varet rinner ut genom hörselgången. När trumhinnan spricker brukar smärtan minska. Barnet bör undersökas av läkare men det är inte bråttom, utan man kan vänta till nästa dag. Rengör och sätt ev. en bomullstuss i örat. </a:t>
            </a:r>
            <a:endParaRPr lang="sv-SE" altLang="sv-SE" b="1" dirty="0"/>
          </a:p>
          <a:p>
            <a:pPr eaLnBrk="1" hangingPunct="1">
              <a:lnSpc>
                <a:spcPct val="80000"/>
              </a:lnSpc>
            </a:pPr>
            <a:br>
              <a:rPr lang="sv-SE" altLang="sv-SE" b="1" dirty="0"/>
            </a:br>
            <a:r>
              <a:rPr lang="sv-SE" altLang="sv-SE" b="1" dirty="0"/>
              <a:t>Hur bråttom är det att komma till en doktor?</a:t>
            </a:r>
            <a:br>
              <a:rPr lang="sv-SE" altLang="sv-SE" b="1" dirty="0"/>
            </a:br>
            <a:r>
              <a:rPr lang="sv-SE" altLang="sv-SE" dirty="0"/>
              <a:t>I de flesta fall, när det gäller barn som i övrigt är friska, är det inte så bråttom som man ibland tror. Ofta kommer besvären på natten. Barnet kanske vaknar av att det gör väldigt ont och som förälder blir man naturligtvis orolig. En oro som ofta smittar av sig på barnet. Men det är sällan nödvändigt att undersöka barn med misstänkt akut öroninflammation på kvällen eller natten.</a:t>
            </a:r>
          </a:p>
          <a:p>
            <a:pPr eaLnBrk="1" hangingPunct="1">
              <a:lnSpc>
                <a:spcPct val="90000"/>
              </a:lnSpc>
              <a:defRPr/>
            </a:pPr>
            <a:r>
              <a:rPr lang="sv-SE" sz="1200" b="1" dirty="0"/>
              <a:t>Huvudregel</a:t>
            </a:r>
            <a:r>
              <a:rPr lang="sv-SE" sz="1200" dirty="0"/>
              <a:t>: Det är ofta bättre att vänta till dagen därpå och då ta kontakt med den vårdcentral eller mottagning man brukar vända sig till. Det är särskilt viktigt om man har ett barn med återkommande öroninflammationer. </a:t>
            </a:r>
            <a:br>
              <a:rPr lang="sv-SE" sz="1200" dirty="0"/>
            </a:br>
            <a:endParaRPr lang="sv-SE" sz="1200" dirty="0"/>
          </a:p>
          <a:p>
            <a:pPr eaLnBrk="1" hangingPunct="1">
              <a:lnSpc>
                <a:spcPct val="80000"/>
              </a:lnSpc>
              <a:defRPr/>
            </a:pPr>
            <a:r>
              <a:rPr lang="sv-SE" sz="1200" dirty="0"/>
              <a:t>Det finns några viktiga</a:t>
            </a:r>
            <a:r>
              <a:rPr lang="sv-SE" sz="1200" b="1" dirty="0"/>
              <a:t> undantag </a:t>
            </a:r>
            <a:r>
              <a:rPr lang="sv-SE" sz="1200" dirty="0"/>
              <a:t>då man genast bör söka läkare -  även om det är mitt i natten:</a:t>
            </a:r>
            <a:r>
              <a:rPr lang="sv-SE" sz="1200" b="1" dirty="0"/>
              <a:t> </a:t>
            </a:r>
            <a:r>
              <a:rPr lang="sv-SE" sz="1200" b="1" dirty="0">
                <a:solidFill>
                  <a:srgbClr val="FF0000"/>
                </a:solidFill>
              </a:rPr>
              <a:t>Se nästa bild</a:t>
            </a:r>
            <a:r>
              <a:rPr lang="sv-SE" sz="1200" dirty="0"/>
              <a:t>;  ”Sök läkare direkt om (se ovan)”</a:t>
            </a:r>
            <a:br>
              <a:rPr lang="sv-SE" sz="1200" dirty="0"/>
            </a:b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2795030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1200" dirty="0"/>
            </a:br>
            <a:r>
              <a:rPr lang="sv-SE" sz="1200" b="1" dirty="0"/>
              <a:t>”Vänta och se” -  Rådet till de flesta</a:t>
            </a:r>
            <a:br>
              <a:rPr lang="sv-SE" sz="1200" b="1" dirty="0"/>
            </a:br>
            <a:r>
              <a:rPr lang="sv-SE" sz="1200" dirty="0"/>
              <a:t>Tidigare behandlades nästan alla barn med penicillin. Av flera skäl har man nu gått ifrån den principen. Flera studier har visat att  antibiotika </a:t>
            </a:r>
            <a:r>
              <a:rPr lang="sv-SE" sz="1200" u="sng" dirty="0"/>
              <a:t>inte</a:t>
            </a:r>
            <a:r>
              <a:rPr lang="sv-SE" sz="1200" dirty="0"/>
              <a:t> medför någon avgörande skillnad vad gäller utläkning av akut öroninflammation hos i övrigt friska barn </a:t>
            </a:r>
            <a:r>
              <a:rPr lang="sv-SE" sz="1200" b="1" dirty="0"/>
              <a:t>över ett års ålder</a:t>
            </a:r>
            <a:r>
              <a:rPr lang="sv-SE" sz="1200" dirty="0"/>
              <a:t>. Spontanläkningen är hög och komplikationer är mycket ovanliga. Som regel väntar man därför att sätta in antibiotika. Det är ju onödigt att utsätta barnet för de eventuella biverkningar och risk för resistensutveckling när man inte kan visa på någon avgörande effekt. </a:t>
            </a:r>
            <a:br>
              <a:rPr lang="sv-SE" sz="1200" dirty="0"/>
            </a:br>
            <a:r>
              <a:rPr lang="sv-SE" sz="1200" dirty="0"/>
              <a:t>Smärtstillande medel ges vid behov. Högläge rekommenderas. Ny kontakt tas med sjukvården vid försämring eller kvarstående öronvärk eller feber efter två till tre dygn. </a:t>
            </a:r>
            <a:br>
              <a:rPr lang="sv-SE" sz="1200" dirty="0"/>
            </a:br>
            <a:br>
              <a:rPr lang="sv-SE" sz="1200" dirty="0"/>
            </a:br>
            <a:r>
              <a:rPr lang="sv-SE" sz="1200" b="1" dirty="0"/>
              <a:t>Antibiotika i vissa  fall</a:t>
            </a:r>
            <a:br>
              <a:rPr lang="sv-SE" sz="1200" b="1" dirty="0"/>
            </a:br>
            <a:r>
              <a:rPr lang="sv-SE" sz="1200" dirty="0"/>
              <a:t>I vissa fall är dock nyttan av antibiotika större än risken med dess biverkningar. Exempel på när antibiotikabehandling rekommenderas är i de fall där trumhinnan har brustit. Likaså rekommenderas antibiotika om ditt barn är under 2 år och har en dubbelsidig öroninflammation. Barn </a:t>
            </a:r>
            <a:r>
              <a:rPr lang="sv-SE" sz="1200" u="sng" dirty="0"/>
              <a:t>under</a:t>
            </a:r>
            <a:r>
              <a:rPr lang="sv-SE" sz="1200" dirty="0"/>
              <a:t> ett år eller </a:t>
            </a:r>
            <a:r>
              <a:rPr lang="sv-SE" sz="1200" u="sng" dirty="0"/>
              <a:t>över</a:t>
            </a:r>
            <a:r>
              <a:rPr lang="sv-SE" sz="1200" dirty="0"/>
              <a:t> 12 år samt vuxna rekommenderas alltid antibiotika vid säker öroninflammation.</a:t>
            </a:r>
            <a:br>
              <a:rPr lang="sv-SE" sz="1200" dirty="0"/>
            </a:br>
            <a:br>
              <a:rPr lang="sv-SE" sz="1200" dirty="0"/>
            </a:br>
            <a:r>
              <a:rPr lang="sv-SE" sz="1200" b="1" dirty="0"/>
              <a:t>Efterkontroll</a:t>
            </a:r>
            <a:br>
              <a:rPr lang="sv-SE" sz="1200" dirty="0"/>
            </a:br>
            <a:r>
              <a:rPr lang="sv-SE" sz="1200" dirty="0"/>
              <a:t>Tidigare var det vanligt att man kontrollerade hörseln på alla barn med öroninflammation efter cirka 3 månader. Numera följer man bara upp vissa barn. I okomplicerade fall om barnet har haft en öroninflammation bara på det ena örat behövs ingen efterkontroll (oavsett om barnet fått antibiotika). </a:t>
            </a:r>
          </a:p>
          <a:p>
            <a:endParaRPr lang="sv-SE" dirty="0"/>
          </a:p>
          <a:p>
            <a:r>
              <a:rPr lang="sv-SE" dirty="0"/>
              <a:t>Lite historik för dig som sjuksköterska om hur man behandlat öroninflammationer: Ända fram till år 2000 behandlade man barn med öroninflammationer frikostigt. Därefter har studier visat att det inte varit någon avgörande skillnad i utläkningen av dessa hos för övrigt friska barn över ett års ålder. 2010 kom nationella riktlinjer för hur man bör behandla barn med öroninflammationer*. Barn under ett år är mer svårundersökta och diagnostiken således svårare och komplikationer är vanligare. </a:t>
            </a:r>
          </a:p>
          <a:p>
            <a:endParaRPr lang="sv-SE" dirty="0"/>
          </a:p>
          <a:p>
            <a:r>
              <a:rPr lang="sv-SE" b="1" dirty="0"/>
              <a:t>När ska barnet behandlas med antibiotika vid öroninflammation?</a:t>
            </a:r>
            <a:r>
              <a:rPr lang="sv-SE" dirty="0"/>
              <a:t> * </a:t>
            </a:r>
            <a:br>
              <a:rPr lang="sv-SE" dirty="0"/>
            </a:br>
            <a:r>
              <a:rPr lang="sv-SE" dirty="0"/>
              <a:t>- Alla barn under 1 år behandlas med antibiotika </a:t>
            </a:r>
            <a:br>
              <a:rPr lang="sv-SE" dirty="0"/>
            </a:br>
            <a:r>
              <a:rPr lang="sv-SE" dirty="0"/>
              <a:t>- Barn under 2 år med dubbelsidig öroninflammation </a:t>
            </a:r>
            <a:br>
              <a:rPr lang="sv-SE" dirty="0"/>
            </a:br>
            <a:r>
              <a:rPr lang="sv-SE" dirty="0"/>
              <a:t>- Alla åldrar med perforation </a:t>
            </a:r>
            <a:br>
              <a:rPr lang="sv-SE" dirty="0"/>
            </a:br>
            <a:r>
              <a:rPr lang="sv-SE" dirty="0"/>
              <a:t>- Om barnet har komplicerande faktorer såsom: </a:t>
            </a:r>
            <a:br>
              <a:rPr lang="sv-SE" dirty="0"/>
            </a:br>
            <a:r>
              <a:rPr lang="sv-SE" dirty="0"/>
              <a:t>o Svår värk trots smärtstillande </a:t>
            </a:r>
            <a:br>
              <a:rPr lang="sv-SE" dirty="0"/>
            </a:br>
            <a:r>
              <a:rPr lang="sv-SE" dirty="0"/>
              <a:t>o Känd infektionskänslighet </a:t>
            </a:r>
            <a:r>
              <a:rPr lang="sv-SE" dirty="0" err="1"/>
              <a:t>pga</a:t>
            </a:r>
            <a:r>
              <a:rPr lang="sv-SE" dirty="0"/>
              <a:t> annan behandling/sjukdom/syndrom </a:t>
            </a:r>
            <a:br>
              <a:rPr lang="sv-SE" dirty="0"/>
            </a:br>
            <a:r>
              <a:rPr lang="sv-SE" dirty="0"/>
              <a:t>o Missbildningar i ansiktsskelettet </a:t>
            </a:r>
            <a:br>
              <a:rPr lang="sv-SE" dirty="0"/>
            </a:br>
            <a:r>
              <a:rPr lang="sv-SE" dirty="0"/>
              <a:t>o Tillstånd efter skall- eller ansiktsfraktur </a:t>
            </a:r>
            <a:br>
              <a:rPr lang="sv-SE" dirty="0"/>
            </a:br>
            <a:r>
              <a:rPr lang="sv-SE" dirty="0"/>
              <a:t>o </a:t>
            </a:r>
            <a:r>
              <a:rPr lang="sv-SE" dirty="0" err="1"/>
              <a:t>Cochleaimplantat</a:t>
            </a:r>
            <a:r>
              <a:rPr lang="sv-SE" dirty="0"/>
              <a:t> </a:t>
            </a:r>
            <a:br>
              <a:rPr lang="sv-SE" dirty="0"/>
            </a:br>
            <a:r>
              <a:rPr lang="sv-SE" dirty="0"/>
              <a:t>o Tidigare öronoperation (ej enbart plaströr) </a:t>
            </a:r>
            <a:br>
              <a:rPr lang="sv-SE" dirty="0"/>
            </a:br>
            <a:r>
              <a:rPr lang="sv-SE" dirty="0"/>
              <a:t>o Känd hörselnedsättning</a:t>
            </a:r>
          </a:p>
          <a:p>
            <a:endParaRPr lang="sv-SE" dirty="0"/>
          </a:p>
          <a:p>
            <a:r>
              <a:rPr lang="sv-SE" i="1" dirty="0"/>
              <a:t>*Behandlingsrekommendationer för vanliga infektioner i öppenvård (Läkemedelsverket, Folkhälsomyndigheten, 2014) </a:t>
            </a:r>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3648562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r>
              <a:rPr lang="sv-SE" altLang="sv-SE" b="1" dirty="0"/>
              <a:t>Feber är ingen sjukdom </a:t>
            </a:r>
          </a:p>
          <a:p>
            <a:pPr marL="0" indent="0"/>
            <a:r>
              <a:rPr lang="sv-SE" altLang="sv-SE" dirty="0"/>
              <a:t>Barn får lätt feber men det behöver inte betyda att barnet är särskilt sjukt. Feber i sig är ingen sjukdom utan kroppens försvar mot virus och bakterier. Virus och bakterier trivs nämligen inte i höga kroppstemperaturer. Barn får oftare feber i samband med en infektion jämfört med vuxna.</a:t>
            </a:r>
          </a:p>
          <a:p>
            <a:pPr marL="0" indent="0"/>
            <a:r>
              <a:rPr lang="sv-SE" altLang="sv-SE" dirty="0"/>
              <a:t>Normal kroppstemperatur definieras som rektal temperatur mellan 36,0</a:t>
            </a:r>
            <a:r>
              <a:rPr lang="sv-SE" altLang="sv-SE" baseline="30000" dirty="0"/>
              <a:t>0 </a:t>
            </a:r>
            <a:r>
              <a:rPr lang="sv-SE" altLang="sv-SE" dirty="0"/>
              <a:t>C och 37,8</a:t>
            </a:r>
            <a:r>
              <a:rPr lang="sv-SE" altLang="sv-SE" baseline="30000" dirty="0"/>
              <a:t>0 </a:t>
            </a:r>
            <a:r>
              <a:rPr lang="sv-SE" altLang="sv-SE" dirty="0"/>
              <a:t>C. Barn har ofta högre temperatur än vuxna. Om barnet är litet och är för varmt klädd eller varit väldigt aktivt kan det få hög temperatur utan att ha feber. Därför är det bästa att vänta en halvtimme innan man tar tempen för att få ett säkert resultat. Temp över 38,0</a:t>
            </a:r>
            <a:r>
              <a:rPr lang="sv-SE" altLang="sv-SE" baseline="30000" dirty="0"/>
              <a:t>0</a:t>
            </a:r>
            <a:r>
              <a:rPr lang="sv-SE" altLang="sv-SE" dirty="0"/>
              <a:t> C mätt efter en halvtimmes vila räknas som feber. </a:t>
            </a:r>
          </a:p>
          <a:p>
            <a:pPr marL="0" indent="0"/>
            <a:r>
              <a:rPr lang="sv-SE" altLang="sv-SE" b="1" dirty="0"/>
              <a:t>Att mäta temperaturen rektalt är mest tillförlitligt. </a:t>
            </a:r>
            <a:r>
              <a:rPr lang="sv-SE" altLang="sv-SE" dirty="0"/>
              <a:t>Elektroniska ändtarmstermometrar mäter på cirka 1 minut. </a:t>
            </a:r>
          </a:p>
          <a:p>
            <a:pPr marL="0" indent="0"/>
            <a:r>
              <a:rPr lang="sv-SE" altLang="sv-SE" b="1" dirty="0" err="1"/>
              <a:t>Örontermometern</a:t>
            </a:r>
            <a:r>
              <a:rPr lang="sv-SE" altLang="sv-SE" dirty="0"/>
              <a:t> är snabb, tar en sekund men måste sitta </a:t>
            </a:r>
            <a:r>
              <a:rPr lang="sv-SE" altLang="sv-SE" u="sng" dirty="0"/>
              <a:t>rätt i örat</a:t>
            </a:r>
            <a:r>
              <a:rPr lang="sv-SE" altLang="sv-SE" dirty="0"/>
              <a:t> för att ge ett säkert mätvärde. Mycket vax eller vaxpropp i hörselgången ger ett osäkert resultat. </a:t>
            </a:r>
          </a:p>
          <a:p>
            <a:pPr marL="0" indent="0"/>
            <a:r>
              <a:rPr lang="sv-SE" altLang="sv-SE" dirty="0"/>
              <a:t>Att mäta i </a:t>
            </a:r>
            <a:r>
              <a:rPr lang="sv-SE" altLang="sv-SE" b="1" dirty="0"/>
              <a:t>munnen</a:t>
            </a:r>
            <a:r>
              <a:rPr lang="sv-SE" altLang="sv-SE" dirty="0"/>
              <a:t> - under tungan – eller i </a:t>
            </a:r>
            <a:r>
              <a:rPr lang="sv-SE" altLang="sv-SE" b="1" dirty="0"/>
              <a:t>armhålan</a:t>
            </a:r>
            <a:r>
              <a:rPr lang="sv-SE" altLang="sv-SE" dirty="0"/>
              <a:t> är mer osäkra än mätning i ändtarmen och rekommenderas </a:t>
            </a:r>
            <a:r>
              <a:rPr lang="sv-SE" altLang="sv-SE" u="sng" dirty="0"/>
              <a:t>inte</a:t>
            </a:r>
            <a:r>
              <a:rPr lang="sv-SE" altLang="sv-SE" dirty="0"/>
              <a:t> på små barn. </a:t>
            </a:r>
          </a:p>
          <a:p>
            <a:pPr marL="0" indent="0"/>
            <a:r>
              <a:rPr lang="sv-SE" altLang="sv-SE" dirty="0"/>
              <a:t>	</a:t>
            </a:r>
          </a:p>
          <a:p>
            <a:pPr marL="0" indent="0"/>
            <a:r>
              <a:rPr lang="sv-SE" altLang="sv-SE" b="1" dirty="0"/>
              <a:t>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1978927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spcBef>
                <a:spcPct val="0"/>
              </a:spcBef>
            </a:pPr>
            <a:r>
              <a:rPr lang="sv-SE" altLang="sv-SE" sz="1200" dirty="0"/>
              <a:t>Erbjud barnet </a:t>
            </a:r>
            <a:r>
              <a:rPr lang="sv-SE" altLang="sv-SE" sz="1200" b="1" dirty="0"/>
              <a:t>rikligt att dricka </a:t>
            </a:r>
            <a:r>
              <a:rPr lang="sv-SE" altLang="sv-SE" sz="1200" dirty="0"/>
              <a:t>av det som barnet tycker om – eller varför inte isglass? Vädra och ha </a:t>
            </a:r>
            <a:r>
              <a:rPr lang="sv-SE" altLang="sv-SE" sz="1200" b="1" dirty="0"/>
              <a:t>svalt</a:t>
            </a:r>
            <a:r>
              <a:rPr lang="sv-SE" altLang="sv-SE" sz="1200" dirty="0"/>
              <a:t> i rummet (18 - 20 grader). Låt barnet själv bestämma sina aktiviteter. Små barn kan vistas utomhus om vädret tillåter, men febriga barn ska </a:t>
            </a:r>
            <a:r>
              <a:rPr lang="sv-SE" altLang="sv-SE" sz="1200" b="1" dirty="0"/>
              <a:t>undvika fysisk ansträngning. </a:t>
            </a:r>
          </a:p>
          <a:p>
            <a:pPr marL="0" indent="0" algn="l">
              <a:spcBef>
                <a:spcPct val="0"/>
              </a:spcBef>
            </a:pPr>
            <a:endParaRPr lang="sv-SE" altLang="sv-SE" sz="1200" b="1" dirty="0"/>
          </a:p>
          <a:p>
            <a:pPr marL="0" indent="0" algn="l">
              <a:spcBef>
                <a:spcPct val="0"/>
              </a:spcBef>
            </a:pPr>
            <a:r>
              <a:rPr lang="sv-SE" altLang="sv-SE" sz="1200" b="1" dirty="0"/>
              <a:t>Behandling av feber</a:t>
            </a:r>
          </a:p>
          <a:p>
            <a:pPr marL="0" indent="0" algn="l">
              <a:spcBef>
                <a:spcPct val="0"/>
              </a:spcBef>
            </a:pPr>
            <a:r>
              <a:rPr lang="sv-SE" altLang="sv-SE" sz="1200" dirty="0"/>
              <a:t>Många föräldrar är rädda för feber och vill gärna medicinera bort den men för ett opåverkat barn är det inte nödvändigt. Febern är ofta kortvarig och febern i sig bidrar till kroppens försvar mot infektioner. </a:t>
            </a:r>
          </a:p>
          <a:p>
            <a:pPr marL="0" indent="0" algn="l">
              <a:spcBef>
                <a:spcPct val="0"/>
              </a:spcBef>
            </a:pPr>
            <a:r>
              <a:rPr lang="sv-SE" altLang="sv-SE" sz="1200" dirty="0"/>
              <a:t>Om barnet däremot mår märkbart dåligt av sin feber; är medtaget, har ont eller svårt att dricka kan man ge febernedsättande medicin. </a:t>
            </a:r>
          </a:p>
          <a:p>
            <a:pPr marL="0" indent="0" algn="l">
              <a:spcBef>
                <a:spcPct val="0"/>
              </a:spcBef>
            </a:pPr>
            <a:endParaRPr lang="sv-SE" altLang="sv-SE"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sz="1200" b="1" dirty="0"/>
              <a:t>Febernedsättande</a:t>
            </a:r>
            <a:r>
              <a:rPr lang="sv-SE" altLang="sv-SE" sz="1200" dirty="0"/>
              <a:t> mediciner finns både i oral form (flytande och tabletter) och som stolpiller. Den febernedsättande medicinen ges med regelbundna intervall. Med långa intervaller finns risk att temperaturen stiger före nästa medicindos vilket medför omväxlande frossa och svettningar. Om man väljer att behandla febern gör man det lämpligast under ett helt dygn oavsett uppmätt temperatur. Adekvat behandling med febernedsättande sänker normalt barnets kroppstemperatur med upp till en grad. </a:t>
            </a:r>
          </a:p>
          <a:p>
            <a:pPr marL="0" indent="0" algn="l">
              <a:spcBef>
                <a:spcPct val="0"/>
              </a:spcBef>
            </a:pPr>
            <a:r>
              <a:rPr lang="sv-SE" altLang="sv-SE" sz="1200" dirty="0" err="1"/>
              <a:t>Paracetamol</a:t>
            </a:r>
            <a:r>
              <a:rPr lang="sv-SE" altLang="sv-SE" sz="1200" dirty="0"/>
              <a:t> är förstahandsval för barn under 6 månader. Äldre barn kan ges </a:t>
            </a:r>
            <a:r>
              <a:rPr lang="sv-SE" altLang="sv-SE" sz="1200" dirty="0" err="1"/>
              <a:t>paracetamol</a:t>
            </a:r>
            <a:r>
              <a:rPr lang="sv-SE" altLang="sv-SE" sz="1200" dirty="0"/>
              <a:t> eller ibuprofen. Kombinera inte olika preparat. Preparat innehållande acetylsalicylsyra (Treo, </a:t>
            </a:r>
            <a:r>
              <a:rPr lang="sv-SE" altLang="sv-SE" sz="1200" dirty="0" err="1"/>
              <a:t>Magneccyl</a:t>
            </a:r>
            <a:r>
              <a:rPr lang="sv-SE" altLang="sv-SE" sz="1200" dirty="0"/>
              <a:t>, </a:t>
            </a:r>
            <a:r>
              <a:rPr lang="sv-SE" altLang="sv-SE" sz="1200" dirty="0" err="1"/>
              <a:t>Bamyl</a:t>
            </a:r>
            <a:r>
              <a:rPr lang="sv-SE" altLang="sv-SE" sz="1200" dirty="0"/>
              <a:t>) ska </a:t>
            </a:r>
            <a:r>
              <a:rPr lang="sv-SE" altLang="sv-SE" sz="1200" b="1" dirty="0"/>
              <a:t>inte</a:t>
            </a:r>
            <a:r>
              <a:rPr lang="sv-SE" altLang="sv-SE" sz="1200" dirty="0"/>
              <a:t> ges till barn.</a:t>
            </a:r>
          </a:p>
          <a:p>
            <a:pPr marL="0" indent="0" algn="l">
              <a:spcBef>
                <a:spcPct val="0"/>
              </a:spcBef>
            </a:pPr>
            <a:endParaRPr lang="sv-SE" altLang="sv-SE" sz="1200" dirty="0"/>
          </a:p>
          <a:p>
            <a:pPr marL="0" indent="0" algn="l">
              <a:spcBef>
                <a:spcPct val="0"/>
              </a:spcBef>
            </a:pPr>
            <a:r>
              <a:rPr lang="sv-SE" altLang="sv-SE" sz="1200" b="1" dirty="0"/>
              <a:t>Var inte rädd för feber</a:t>
            </a:r>
            <a:r>
              <a:rPr lang="sv-SE" altLang="sv-SE" sz="1200" dirty="0"/>
              <a:t> utan följ allmäntillståndet </a:t>
            </a:r>
            <a:r>
              <a:rPr lang="sv-SE" altLang="sv-SE" sz="1200" b="1" dirty="0"/>
              <a:t>och kontakta sjukvården om febern håller i sig i sig i flera dagar eller barnet är svårkontaktbart, onaturligt trött eller inte vill dricka</a:t>
            </a:r>
            <a:r>
              <a:rPr lang="sv-SE" altLang="sv-SE" sz="1200" dirty="0"/>
              <a:t>. </a:t>
            </a:r>
            <a:br>
              <a:rPr lang="sv-SE" altLang="sv-SE" sz="1200" dirty="0"/>
            </a:br>
            <a:r>
              <a:rPr lang="sv-SE" altLang="sv-SE" sz="1200" dirty="0"/>
              <a:t>Spädbarn kan vara svårbedömda, ju yngre barnet är desto tidigare bör läkare kontaktas och alltid om barnet har feber och är under 3 månader.</a:t>
            </a:r>
            <a:endParaRPr lang="sv-SE" altLang="sv-SE" sz="1200" dirty="0">
              <a:latin typeface="+mn-lt"/>
            </a:endParaRPr>
          </a:p>
          <a:p>
            <a:endParaRPr lang="sv-SE" dirty="0">
              <a:latin typeface="+mn-lt"/>
            </a:endParaRPr>
          </a:p>
          <a:p>
            <a:pPr algn="l"/>
            <a:r>
              <a:rPr lang="sv-SE" b="1" dirty="0">
                <a:latin typeface="+mn-lt"/>
              </a:rPr>
              <a:t>Feberkramp</a:t>
            </a:r>
            <a:r>
              <a:rPr lang="sv-SE" dirty="0">
                <a:latin typeface="+mn-lt"/>
              </a:rPr>
              <a:t>, </a:t>
            </a:r>
            <a:r>
              <a:rPr lang="sv-SE" b="0" i="0" dirty="0">
                <a:solidFill>
                  <a:srgbClr val="353535"/>
                </a:solidFill>
                <a:effectLst/>
                <a:latin typeface="+mn-lt"/>
              </a:rPr>
              <a:t>vissa barn kan få feberkramper. Det är vanligtvis inte allvarligt men upplevs ofta som dramatiskt. Många barn får bara feberkramper en gång men vissa barn kan få det vid flera tillfällen. Anfallet brukar gå över på en eller ett par minuter men kan ibland vara längre.</a:t>
            </a:r>
          </a:p>
          <a:p>
            <a:pPr algn="l"/>
            <a:r>
              <a:rPr lang="sv-SE" b="0" i="0" dirty="0">
                <a:solidFill>
                  <a:srgbClr val="353535"/>
                </a:solidFill>
                <a:effectLst/>
                <a:latin typeface="+mn-lt"/>
              </a:rPr>
              <a:t>Efteråt blir barnet slapp i kroppen och mycket trött. Även om krampanfallet bara varar någon minut kan det kännas som en evighet. Det brukar vara en skrämmande upplevelse för den som är med, särskilt första gången. Vid första krampanfallet ska man ringa 112. Det bör man även göra om barnet krampar flera gånger samma dygn. Anteckna gärna vad som hände under anfallet för att minnas senare eller vid eventuell uppföljning/utredning. </a:t>
            </a:r>
            <a:endParaRPr lang="sv-SE" dirty="0">
              <a:latin typeface="+mn-lt"/>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127499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ctr" eaLnBrk="1" hangingPunct="1"/>
            <a:r>
              <a:rPr lang="sv-SE" altLang="sv-SE" b="1" dirty="0">
                <a:solidFill>
                  <a:srgbClr val="FF0000"/>
                </a:solidFill>
              </a:rPr>
              <a:t>Om utbildningsmaterialet: Barn, infektioner och antibiotika</a:t>
            </a:r>
            <a:br>
              <a:rPr lang="sv-SE" altLang="sv-SE" b="1" dirty="0">
                <a:solidFill>
                  <a:srgbClr val="FF0000"/>
                </a:solidFill>
              </a:rPr>
            </a:br>
            <a:r>
              <a:rPr lang="sv-SE" altLang="sv-SE" b="1" dirty="0">
                <a:solidFill>
                  <a:srgbClr val="FF0000"/>
                </a:solidFill>
              </a:rPr>
              <a:t>Tips till dig som handledare</a:t>
            </a:r>
          </a:p>
          <a:p>
            <a:pPr eaLnBrk="1" hangingPunct="1"/>
            <a:r>
              <a:rPr lang="sv-SE" altLang="sv-SE" dirty="0"/>
              <a:t>Bildmaterialet omfattar 40 bilder. Alla bilder behöver inte användas om diskussionen blir mer omfattande kring någon bild och därför redan täckts in. </a:t>
            </a:r>
          </a:p>
          <a:p>
            <a:pPr eaLnBrk="1" hangingPunct="1"/>
            <a:r>
              <a:rPr lang="sv-SE" altLang="sv-SE" dirty="0"/>
              <a:t>Till varje bild har vi lagt en ”hjälptext” med bakgrundsfakta kring bildens innehåll. Där finns också förslag på diskussionsfrågor. Hjälptexten utgör ett underlag och är </a:t>
            </a:r>
            <a:r>
              <a:rPr lang="sv-SE" altLang="sv-SE" u="sng" dirty="0"/>
              <a:t>inte</a:t>
            </a:r>
            <a:r>
              <a:rPr lang="sv-SE" altLang="sv-SE" dirty="0"/>
              <a:t> tänkt som ett manus att läsa innantill.  Förbered dig genom att läsa igenom det och använd det sen flexibelt som det passar dig och just den föräldragrupp du har framför dig. Det kan vara en utmaning att fånga uppmärksamheten i en föräldragrupp, som samtidigt har sina aktiva barn omkring sig. Ibland finns tid och intresse för att djupare gå igenom vissa avsnitt, ibland får man istället korta ner. Du bestämmer. </a:t>
            </a:r>
            <a:br>
              <a:rPr lang="sv-SE" altLang="sv-SE" dirty="0"/>
            </a:br>
            <a:endParaRPr lang="sv-SE" altLang="sv-SE" dirty="0"/>
          </a:p>
          <a:p>
            <a:pPr eaLnBrk="1" hangingPunct="1"/>
            <a:endParaRPr lang="sv-SE" altLang="sv-SE" dirty="0"/>
          </a:p>
          <a:p>
            <a:pPr eaLnBrk="1" hangingPunct="1"/>
            <a:r>
              <a:rPr lang="sv-SE" altLang="sv-SE" dirty="0"/>
              <a:t>Efter genomgången utbildning föreslår vi att föräldrarna får med sig Stramas broschyr </a:t>
            </a:r>
            <a:br>
              <a:rPr lang="sv-SE" altLang="sv-SE" dirty="0"/>
            </a:br>
            <a:r>
              <a:rPr lang="sv-SE" altLang="sv-SE" b="1" dirty="0"/>
              <a:t>”Förkyld? Tips och råd vid snuva, hosta och halsont”.</a:t>
            </a:r>
            <a:r>
              <a:rPr lang="sv-SE" altLang="sv-SE" dirty="0"/>
              <a:t> </a:t>
            </a:r>
          </a:p>
          <a:p>
            <a:pPr eaLnBrk="1" hangingPunct="1"/>
            <a:r>
              <a:rPr lang="sv-SE" altLang="sv-SE" dirty="0"/>
              <a:t>Bildspel, manual och broschyr finns fritt tillgängligt för användning digitalt eller i tryckt format på Region Hallands vårdgivarwebb: </a:t>
            </a:r>
            <a:r>
              <a:rPr lang="sv-SE" dirty="0">
                <a:hlinkClick r:id="rId3"/>
              </a:rPr>
              <a:t>Informationsmaterial Strama - Vårdgivare (regionhalland.se)</a:t>
            </a:r>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342975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Vanligtvis läker infektionen av sig själv om man tvättar och håller rent. </a:t>
            </a:r>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2646949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Det är inte helt ovanligt att barn i förskoleåldern får en ögoninfektion (konjunktivit) i samband med förkylning. Infektionen sitter i ögats bindhinna. Tårkanalen utgör en förbindelse mellan slemhinnorna i luftvägarna och ögat, vilket möjliggör transport av förkylningsvirus och bakterier till ögonen.  Det blir som en ”snuva i ögat”. </a:t>
            </a:r>
          </a:p>
          <a:p>
            <a:endParaRPr lang="sv-SE" altLang="sv-SE" b="1" dirty="0"/>
          </a:p>
          <a:p>
            <a:r>
              <a:rPr lang="sv-SE" altLang="sv-SE" b="1" dirty="0"/>
              <a:t>Vanliga orsaker</a:t>
            </a:r>
            <a:br>
              <a:rPr lang="sv-SE" altLang="sv-SE" b="1" dirty="0"/>
            </a:br>
            <a:r>
              <a:rPr lang="sv-SE" altLang="sv-SE" b="1" dirty="0"/>
              <a:t>Bakterier: </a:t>
            </a:r>
            <a:r>
              <a:rPr lang="sv-SE" altLang="sv-SE" dirty="0"/>
              <a:t>Gult ögonsekret orsakas ofta av bakterier - vanligen samma bakterier som finns i barnens näsa och svalg. Ögonen är kletiga och  </a:t>
            </a:r>
            <a:r>
              <a:rPr lang="sv-SE" altLang="sv-SE" dirty="0" err="1"/>
              <a:t>igenklibbade</a:t>
            </a:r>
            <a:r>
              <a:rPr lang="sv-SE" altLang="sv-SE" dirty="0"/>
              <a:t> och ögonlocken är rodnade och svullna. Bakteriella konjunktiviter orsakas i regel av </a:t>
            </a:r>
            <a:r>
              <a:rPr lang="sv-SE" altLang="sv-SE" i="1" dirty="0"/>
              <a:t>stafylokocker</a:t>
            </a:r>
            <a:r>
              <a:rPr lang="sv-SE" altLang="sv-SE" dirty="0"/>
              <a:t>, </a:t>
            </a:r>
            <a:r>
              <a:rPr lang="sv-SE" altLang="sv-SE" i="1" dirty="0"/>
              <a:t>streptokocker</a:t>
            </a:r>
            <a:r>
              <a:rPr lang="sv-SE" altLang="sv-SE" dirty="0"/>
              <a:t>, </a:t>
            </a:r>
            <a:r>
              <a:rPr lang="sv-SE" altLang="sv-SE" i="1" dirty="0"/>
              <a:t>pneumokocker</a:t>
            </a:r>
            <a:r>
              <a:rPr lang="sv-SE" altLang="sv-SE" dirty="0"/>
              <a:t> eller </a:t>
            </a:r>
            <a:r>
              <a:rPr lang="sv-SE" altLang="sv-SE" i="1" dirty="0" err="1"/>
              <a:t>hemofilus</a:t>
            </a:r>
            <a:r>
              <a:rPr lang="sv-SE" altLang="sv-SE" i="1" dirty="0"/>
              <a:t> </a:t>
            </a:r>
            <a:r>
              <a:rPr lang="sv-SE" altLang="sv-SE" i="1" dirty="0" err="1"/>
              <a:t>influenzae</a:t>
            </a:r>
            <a:r>
              <a:rPr lang="sv-SE" altLang="sv-SE" dirty="0"/>
              <a:t>. De läker oftast spontant. </a:t>
            </a:r>
          </a:p>
          <a:p>
            <a:r>
              <a:rPr lang="sv-SE" altLang="sv-SE" b="1" dirty="0"/>
              <a:t>Virus:</a:t>
            </a:r>
            <a:r>
              <a:rPr lang="sv-SE" altLang="sv-SE" dirty="0"/>
              <a:t> Röda ögon med lite slemmigt sekret tyder oftast på en virus infektion. Virusutlöst konjunktivit är mindre </a:t>
            </a:r>
            <a:r>
              <a:rPr lang="sv-SE" altLang="sv-SE" dirty="0" err="1"/>
              <a:t>purulent</a:t>
            </a:r>
            <a:r>
              <a:rPr lang="sv-SE" altLang="sv-SE" dirty="0"/>
              <a:t>. Ingen behandling finns. </a:t>
            </a:r>
            <a:r>
              <a:rPr lang="sv-SE" altLang="sv-SE" dirty="0" err="1"/>
              <a:t>Spontanläker</a:t>
            </a:r>
            <a:r>
              <a:rPr lang="sv-SE" altLang="sv-SE" dirty="0"/>
              <a:t>.</a:t>
            </a:r>
          </a:p>
          <a:p>
            <a:r>
              <a:rPr lang="sv-SE" altLang="sv-SE" dirty="0"/>
              <a:t>Dessa ögoninfektioner är </a:t>
            </a:r>
            <a:r>
              <a:rPr lang="sv-SE" altLang="sv-SE" b="1" dirty="0"/>
              <a:t>smittsamma</a:t>
            </a:r>
            <a:r>
              <a:rPr lang="sv-SE" altLang="sv-SE" dirty="0"/>
              <a:t> – Råd om behandling kommer på nästa bild</a:t>
            </a:r>
            <a:br>
              <a:rPr lang="sv-SE" altLang="sv-SE" dirty="0"/>
            </a:br>
            <a:endParaRPr lang="sv-SE" altLang="sv-SE" b="1" dirty="0"/>
          </a:p>
          <a:p>
            <a:r>
              <a:rPr lang="sv-SE" altLang="sv-SE" b="1" dirty="0"/>
              <a:t>Andra orsaker till ögoninfektion</a:t>
            </a:r>
            <a:br>
              <a:rPr lang="sv-SE" altLang="sv-SE" b="1" dirty="0"/>
            </a:br>
            <a:r>
              <a:rPr lang="sv-SE" altLang="sv-SE" dirty="0"/>
              <a:t>Kraftig inflammation, varbildning och ljuskänslighet kan vara tecken på </a:t>
            </a:r>
            <a:r>
              <a:rPr lang="sv-SE" altLang="sv-SE" b="1" dirty="0"/>
              <a:t>hornhinneinfektion</a:t>
            </a:r>
            <a:r>
              <a:rPr lang="sv-SE" altLang="sv-SE" dirty="0"/>
              <a:t> (</a:t>
            </a:r>
            <a:r>
              <a:rPr lang="sv-SE" altLang="sv-SE" dirty="0" err="1"/>
              <a:t>keratit</a:t>
            </a:r>
            <a:r>
              <a:rPr lang="sv-SE" altLang="sv-SE" dirty="0"/>
              <a:t>). Eventuellt förekommer synnedsättning. Det är ett ovanligt tillstånd hos barn och ska alltid läkarundersökas </a:t>
            </a:r>
          </a:p>
          <a:p>
            <a:r>
              <a:rPr lang="sv-SE" altLang="sv-SE" dirty="0"/>
              <a:t>En </a:t>
            </a:r>
            <a:r>
              <a:rPr lang="sv-SE" altLang="sv-SE" b="1" dirty="0"/>
              <a:t>allergisk</a:t>
            </a:r>
            <a:r>
              <a:rPr lang="sv-SE" altLang="sv-SE" dirty="0"/>
              <a:t> inflammation i ögonen drabbar oftast lite äldre barn (skolåldern) och är förenat med stark klåda. Allergimisstanken blir starkare om det är i samband med gräs- eller pollensäsong.</a:t>
            </a:r>
          </a:p>
          <a:p>
            <a:r>
              <a:rPr lang="sv-SE" altLang="sv-SE" b="1" dirty="0"/>
              <a:t>Mollusker</a:t>
            </a:r>
            <a:r>
              <a:rPr lang="sv-SE" altLang="sv-SE" dirty="0"/>
              <a:t> lokaliserade på ögonlockskanten kan ge upphov till en långvarig konjunktivit som läker ut först sedan mollusken skrapats bort.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4025443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 flesta ögoninfektioner läker ut av sig själva inom en vecka. Vanligtvis kan man avstå från antibiotikabehandling. Antibiotika (salva eller droppar) kan bli aktuellt om besvären blir mycket uttalade eller långvariga (&gt; 1 vecka). </a:t>
            </a:r>
          </a:p>
          <a:p>
            <a:r>
              <a:rPr lang="sv-SE" altLang="sv-SE" dirty="0"/>
              <a:t>Huvudbudskapet för behandling är </a:t>
            </a:r>
            <a:r>
              <a:rPr lang="sv-SE" altLang="sv-SE" b="1" dirty="0"/>
              <a:t>RENGÖRING</a:t>
            </a:r>
            <a:r>
              <a:rPr lang="sv-SE" altLang="sv-SE" dirty="0"/>
              <a:t>. Flera gånger per dag tvättas ögonen med en liten bomullsrondell med vatten, utifrån och in mot näsroten. Förebygg smittspridning genom noggrann handhygien, byt/tvätta örngott, handduk och ev. gosefilt dagligen. </a:t>
            </a:r>
          </a:p>
          <a:p>
            <a:br>
              <a:rPr lang="sv-SE" altLang="sv-SE" b="1" dirty="0"/>
            </a:br>
            <a:br>
              <a:rPr lang="sv-SE" altLang="sv-SE" b="1" dirty="0"/>
            </a:br>
            <a:r>
              <a:rPr lang="sv-SE" altLang="sv-SE" b="1" dirty="0"/>
              <a:t>Hemma eller inte?</a:t>
            </a:r>
            <a:br>
              <a:rPr lang="sv-SE" altLang="sv-SE" b="1" dirty="0"/>
            </a:br>
            <a:r>
              <a:rPr lang="sv-SE" altLang="sv-SE" dirty="0"/>
              <a:t>Ögoninfektioner är smittsamma. Spridning sker som direktsmitta via händer och droppsmitta då barn hostar och nyser. Det är dock i princip omöjligt att utesluta spridning av förkylningsvirus och luftvägsbakterier i en barngrupp. Dessutom har smitta oftast skett </a:t>
            </a:r>
            <a:r>
              <a:rPr lang="sv-SE" altLang="sv-SE" u="sng" dirty="0"/>
              <a:t>innan</a:t>
            </a:r>
            <a:r>
              <a:rPr lang="sv-SE" altLang="sv-SE" dirty="0"/>
              <a:t> barnets ögoninfektionen brutit ut. Ett konkret råd är att barn bör stanna hemma när ögonen är som mest kladdiga, även om deras allmäntillstånd är gott. Förskolepersonalens uppgift är inte att tvätta barnets variga ögon. I övrigt kan barn med lindrig ögoninfektion som i övrigt mår bra vara på förskolan. Ur smittskyddssynpunkt vinner man inte mycket på att hålla dessa barn hemma.  </a:t>
            </a:r>
          </a:p>
          <a:p>
            <a:endParaRPr lang="sv-SE" altLang="sv-SE" dirty="0"/>
          </a:p>
          <a:p>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2404325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SÖK LÄKARE OM: </a:t>
            </a:r>
            <a:br>
              <a:rPr lang="sv-SE" altLang="sv-SE" dirty="0"/>
            </a:br>
            <a:r>
              <a:rPr lang="sv-SE" altLang="sv-SE" b="1" dirty="0"/>
              <a:t>- </a:t>
            </a:r>
            <a:r>
              <a:rPr lang="sv-SE" altLang="sv-SE" dirty="0"/>
              <a:t>Om det variga sekretet kvarstår efter en vecka</a:t>
            </a:r>
          </a:p>
          <a:p>
            <a:pPr>
              <a:buFontTx/>
              <a:buChar char="-"/>
            </a:pPr>
            <a:r>
              <a:rPr lang="sv-SE" altLang="sv-SE" dirty="0"/>
              <a:t> Om barnet har uttalade besvär</a:t>
            </a:r>
          </a:p>
          <a:p>
            <a:pPr>
              <a:buFontTx/>
              <a:buChar char="-"/>
            </a:pPr>
            <a:r>
              <a:rPr lang="sv-SE" altLang="sv-SE" dirty="0"/>
              <a:t> Om barnet har blåsor i ansiktet </a:t>
            </a:r>
            <a:br>
              <a:rPr lang="sv-SE" altLang="sv-SE" dirty="0"/>
            </a:br>
            <a:r>
              <a:rPr lang="sv-SE" altLang="sv-SE" dirty="0"/>
              <a:t>- Kraftigt ökat tårflöde och ljuskänslighet är tecken på att hornhinnan är inflammerad vilket kräver kontakt med ögonläkare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2218470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Små hudförändringar läker ofta av sig själva. Blöt upp och tvätta utslaget noggrant, morgon och kväll, tills skorporna försvinner. Behandlingen kan kompletteras med </a:t>
            </a:r>
            <a:r>
              <a:rPr lang="sv-SE" dirty="0" err="1"/>
              <a:t>klorhexidin</a:t>
            </a:r>
            <a:r>
              <a:rPr lang="sv-SE" dirty="0"/>
              <a:t>- eller </a:t>
            </a:r>
            <a:r>
              <a:rPr lang="sv-SE" dirty="0" err="1"/>
              <a:t>alsollösning</a:t>
            </a:r>
            <a:r>
              <a:rPr lang="sv-SE" dirty="0"/>
              <a:t> som kan köpas receptfritt på apotek. </a:t>
            </a:r>
            <a:br>
              <a:rPr lang="sv-SE" dirty="0"/>
            </a:br>
            <a:r>
              <a:rPr lang="sv-SE" dirty="0"/>
              <a:t>Om såren inte läkt efter en vecka eller fortsätter sprida sig tas kontakt med vård-/hälsocentral. Ibland behövs antibiotikasalva eller vid väldigt svåra symtom antibiotika som tablett eller flytande form. </a:t>
            </a:r>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3458447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Barn i förskoleåldern bör stanna hemma tills såren ser helt torra ut. Äldre barn, som förstår att det är viktigt att vara noggrann med att tvätta händerna, kan vara i skolan.</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3375145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Många infektioner går inte att förebygga. Smittämnen kan finnas i barngruppen utan att någon för den skull blir sjuk. När någon insjuknar kan smittämnet redan ha spridits i gruppen. Vid många infektioner kan man därför inte begära att barnen helt säkert ska vara smittfria innan de återgår till förskolan. En del barn blir ordentligt sjuka och mår dåligt av en infektion, medan andra barn inte alls blir speciellt påverkade. </a:t>
            </a:r>
          </a:p>
          <a:p>
            <a:r>
              <a:rPr lang="sv-SE" altLang="sv-SE" dirty="0"/>
              <a:t>Även tillfrisknandet sker olika snabbt. Det är en individuell bedömning av föräldrar och förskola. Ibland kan man behöva rådgöra med BVC eller läkare innan barnet återgår till förskolan.</a:t>
            </a:r>
          </a:p>
          <a:p>
            <a:r>
              <a:rPr lang="sv-SE" altLang="sv-SE" dirty="0"/>
              <a:t>Pigga barn som har god aptit är sannolikt friska men det är även viktigt att se till barnets ”dagsform”. Har barnet haft en längre tids sjukdom kan det vara bra att ta det lugnt och stanna hemma någon dag extra efter tillfrisknande.</a:t>
            </a:r>
          </a:p>
          <a:p>
            <a:endParaRPr lang="sv-SE" altLang="sv-SE" dirty="0"/>
          </a:p>
          <a:p>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637402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b="1" dirty="0"/>
              <a:t>Antibiotika</a:t>
            </a:r>
            <a:r>
              <a:rPr lang="sv-SE" altLang="sv-SE" dirty="0"/>
              <a:t> är ett samlingsbegrepp. I dagligt tal kallas antibiotika ofta för penicillin men penicillin är bara EN av flera olika grupper. Några exempel på olika antibiotikagrupper är </a:t>
            </a:r>
            <a:r>
              <a:rPr lang="sv-SE" altLang="sv-SE" dirty="0" err="1"/>
              <a:t>Penicilliner</a:t>
            </a:r>
            <a:r>
              <a:rPr lang="sv-SE" altLang="sv-SE" dirty="0"/>
              <a:t>, </a:t>
            </a:r>
            <a:r>
              <a:rPr lang="sv-SE" altLang="sv-SE" dirty="0" err="1"/>
              <a:t>Cefalosporiner</a:t>
            </a:r>
            <a:r>
              <a:rPr lang="sv-SE" altLang="sv-SE" dirty="0"/>
              <a:t>, </a:t>
            </a:r>
            <a:r>
              <a:rPr lang="sv-SE" altLang="sv-SE" dirty="0" err="1"/>
              <a:t>Tetracykliner</a:t>
            </a:r>
            <a:r>
              <a:rPr lang="sv-SE" altLang="sv-SE" dirty="0"/>
              <a:t>, Makrolider och </a:t>
            </a:r>
            <a:r>
              <a:rPr lang="sv-SE" altLang="sv-SE" dirty="0" err="1"/>
              <a:t>Kinoloner</a:t>
            </a:r>
            <a:r>
              <a:rPr lang="sv-SE" altLang="sv-SE" dirty="0"/>
              <a:t>.</a:t>
            </a:r>
          </a:p>
          <a:p>
            <a:r>
              <a:rPr lang="sv-SE" altLang="sv-SE" dirty="0"/>
              <a:t>Antibiotika dödar eller oskadliggör bakterierna. Tillsammans med kroppens eget immunförsvar tas infektionen om hand.</a:t>
            </a:r>
          </a:p>
          <a:p>
            <a:r>
              <a:rPr lang="sv-SE" altLang="sv-SE" dirty="0"/>
              <a:t>Antibiotika har funnits sedan 30-talet. Det innebar en revolution för många tidigare dödliga bakterieinfektioner som t.ex. lunginflammation, scharlakansfeber och sårinfektioner. Många liv har sparats tack vare antibiotika. </a:t>
            </a:r>
          </a:p>
          <a:p>
            <a:pPr>
              <a:buFontTx/>
              <a:buAutoNum type="arabicPeriod"/>
            </a:pPr>
            <a:endParaRPr lang="sv-SE" altLang="sv-SE" dirty="0"/>
          </a:p>
          <a:p>
            <a:pPr>
              <a:buFontTx/>
              <a:buAutoNum type="arabicPeriod"/>
            </a:pPr>
            <a:endParaRPr lang="sv-SE" altLang="sv-SE" dirty="0"/>
          </a:p>
          <a:p>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190774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Ställ frågan: </a:t>
            </a:r>
            <a:br>
              <a:rPr lang="sv-SE" altLang="sv-SE" dirty="0"/>
            </a:br>
            <a:r>
              <a:rPr lang="sv-SE" altLang="sv-SE" dirty="0"/>
              <a:t>- </a:t>
            </a:r>
            <a:r>
              <a:rPr lang="sv-SE" altLang="sv-SE" b="1" dirty="0"/>
              <a:t>Kan jag ha nytta av antibiotika? </a:t>
            </a:r>
            <a:br>
              <a:rPr lang="sv-SE" altLang="sv-SE" b="1" dirty="0"/>
            </a:br>
            <a:r>
              <a:rPr lang="sv-SE" altLang="sv-SE" dirty="0"/>
              <a:t>- </a:t>
            </a:r>
            <a:r>
              <a:rPr lang="sv-SE" altLang="sv-SE" b="1" dirty="0"/>
              <a:t>Är nyttan i så fall större än riskerna? </a:t>
            </a:r>
          </a:p>
          <a:p>
            <a:r>
              <a:rPr lang="sv-SE" altLang="sv-SE" dirty="0"/>
              <a:t>Det gör dig till en medveten patient/konsument. Och som sagt; antibiotika är ibland nödvändigt och då ska vi inte vara rädda för att använda det.</a:t>
            </a:r>
          </a:p>
          <a:p>
            <a:r>
              <a:rPr lang="sv-SE" altLang="sv-SE" dirty="0"/>
              <a:t>Förutom resistensproblematik finns också </a:t>
            </a:r>
            <a:r>
              <a:rPr lang="sv-SE" altLang="sv-SE" b="1" dirty="0"/>
              <a:t>miljömässiga</a:t>
            </a:r>
            <a:r>
              <a:rPr lang="sv-SE" altLang="sv-SE" dirty="0"/>
              <a:t> skäl till att minska onödig förskrivning. Många typer av antibiotika bryts inte ned i kroppen, utan förblir aktiva länge efter det att de lämnat kroppen och finns i omlopp ute i vår miljö.</a:t>
            </a:r>
          </a:p>
          <a:p>
            <a:r>
              <a:rPr lang="sv-SE" altLang="sv-SE" dirty="0"/>
              <a:t>En klok användning av dessa preparat är därför nödvändig så att även morgondagens barn och patienter ska kunna botas från svåra infektioner.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3953565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misstänkta virusinfektioner har antibiotika ingen effekt. Är man osäker kan man oftast avvakta och låta kroppen hantera infektionen.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a:t>Normalfloran är mycket viktig. </a:t>
            </a:r>
            <a:r>
              <a:rPr lang="sv-SE" altLang="sv-SE" b="0" dirty="0"/>
              <a:t>Studier visar att det kan ta månader, i vissa fall år, att återställa normalfloran. </a:t>
            </a:r>
            <a:endParaRPr lang="sv-SE" altLang="sv-S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a:t>Biverkningar: </a:t>
            </a:r>
            <a:r>
              <a:rPr lang="sv-SE" altLang="sv-SE" dirty="0"/>
              <a:t>Varierar med typ av antibiotika. Svåra allergiska reaktioner i samband med antibiotikabehandling är ovanligt, men om de inträffar är det allvarligt. Diarréer är en relativt vanlig biverkan till följd av en störd bakteriebalans, men även allvarligare tarminflammationer kan förekomma. Nässelutslag kan ibland uppstå i samband med antibiotikabehandling. Det är svårt att avgöra om utslag beror på läkemedlet eller infektionen. Kontakta sjukvården för bedömning. Det är viktigt att barnet inte felaktigt klassas som allergiskt mot t.ex. penicillin och riskerar att få mindre effektiva antibiotika vid ett senare tillfälle </a:t>
            </a:r>
            <a:r>
              <a:rPr lang="sv-SE" dirty="0"/>
              <a:t>då det bästa läkemedlet mot infektionen kanske inte går att använda utan ett något sämre antibiotika ordineras. Dessutom kan det innebära ökad risk för biverkningar. Vid en akutsituation är det viktigt att kunna välja bland så många tillgängliga preparat som möjligt – en varning kan begränsa utbudet. Felaktig varningsmärkning mot </a:t>
            </a:r>
            <a:r>
              <a:rPr lang="sv-SE" dirty="0" err="1"/>
              <a:t>penicilliner</a:t>
            </a:r>
            <a:r>
              <a:rPr lang="sv-SE" dirty="0"/>
              <a:t> förekommer.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a:t>Resistens</a:t>
            </a:r>
            <a:r>
              <a:rPr lang="sv-SE" altLang="sv-SE" dirty="0"/>
              <a:t>: Vissa bakterier överlever trots behandling med antibiotika. De blir motståndskraftiga - resistenta. Ju mer antibiotika som används desto större risk för resistensutveckling. Detta är ett stort hot mot framtida möjligheter att bota infektioner. </a:t>
            </a:r>
            <a:r>
              <a:rPr lang="sv-SE" altLang="sv-SE" b="1" dirty="0"/>
              <a:t>Resistens är en egenskap hos bakterien. En människa som behandlas med antibiotika blir alltså inte resistent. </a:t>
            </a:r>
            <a:r>
              <a:rPr lang="sv-SE" dirty="0"/>
              <a:t>Vid användning av antibiotika får dock eventuella resistenta bakterier som du bär på lättare att etablera sig och ett bärarskap blir då mer varaktigt. Att vara bärare av resistenta bakterier gör att infektioner du får kan vara svårare att behandla.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Viktiga åtgärder för att förebygga resistensutveckling är att </a:t>
            </a:r>
            <a:r>
              <a:rPr lang="sv-SE" altLang="sv-SE" b="1" dirty="0"/>
              <a:t>minska</a:t>
            </a:r>
            <a:r>
              <a:rPr lang="sv-SE" altLang="sv-SE" dirty="0"/>
              <a:t> den totala användningen av antibiotika och att se till att antibiotikabehandlingar </a:t>
            </a:r>
            <a:r>
              <a:rPr lang="sv-SE" altLang="sv-SE" b="1" dirty="0"/>
              <a:t>inte avbryts</a:t>
            </a:r>
            <a:r>
              <a:rPr lang="sv-SE" altLang="sv-SE" dirty="0"/>
              <a:t> i förtid. </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30</a:t>
            </a:fld>
            <a:endParaRPr lang="sv-SE"/>
          </a:p>
        </p:txBody>
      </p:sp>
    </p:spTree>
    <p:extLst>
      <p:ext uri="{BB962C8B-B14F-4D97-AF65-F5344CB8AC3E}">
        <p14:creationId xmlns:p14="http://schemas.microsoft.com/office/powerpoint/2010/main" val="190836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t>Barn exponeras hela tiden för olika virus och bakterier, framför allt i förskolan då barnet blir ”bombarderat”. Stora barngrupper innebär ett intimt och nära utbyte, även av bakterier. Studier är gjorda som visar att barn i förskola får fler infektioner än barn som är hemma. </a:t>
            </a:r>
          </a:p>
          <a:p>
            <a:pPr eaLnBrk="1" hangingPunct="1"/>
            <a:r>
              <a:rPr lang="sv-SE" altLang="sv-SE" dirty="0"/>
              <a:t>De flesta bakterier ger inte upphov till sjukdom. Det är en helt normal utveckling och barnets immunförsvar ”tränas”. Barnen bygger upp en ”försvarsbank” av antikroppar som bidrar till ökad motståndskraft. </a:t>
            </a:r>
          </a:p>
          <a:p>
            <a:pPr eaLnBrk="1" hangingPunct="1"/>
            <a:r>
              <a:rPr lang="sv-SE" altLang="sv-SE" dirty="0"/>
              <a:t>Men av och till blir barnen sjuka och många föräldrar upplever att deras barn alltid är sjuka. Det är dock normalt att barn under sina första levnadsår har 6-8 luftvägsinfektioner per år, en del barn upp till 10-12 infektioner. </a:t>
            </a:r>
          </a:p>
          <a:p>
            <a:pPr eaLnBrk="1" hangingPunct="1"/>
            <a:r>
              <a:rPr lang="sv-SE" altLang="sv-SE" dirty="0"/>
              <a:t>Ju äldre barnen blir desto mer sällan kommer de att bli sjuka. Från 4-5 års åldern och upp i vuxen ålder har man i snitt 2-3 infektioner per år. När man sedan blir förälder ökar ofta antalet infektioner igen. </a:t>
            </a:r>
          </a:p>
          <a:p>
            <a:pPr eaLnBrk="1" hangingPunct="1"/>
            <a:r>
              <a:rPr lang="sv-SE" altLang="sv-SE" dirty="0"/>
              <a:t>Infektion i luftvägarna är den vanligaste infektionen hos barn, t.ex. förkylning. </a:t>
            </a:r>
          </a:p>
          <a:p>
            <a:pPr eaLnBrk="1" hangingPunct="1"/>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3356808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Vi reser och har ett utbyte med vår omvärld som aldrig förr. Det medför oftast positiva upplevelser och minnen. Men resandet skapar också förutsättning för spridning av bakterier. </a:t>
            </a:r>
          </a:p>
          <a:p>
            <a:r>
              <a:rPr lang="sv-SE" altLang="sv-SE" dirty="0"/>
              <a:t>Många länder utanför Norden har stora problem med resistenta bakterier. Orsaken till detta är den  höga och ofta okontrollerade användningen av antibiotika i många länder. Ju mer antibiotika som används desto större resistensproblematik. I många länder får man antibiotika för vanliga förkylningar. Får man det inte av doktorn kan man köpa det någon annanstans - och ta lite när man tycker att det behövs (= fel preparat, fel dos, fel behandlingstid). </a:t>
            </a:r>
          </a:p>
          <a:p>
            <a:r>
              <a:rPr lang="sv-SE" altLang="sv-SE" dirty="0"/>
              <a:t>Om ett barn t.ex. får en </a:t>
            </a:r>
            <a:r>
              <a:rPr lang="sv-SE" altLang="sv-SE" b="1" dirty="0"/>
              <a:t>öroninflammation i Spanien</a:t>
            </a:r>
            <a:r>
              <a:rPr lang="sv-SE" altLang="sv-SE" dirty="0"/>
              <a:t> är orsaken betydligt oftare en </a:t>
            </a:r>
            <a:r>
              <a:rPr lang="sv-SE" altLang="sv-SE" b="1" dirty="0"/>
              <a:t>resistent pneumokock</a:t>
            </a:r>
            <a:r>
              <a:rPr lang="sv-SE" altLang="sv-SE" dirty="0"/>
              <a:t>. Det betyder att penicillin, som är standardbehandling i Sverige, i Spanien ofta är opålitligt eller verkningslöst. </a:t>
            </a:r>
          </a:p>
          <a:p>
            <a:r>
              <a:rPr lang="sv-SE" altLang="sv-SE" dirty="0"/>
              <a:t>I Sverige är situationen fortfarande gynnsam, men även i vårt land ser vi en alltför hög antibiotikaförskrivning. </a:t>
            </a:r>
          </a:p>
          <a:p>
            <a:r>
              <a:rPr lang="sv-SE" altLang="sv-SE" dirty="0"/>
              <a:t>Vi måste undvika antibiotika i onödan och också ”för säkerhets skull”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3158020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Antibiotika är ibland nödvändigt för att rädda liv. Antibiotika är också en förutsättning då vi idag utför allt mer avancerad vård, komplicerade operationer, transplantationer, räddar för tidigt födda barn mm. Utan effektiva antibiotika är det inte möjligt.  </a:t>
            </a:r>
          </a:p>
          <a:p>
            <a:r>
              <a:rPr lang="sv-SE" altLang="sv-SE" dirty="0"/>
              <a:t>Sjukvården har ett stort ansvar, men också vi som patienter och konsumenter behöver bli medvetna om att antibiotikaanvändningen har ett pris. </a:t>
            </a:r>
          </a:p>
          <a:p>
            <a:r>
              <a:rPr lang="sv-SE" altLang="sv-SE" dirty="0"/>
              <a:t>Sök sjukvården om du känner dig orolig för infektionen och be om en medicinsk bedömning.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4214390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En bristvara idag – men </a:t>
            </a:r>
            <a:r>
              <a:rPr lang="sv-SE" altLang="sv-SE" b="1" dirty="0"/>
              <a:t>TID och TÅLAMOD</a:t>
            </a:r>
            <a:r>
              <a:rPr lang="sv-SE" altLang="sv-SE" dirty="0"/>
              <a:t> räcker ofta för läkning. </a:t>
            </a:r>
          </a:p>
          <a:p>
            <a:r>
              <a:rPr lang="sv-SE" altLang="sv-SE" dirty="0"/>
              <a:t>Antibiotika vid förkylningar har ingen effekt. Även andra lindriga infektionstillstånd läker som regel lika bra utan antibiotika. </a:t>
            </a:r>
          </a:p>
          <a:p>
            <a:r>
              <a:rPr lang="sv-SE" altLang="sv-SE" dirty="0"/>
              <a:t>Vi hoppas att du som förälder blivit lite klokare och tryggare i din roll som småbarnsförälder. </a:t>
            </a:r>
          </a:p>
          <a:p>
            <a:endParaRPr lang="sv-SE" altLang="sv-SE" dirty="0"/>
          </a:p>
          <a:p>
            <a:r>
              <a:rPr lang="sv-SE" dirty="0"/>
              <a:t>Denna bild sammanfattar skillnaden mellan förr och nu. Förr – då många enklare infektionstillstånd behandlades med antibiotika. Nu – vet vi att många av de ”enklare” infektionerna läker ut lika bra utan antibiotika. Stärk föräldrarna att tro på kroppens egen läkningsförmåga vid de enklare infektionstillstånden. Ge egenvårdsråd och samtidigt en tydlighet när man ska söka vård. - Antibiotika ska ges när det verkligen behövs – inte annars! ”Rädda antibiotikan” - Vi måste bibehålla kraften i antibiotika, och det gör vi om den bara ges när det är till nytta för ditt barn. - Antibiotika är nödvändigt för att rädda liv vid svåra infektioner. - Antibiotika är en förutsättning för att kunna bedriva den avancerade sjukvård som vi tar för given, t ex vid operationer (före, under och efter), för att rädda för tidigt födda barn, vid cancersjukvård och vid organtransplantationer där patienter har en ökad risk för att få svårare infektioner. - Vi ska INTE vara rädda för att använda antibiotika när det behövs! En klok användning av antibiotika ökar möjligheterna att även morgondagens barn och patienter ska kunna botas från svåra infektioner. </a:t>
            </a:r>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2331087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Finns det frågor?</a:t>
            </a:r>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2516716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r>
              <a:rPr lang="sv-SE" altLang="sv-SE" dirty="0"/>
              <a:t>Vårt förslag är att föräldrarna får med sig ett exemplar av denna broschyr hem.</a:t>
            </a:r>
          </a:p>
          <a:p>
            <a:pPr marL="228600" indent="-228600"/>
            <a:r>
              <a:rPr lang="sv-SE" altLang="sv-SE" dirty="0"/>
              <a:t>Den är framtagen av nationella Strama. </a:t>
            </a:r>
          </a:p>
          <a:p>
            <a:pPr marL="228600" indent="-228600"/>
            <a:r>
              <a:rPr lang="sv-SE" altLang="sv-SE" dirty="0"/>
              <a:t>Broschyren kan laddas ned från Strama Hallands webbplats och skrivas ut</a:t>
            </a:r>
          </a:p>
          <a:p>
            <a:pPr marL="228600" indent="-228600"/>
            <a:r>
              <a:rPr lang="sv-SE" altLang="sv-SE" dirty="0"/>
              <a:t>Länk:</a:t>
            </a:r>
            <a:r>
              <a:rPr lang="sv-SE" altLang="sv-SE" u="sng" dirty="0"/>
              <a:t> www.regionhalland.se/strama</a:t>
            </a:r>
            <a:r>
              <a:rPr lang="sv-SE" altLang="sv-SE" dirty="0"/>
              <a:t> (se fliken Strama-BVC)</a:t>
            </a:r>
          </a:p>
          <a:p>
            <a:pPr marL="228600" indent="-228600"/>
            <a:endParaRPr lang="sv-SE" altLang="sv-SE" dirty="0"/>
          </a:p>
          <a:p>
            <a:pPr marL="228600" indent="-228600"/>
            <a:r>
              <a:rPr lang="sv-SE" altLang="sv-SE" b="1" dirty="0"/>
              <a:t>Angående 1177 </a:t>
            </a:r>
          </a:p>
          <a:p>
            <a:pPr marL="228600" indent="-228600"/>
            <a:r>
              <a:rPr lang="sv-SE" altLang="sv-SE" dirty="0"/>
              <a:t>Nästan alla landsting och regioner i Sverige har i dag en sjukvårdsrådgivning (SVR)</a:t>
            </a:r>
          </a:p>
          <a:p>
            <a:pPr marL="228600" indent="-228600"/>
            <a:r>
              <a:rPr lang="sv-SE" altLang="sv-SE" dirty="0"/>
              <a:t>som kan nås via telefon. Många av dem kan nås dygnet runt via det nationella</a:t>
            </a:r>
          </a:p>
          <a:p>
            <a:pPr marL="228600" indent="-228600"/>
            <a:r>
              <a:rPr lang="sv-SE" altLang="sv-SE" dirty="0"/>
              <a:t>kortnumret 1177. En förteckning med telefonnummer till landets samtliga SVR finns</a:t>
            </a:r>
          </a:p>
          <a:p>
            <a:pPr marL="228600" indent="-228600"/>
            <a:r>
              <a:rPr lang="sv-SE" altLang="sv-SE" dirty="0"/>
              <a:t>på </a:t>
            </a:r>
            <a:r>
              <a:rPr lang="sv-SE" altLang="sv-SE" u="sng" dirty="0"/>
              <a:t>www.1177.se.</a:t>
            </a:r>
            <a:r>
              <a:rPr lang="sv-SE" altLang="sv-SE" dirty="0"/>
              <a:t>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285751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Förkylning smittar både via luften (hosta och nysningar) och som kontaktsmitta (via händer). Barn kan redan ha spridit smitta någon dag innan deras egna symtom visar sig varför det inte alltid är nödvändigt att hålla förkylda barn hemma från förskolan. Det är barnets allmäntillstånd som avgör om barnet ska vara på förskolan eller ej. </a:t>
            </a:r>
          </a:p>
          <a:p>
            <a:r>
              <a:rPr lang="sv-SE" altLang="sv-SE" dirty="0"/>
              <a:t>Många förkylningar går omlott och därför kan det kännas som om barnet har haft en och samma förkylning i flera veckor. Om man tänker att det är helt normalt att ha 6-8 förkylningar per säsong, det är inte ovanligt med 10-12 förkylningar heller för vissa barn. Varje infektion läker i genomsnitt på en vecka, vilket betyder att genomsnittsbarnet är sjukt cirka 2 månader om året. Ofta infaller dessa dessutom under vinterhalvåret och då känns det ibland som barnet varit sjuk hela vintern. </a:t>
            </a:r>
          </a:p>
          <a:p>
            <a:r>
              <a:rPr lang="sv-SE" altLang="sv-SE" dirty="0"/>
              <a:t>Att barn blir mer förkylda under vintern har flera orsaker, bl.a. vistas vi mer inomhus och trängs då på mindre ytor, vilket man anser underlättar spridning av infektioner. </a:t>
            </a:r>
          </a:p>
          <a:p>
            <a:r>
              <a:rPr lang="sv-SE" altLang="sv-SE" b="1" dirty="0"/>
              <a:t>Hostetikett</a:t>
            </a:r>
            <a:r>
              <a:rPr lang="sv-SE" altLang="sv-SE" dirty="0"/>
              <a:t>: Lär gärna barn att nysa och hosta i armvecket. </a:t>
            </a:r>
          </a:p>
          <a:p>
            <a:r>
              <a:rPr lang="sv-SE" altLang="sv-SE" b="1" dirty="0"/>
              <a:t>Handhygien </a:t>
            </a:r>
            <a:r>
              <a:rPr lang="sv-SE" altLang="sv-SE" b="0" dirty="0"/>
              <a:t>med handtvätt</a:t>
            </a:r>
            <a:r>
              <a:rPr lang="sv-SE" altLang="sv-SE" dirty="0"/>
              <a:t> förebygger kontaktsmitta.</a:t>
            </a:r>
          </a:p>
          <a:p>
            <a:r>
              <a:rPr lang="sv-SE" altLang="sv-SE" dirty="0"/>
              <a:t>En vanlig myt som inte är sann:  ”Klä dig varmt så att du inte blir förkyld”  - En uppmaning som förmodligen de flesta fått höra någon gång. I vetenskapliga undersökningar har man inte kunnat visa något samband mellan kyla och risken för att få en förkylning.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429196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t>Virus kan orsaka många olika infektioner. Det finns mer än 600 olika virus som kan ge infektion hos människa. Bara bland förkylningsvirus finns det cirka 200 olika typer. Det förklarar varför man kan bli förkyld om och om igen.  Man blir immun mot just det viruset man infekterats av och nästa gång man möter samma virus känner vårt immunförsvar igen det och vi blir inte sjuka. </a:t>
            </a:r>
          </a:p>
          <a:p>
            <a:pPr eaLnBrk="1" hangingPunct="1"/>
            <a:r>
              <a:rPr lang="sv-SE" altLang="sv-SE" dirty="0"/>
              <a:t>Immuniteten kan dock variera. Mot  t.ex. vinterkräksjuka (</a:t>
            </a:r>
            <a:r>
              <a:rPr lang="sv-SE" altLang="sv-SE" dirty="0" err="1"/>
              <a:t>Calicivirus</a:t>
            </a:r>
            <a:r>
              <a:rPr lang="sv-SE" altLang="sv-SE" dirty="0"/>
              <a:t>) är immuniteten mycket kortvarig, medan mot t.ex. mässling är den livslång. </a:t>
            </a:r>
          </a:p>
          <a:p>
            <a:pPr eaLnBrk="1" hangingPunct="1"/>
            <a:r>
              <a:rPr lang="sv-SE" altLang="sv-SE" dirty="0"/>
              <a:t>9 av 10 luftvägsinfektioner orsakas av virus.</a:t>
            </a:r>
          </a:p>
          <a:p>
            <a:pPr eaLnBrk="1" hangingPunct="1"/>
            <a:r>
              <a:rPr lang="sv-SE" altLang="sv-SE" dirty="0"/>
              <a:t>Slemhinnorna är extra känsliga när man har en virusinfektion, vilket kan bidra till att bakterier lättare kan fästa, t.ex. kan en förkylning som startat som en virusinfektion ”bana väg” för bakterier som sedan orsakar t.ex. en öroninflammation. </a:t>
            </a:r>
          </a:p>
          <a:p>
            <a:pPr eaLnBrk="1" hangingPunct="1"/>
            <a:r>
              <a:rPr lang="sv-SE" altLang="sv-SE" dirty="0"/>
              <a:t>Antibiotika saknar effekt på virus.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310821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Det finns tusentals olika bakteriearter. Endast ett hundratal arter är sjukdomsframkallande. I vår kropp finns naturligt cirka 2 kg bakterier, framförallt på huden och i tarmen. De kallas </a:t>
            </a:r>
            <a:r>
              <a:rPr lang="sv-SE" altLang="sv-SE" b="1" dirty="0"/>
              <a:t>”normalflora”</a:t>
            </a:r>
            <a:r>
              <a:rPr lang="sv-SE" altLang="sv-SE" dirty="0"/>
              <a:t> och är </a:t>
            </a:r>
            <a:r>
              <a:rPr lang="sv-SE" altLang="sv-SE" b="1" dirty="0"/>
              <a:t>viktiga</a:t>
            </a:r>
            <a:r>
              <a:rPr lang="sv-SE" altLang="sv-SE" dirty="0"/>
              <a:t> och </a:t>
            </a:r>
            <a:r>
              <a:rPr lang="sv-SE" altLang="sv-SE" b="1" dirty="0"/>
              <a:t>nödvändiga</a:t>
            </a:r>
            <a:r>
              <a:rPr lang="sv-SE" altLang="sv-SE" dirty="0"/>
              <a:t> för att vårt immunförsvar och ämnesomsättning ska fungera optimalt. </a:t>
            </a:r>
          </a:p>
          <a:p>
            <a:r>
              <a:rPr lang="sv-SE" altLang="sv-SE" dirty="0"/>
              <a:t>När vi äter antibiotika för att oskadliggöra bakterier som gjort oss sjuka kommer också en del nyttiga bakterier att dö. Den normala bakteriebalansen rubbas och den kan ta lång tid att återställa (månader). Ekologiska ”tomrum” skapas som kan fyllas med andra sjukdomsframkallande bakterier. Det betyder att man direkt efter en antibiotikakur kan vara mer mottaglig för andra infektioner. </a:t>
            </a:r>
          </a:p>
          <a:p>
            <a:r>
              <a:rPr lang="sv-SE" altLang="sv-SE" dirty="0"/>
              <a:t>Exempel på vanliga bakterier som kan orsaka infektioner i barngrupper är </a:t>
            </a:r>
            <a:r>
              <a:rPr lang="sv-SE" altLang="sv-SE" i="1" dirty="0"/>
              <a:t>Pneumokocker</a:t>
            </a:r>
            <a:r>
              <a:rPr lang="sv-SE" altLang="sv-SE" dirty="0"/>
              <a:t>, </a:t>
            </a:r>
            <a:r>
              <a:rPr lang="sv-SE" altLang="sv-SE" i="1" dirty="0"/>
              <a:t>Streptokocker</a:t>
            </a:r>
            <a:r>
              <a:rPr lang="sv-SE" altLang="sv-SE" dirty="0"/>
              <a:t> och </a:t>
            </a:r>
            <a:r>
              <a:rPr lang="sv-SE" altLang="sv-SE" i="1" dirty="0" err="1"/>
              <a:t>Hemofilus</a:t>
            </a:r>
            <a:r>
              <a:rPr lang="sv-SE" altLang="sv-SE" i="1" dirty="0"/>
              <a:t> </a:t>
            </a:r>
            <a:r>
              <a:rPr lang="sv-SE" altLang="sv-SE" i="1" dirty="0" err="1"/>
              <a:t>influenzae</a:t>
            </a:r>
            <a:r>
              <a:rPr lang="sv-SE" altLang="sv-SE" dirty="0"/>
              <a:t>. </a:t>
            </a:r>
          </a:p>
          <a:p>
            <a:r>
              <a:rPr lang="sv-SE" altLang="sv-SE" dirty="0"/>
              <a:t>Bakterier fastnar på våra celler och attackerar oss med olika vapen. De kan ge allvarliga infektioner som t.ex. hjärnhinneinflammation och blodförgiftning - tillstånd som fort måste få rätt antibiotikabehandling. </a:t>
            </a:r>
          </a:p>
          <a:p>
            <a:r>
              <a:rPr lang="sv-SE" altLang="sv-SE" dirty="0"/>
              <a:t>Många känner till att antibiotika inte ”biter på” virus, men tror att bakterieinfektioner alltid ska behandlas med antibiotika. Idag vet vi att många lindriga bakterieinfektioner ofta läker lika bra utan antibiotika.  </a:t>
            </a:r>
          </a:p>
          <a:p>
            <a:r>
              <a:rPr lang="sv-SE" altLang="sv-SE" dirty="0"/>
              <a:t>Exempel på detta ges längre fram.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3159615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Denna bild får introducera fortsättningen där vi diskuterar åtgärder kring </a:t>
            </a:r>
            <a:r>
              <a:rPr lang="sv-SE" altLang="sv-SE" b="1" dirty="0"/>
              <a:t>konkreta</a:t>
            </a:r>
            <a:r>
              <a:rPr lang="sv-SE" altLang="sv-SE" dirty="0"/>
              <a:t> och </a:t>
            </a:r>
            <a:r>
              <a:rPr lang="sv-SE" altLang="sv-SE" b="1" dirty="0"/>
              <a:t>vardagsnära</a:t>
            </a:r>
            <a:r>
              <a:rPr lang="sv-SE" altLang="sv-SE" dirty="0"/>
              <a:t> infektionsproblem i en barnfamilj.</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291944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Handtvätt kan minska risken för många infektioner. Detta gäller både på förskolan och hemma och är viktigt både för barn och vuxna. </a:t>
            </a:r>
            <a:br>
              <a:rPr lang="sv-SE" dirty="0"/>
            </a:br>
            <a:r>
              <a:rPr lang="sv-SE" dirty="0"/>
              <a:t>Efter moment där händerna kan kontamineras av stora mängder bakterier eller virus bör de tvättas. Det är även bra att tvätta händerna innan man hanterar något man ska stoppa i munnen för att inte få med bakterier eller virus. </a:t>
            </a:r>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373183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Tvätta händerna lika lång tid som det tar att sjunga ”Blinka lilla stjärna”. Varianter finns med text som ”tvätta, tvätta liten hand..”</a:t>
            </a:r>
          </a:p>
          <a:p>
            <a:r>
              <a:rPr lang="sv-SE" dirty="0"/>
              <a:t>Gnugga i 10 sekunder med tvål. Skölj i 10 sekunder under rinnande vatten. </a:t>
            </a:r>
          </a:p>
          <a:p>
            <a:r>
              <a:rPr lang="sv-SE" dirty="0"/>
              <a:t>Torka händerna torra! Man kan jämföra med en torr disktrasa som inte suger åt sig smuts lika effektivt som en blöt. </a:t>
            </a: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3725084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EFBFA82-2251-4362-9B5B-56907653C551}"/>
              </a:ext>
            </a:extLst>
          </p:cNvPr>
          <p:cNvPicPr>
            <a:picLocks noChangeAspect="1"/>
          </p:cNvPicPr>
          <p:nvPr userDrawn="1"/>
        </p:nvPicPr>
        <p:blipFill>
          <a:blip r:embed="rId2"/>
          <a:srcRect/>
          <a:stretch/>
        </p:blipFill>
        <p:spPr>
          <a:xfrm>
            <a:off x="0" y="0"/>
            <a:ext cx="12204000" cy="5305196"/>
          </a:xfrm>
          <a:prstGeom prst="rect">
            <a:avLst/>
          </a:prstGeom>
        </p:spPr>
      </p:pic>
      <p:sp>
        <p:nvSpPr>
          <p:cNvPr id="2" name="Rubrik 1"/>
          <p:cNvSpPr>
            <a:spLocks noGrp="1"/>
          </p:cNvSpPr>
          <p:nvPr>
            <p:ph type="ctrTitle"/>
          </p:nvPr>
        </p:nvSpPr>
        <p:spPr bwMode="white">
          <a:xfrm>
            <a:off x="1774825" y="1378843"/>
            <a:ext cx="8642350" cy="2160000"/>
          </a:xfrm>
        </p:spPr>
        <p:txBody>
          <a:bodyPr anchor="t" anchorCtr="0"/>
          <a:lstStyle>
            <a:lvl1pPr algn="ctr">
              <a:lnSpc>
                <a:spcPct val="100000"/>
              </a:lnSpc>
              <a:defRPr sz="38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871180"/>
            <a:ext cx="8642350" cy="360000"/>
          </a:xfrm>
        </p:spPr>
        <p:txBody>
          <a:bodyPr/>
          <a:lstStyle>
            <a:lvl1pPr marL="0" indent="0" algn="ctr">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a:srcRect/>
          <a:stretch/>
        </p:blipFill>
        <p:spPr>
          <a:xfrm>
            <a:off x="4512000" y="5722791"/>
            <a:ext cx="3168000" cy="681459"/>
          </a:xfrm>
          <a:prstGeom prst="rect">
            <a:avLst/>
          </a:prstGeom>
        </p:spPr>
      </p:pic>
    </p:spTree>
    <p:extLst>
      <p:ext uri="{BB962C8B-B14F-4D97-AF65-F5344CB8AC3E}">
        <p14:creationId xmlns:p14="http://schemas.microsoft.com/office/powerpoint/2010/main" val="51211231"/>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userDrawn="1">
          <p15:clr>
            <a:srgbClr val="FBAE40"/>
          </p15:clr>
        </p15:guide>
        <p15:guide id="4" orient="horz"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5633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endParaRPr lang="sv-SE" dirty="0"/>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endParaRPr lang="sv-SE" dirty="0"/>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12300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58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060182"/>
            <a:ext cx="10585449" cy="1296000"/>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endParaRPr lang="en-US" dirty="0"/>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r>
              <a:rPr lang="sv-SE"/>
              <a:t>Region Halland  │</a:t>
            </a:r>
            <a:endParaRPr lang="sv-SE" dirty="0"/>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r>
              <a:rPr lang="sv-SE"/>
              <a:t>Halland – Bästa livsplatsen</a:t>
            </a:r>
            <a:endParaRPr lang="sv-SE" dirty="0"/>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E8645303-2AAE-45D1-913A-B06AE6474513}" type="slidenum">
              <a:rPr lang="sv-SE" smtClean="0"/>
              <a:pPr/>
              <a:t>‹#›</a:t>
            </a:fld>
            <a:endParaRPr lang="sv-SE" dirty="0"/>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2685878" y="2263988"/>
            <a:ext cx="6336000" cy="1362920"/>
          </a:xfrm>
          <a:prstGeom prst="rect">
            <a:avLst/>
          </a:prstGeom>
        </p:spPr>
      </p:pic>
    </p:spTree>
    <p:extLst>
      <p:ext uri="{BB962C8B-B14F-4D97-AF65-F5344CB8AC3E}">
        <p14:creationId xmlns:p14="http://schemas.microsoft.com/office/powerpoint/2010/main" val="393522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562BDF58-41FF-4A84-AB54-E0322BB72C7E}"/>
              </a:ext>
            </a:extLst>
          </p:cNvPr>
          <p:cNvPicPr>
            <a:picLocks noChangeAspect="1"/>
          </p:cNvPicPr>
          <p:nvPr userDrawn="1"/>
        </p:nvPicPr>
        <p:blipFill>
          <a:blip r:embed="rId2"/>
          <a:stretch>
            <a:fillRect/>
          </a:stretch>
        </p:blipFill>
        <p:spPr>
          <a:xfrm>
            <a:off x="-1578042" y="-1410535"/>
            <a:ext cx="7920000" cy="8409359"/>
          </a:xfrm>
          <a:prstGeom prst="rect">
            <a:avLst/>
          </a:prstGeom>
        </p:spPr>
      </p:pic>
      <p:sp>
        <p:nvSpPr>
          <p:cNvPr id="2" name="Rubrik 1"/>
          <p:cNvSpPr>
            <a:spLocks noGrp="1"/>
          </p:cNvSpPr>
          <p:nvPr>
            <p:ph type="title" hasCustomPrompt="1"/>
          </p:nvPr>
        </p:nvSpPr>
        <p:spPr>
          <a:xfrm>
            <a:off x="1955800" y="2711338"/>
            <a:ext cx="8280400" cy="2160000"/>
          </a:xfrm>
        </p:spPr>
        <p:txBody>
          <a:bodyPr anchor="t" anchorCtr="0"/>
          <a:lstStyle>
            <a:lvl1pPr algn="ctr">
              <a:lnSpc>
                <a:spcPct val="100000"/>
              </a:lnSpc>
              <a:defRPr sz="3800" spc="0" baseline="0"/>
            </a:lvl1pPr>
          </a:lstStyle>
          <a:p>
            <a:r>
              <a:rPr lang="sv-SE" dirty="0"/>
              <a:t>Klicka här för att lägga till avsnittsrubrik</a:t>
            </a:r>
          </a:p>
        </p:txBody>
      </p:sp>
    </p:spTree>
    <p:extLst>
      <p:ext uri="{BB962C8B-B14F-4D97-AF65-F5344CB8AC3E}">
        <p14:creationId xmlns:p14="http://schemas.microsoft.com/office/powerpoint/2010/main" val="5401752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userDrawn="1">
          <p15:clr>
            <a:srgbClr val="FBAE40"/>
          </p15:clr>
        </p15:guide>
        <p15:guide id="4" orient="horz" pos="11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6"/>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207912" y="1183009"/>
            <a:ext cx="936000" cy="738947"/>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85296"/>
            <a:ext cx="9575800" cy="2235200"/>
          </a:xfrm>
        </p:spPr>
        <p:txBody>
          <a:bodyPr/>
          <a:lstStyle>
            <a:lvl1pPr marL="0" indent="0">
              <a:spcBef>
                <a:spcPts val="0"/>
              </a:spcBef>
              <a:buNone/>
              <a:defRPr sz="3600"/>
            </a:lvl1pPr>
          </a:lstStyle>
          <a:p>
            <a:pPr lvl="0"/>
            <a:r>
              <a:rPr lang="sv-SE"/>
              <a:t>Klicka här för att ändra format på bakgrundstexten</a:t>
            </a:r>
          </a:p>
        </p:txBody>
      </p:sp>
    </p:spTree>
    <p:extLst>
      <p:ext uri="{BB962C8B-B14F-4D97-AF65-F5344CB8AC3E}">
        <p14:creationId xmlns:p14="http://schemas.microsoft.com/office/powerpoint/2010/main" val="1112263955"/>
      </p:ext>
    </p:extLst>
  </p:cSld>
  <p:clrMapOvr>
    <a:masterClrMapping/>
  </p:clrMapOvr>
  <p:extLst>
    <p:ext uri="{DCECCB84-F9BA-43D5-87BE-67443E8EF086}">
      <p15:sldGuideLst xmlns:p15="http://schemas.microsoft.com/office/powerpoint/2012/main">
        <p15:guide id="1" pos="824" userDrawn="1">
          <p15:clr>
            <a:srgbClr val="FBAE40"/>
          </p15:clr>
        </p15:guide>
        <p15:guide id="2" pos="6856" userDrawn="1">
          <p15:clr>
            <a:srgbClr val="FBAE40"/>
          </p15:clr>
        </p15:guide>
        <p15:guide id="3" orient="horz" pos="16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endParaRPr lang="sv-SE" dirty="0"/>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endParaRPr lang="sv-SE" dirty="0"/>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69092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51816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07123" y="1665288"/>
            <a:ext cx="5181601"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endParaRPr lang="sv-SE" dirty="0"/>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endParaRPr lang="sv-SE" dirty="0"/>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818522" y="2245934"/>
            <a:ext cx="5157787"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p:nvPr>
        </p:nvSpPr>
        <p:spPr>
          <a:xfrm>
            <a:off x="6193466" y="2245934"/>
            <a:ext cx="5183188"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endParaRPr lang="sv-SE" dirty="0"/>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endParaRPr lang="sv-SE" dirty="0"/>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638976316"/>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48600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endParaRPr lang="sv-SE" dirty="0"/>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endParaRPr lang="sv-SE" dirty="0"/>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09479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528468" y="1665288"/>
            <a:ext cx="4860257"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endParaRPr lang="sv-SE" dirty="0"/>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endParaRPr lang="sv-SE" dirty="0"/>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10988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08955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56349"/>
            <a:ext cx="12192000" cy="501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70"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50" r:id="rId4"/>
    <p:sldLayoutId id="2147483652" r:id="rId5"/>
    <p:sldLayoutId id="2147483653" r:id="rId6"/>
    <p:sldLayoutId id="2147483657" r:id="rId7"/>
    <p:sldLayoutId id="2147483658" r:id="rId8"/>
    <p:sldLayoutId id="2147483659" r:id="rId9"/>
    <p:sldLayoutId id="2147483660" r:id="rId10"/>
    <p:sldLayoutId id="2147483655" r:id="rId11"/>
    <p:sldLayoutId id="2147483665" r:id="rId12"/>
    <p:sldLayoutId id="2147483664" r:id="rId13"/>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userDrawn="1">
          <p15:clr>
            <a:srgbClr val="F26B43"/>
          </p15:clr>
        </p15:guide>
        <p15:guide id="4" pos="7174" userDrawn="1">
          <p15:clr>
            <a:srgbClr val="F26B43"/>
          </p15:clr>
        </p15:guide>
        <p15:guide id="6" orient="horz" pos="3997" userDrawn="1">
          <p15:clr>
            <a:srgbClr val="F26B43"/>
          </p15:clr>
        </p15:guide>
        <p15:guide id="8" orient="horz" pos="1049" userDrawn="1">
          <p15:clr>
            <a:srgbClr val="F26B43"/>
          </p15:clr>
        </p15:guide>
        <p15:guide id="9"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1D57811-0BC6-4048-90DB-ECDEBC7B1DC4}"/>
              </a:ext>
            </a:extLst>
          </p:cNvPr>
          <p:cNvSpPr>
            <a:spLocks noGrp="1"/>
          </p:cNvSpPr>
          <p:nvPr>
            <p:ph type="ctrTitle"/>
          </p:nvPr>
        </p:nvSpPr>
        <p:spPr/>
        <p:txBody>
          <a:bodyPr/>
          <a:lstStyle/>
          <a:p>
            <a:r>
              <a:rPr lang="sv-SE" altLang="sv-SE" sz="4000" dirty="0"/>
              <a:t>Utbildningen framtagen </a:t>
            </a:r>
            <a:br>
              <a:rPr lang="sv-SE" altLang="sv-SE" sz="4000" dirty="0"/>
            </a:br>
            <a:r>
              <a:rPr lang="sv-SE" altLang="sv-SE" sz="4000" dirty="0"/>
              <a:t>av Strama Halland</a:t>
            </a:r>
            <a:br>
              <a:rPr lang="sv-SE" altLang="sv-SE" sz="4000" dirty="0">
                <a:solidFill>
                  <a:srgbClr val="0033CC"/>
                </a:solidFill>
              </a:rPr>
            </a:br>
            <a:br>
              <a:rPr lang="sv-SE" altLang="sv-SE" sz="4000" dirty="0">
                <a:solidFill>
                  <a:srgbClr val="0033CC"/>
                </a:solidFill>
              </a:rPr>
            </a:br>
            <a:r>
              <a:rPr lang="sv-SE" altLang="sv-SE" sz="2000" b="0" dirty="0"/>
              <a:t>En föräldrautbildning inom ramen för BVC:s utbildningsprogram</a:t>
            </a:r>
            <a:br>
              <a:rPr lang="sv-SE" altLang="sv-SE" sz="2000" b="0" dirty="0"/>
            </a:br>
            <a:r>
              <a:rPr lang="sv-SE" altLang="sv-SE" sz="1600" b="0" dirty="0"/>
              <a:t>Version 4, juni 2023</a:t>
            </a:r>
            <a:endParaRPr lang="sv-SE" sz="1600" b="0" dirty="0"/>
          </a:p>
        </p:txBody>
      </p:sp>
      <p:sp>
        <p:nvSpPr>
          <p:cNvPr id="8" name="Underrubrik 7">
            <a:extLst>
              <a:ext uri="{FF2B5EF4-FFF2-40B4-BE49-F238E27FC236}">
                <a16:creationId xmlns:a16="http://schemas.microsoft.com/office/drawing/2014/main" id="{169642F7-39C0-4DA8-B782-418EA80A247C}"/>
              </a:ext>
            </a:extLst>
          </p:cNvPr>
          <p:cNvSpPr>
            <a:spLocks noGrp="1"/>
          </p:cNvSpPr>
          <p:nvPr>
            <p:ph type="subTitle" idx="1"/>
          </p:nvPr>
        </p:nvSpPr>
        <p:spPr/>
        <p:txBody>
          <a:bodyPr/>
          <a:lstStyle/>
          <a:p>
            <a:r>
              <a:rPr lang="sv-SE" dirty="0"/>
              <a:t>Strama Halland</a:t>
            </a:r>
          </a:p>
        </p:txBody>
      </p:sp>
      <p:sp>
        <p:nvSpPr>
          <p:cNvPr id="4" name="Platshållare för datum 3"/>
          <p:cNvSpPr>
            <a:spLocks noGrp="1"/>
          </p:cNvSpPr>
          <p:nvPr>
            <p:ph type="dt" sz="half" idx="4294967295"/>
          </p:nvPr>
        </p:nvSpPr>
        <p:spPr>
          <a:xfrm>
            <a:off x="0" y="6356350"/>
            <a:ext cx="1800225" cy="323850"/>
          </a:xfrm>
        </p:spPr>
        <p:txBody>
          <a:bodyPr/>
          <a:lstStyle/>
          <a:p>
            <a:r>
              <a:rPr lang="sv-SE"/>
              <a:t>Region Halland  │</a:t>
            </a:r>
            <a:endParaRPr lang="sv-SE" dirty="0"/>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endParaRPr lang="sv-SE" dirty="0"/>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dirty="0"/>
          </a:p>
        </p:txBody>
      </p:sp>
    </p:spTree>
    <p:extLst>
      <p:ext uri="{BB962C8B-B14F-4D97-AF65-F5344CB8AC3E}">
        <p14:creationId xmlns:p14="http://schemas.microsoft.com/office/powerpoint/2010/main" val="152638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DEF52FA4-5F94-834F-A6ED-5380FD9A4A41}"/>
              </a:ext>
            </a:extLst>
          </p:cNvPr>
          <p:cNvPicPr>
            <a:picLocks noChangeAspect="1"/>
          </p:cNvPicPr>
          <p:nvPr/>
        </p:nvPicPr>
        <p:blipFill>
          <a:blip r:embed="rId3"/>
          <a:stretch>
            <a:fillRect/>
          </a:stretch>
        </p:blipFill>
        <p:spPr>
          <a:xfrm>
            <a:off x="1931191" y="433953"/>
            <a:ext cx="8329618" cy="6544188"/>
          </a:xfrm>
          <a:prstGeom prst="rect">
            <a:avLst/>
          </a:prstGeom>
        </p:spPr>
      </p:pic>
      <p:sp>
        <p:nvSpPr>
          <p:cNvPr id="6" name="textruta 5">
            <a:extLst>
              <a:ext uri="{FF2B5EF4-FFF2-40B4-BE49-F238E27FC236}">
                <a16:creationId xmlns:a16="http://schemas.microsoft.com/office/drawing/2014/main" id="{914838FA-E025-B644-9BD7-4AAD45CC7A2C}"/>
              </a:ext>
            </a:extLst>
          </p:cNvPr>
          <p:cNvSpPr txBox="1"/>
          <p:nvPr/>
        </p:nvSpPr>
        <p:spPr>
          <a:xfrm>
            <a:off x="3487480" y="1917915"/>
            <a:ext cx="4405302" cy="2308324"/>
          </a:xfrm>
          <a:prstGeom prst="rect">
            <a:avLst/>
          </a:prstGeom>
          <a:noFill/>
        </p:spPr>
        <p:txBody>
          <a:bodyPr wrap="square" rtlCol="0">
            <a:spAutoFit/>
          </a:bodyPr>
          <a:lstStyle/>
          <a:p>
            <a:pPr algn="ctr" eaLnBrk="1" hangingPunct="1"/>
            <a:r>
              <a:rPr lang="sv-SE" altLang="sv-SE" sz="2400" dirty="0">
                <a:solidFill>
                  <a:schemeClr val="bg1"/>
                </a:solidFill>
                <a:latin typeface="+mj-lt"/>
              </a:rPr>
              <a:t>Noel är förkyld och snuvan har blivit tjock och gulgrön. Personalen på förskolan sa att Noel behöver antibiotika. Stämmer det? Kan han gå till förskolan?</a:t>
            </a:r>
          </a:p>
        </p:txBody>
      </p:sp>
    </p:spTree>
    <p:extLst>
      <p:ext uri="{BB962C8B-B14F-4D97-AF65-F5344CB8AC3E}">
        <p14:creationId xmlns:p14="http://schemas.microsoft.com/office/powerpoint/2010/main" val="46129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F11F9B-3EEC-6844-52EA-3165D38300B2}"/>
              </a:ext>
            </a:extLst>
          </p:cNvPr>
          <p:cNvSpPr>
            <a:spLocks noGrp="1"/>
          </p:cNvSpPr>
          <p:nvPr>
            <p:ph type="title"/>
          </p:nvPr>
        </p:nvSpPr>
        <p:spPr/>
        <p:txBody>
          <a:bodyPr/>
          <a:lstStyle/>
          <a:p>
            <a:r>
              <a:rPr lang="sv-SE" altLang="sv-SE" dirty="0"/>
              <a:t>Snoriga näsor</a:t>
            </a:r>
            <a:endParaRPr lang="sv-SE" dirty="0"/>
          </a:p>
        </p:txBody>
      </p:sp>
      <p:sp>
        <p:nvSpPr>
          <p:cNvPr id="3" name="Platshållare för innehåll 2">
            <a:extLst>
              <a:ext uri="{FF2B5EF4-FFF2-40B4-BE49-F238E27FC236}">
                <a16:creationId xmlns:a16="http://schemas.microsoft.com/office/drawing/2014/main" id="{66267B8C-5B7E-439E-33BE-F8D72B70D1B2}"/>
              </a:ext>
            </a:extLst>
          </p:cNvPr>
          <p:cNvSpPr>
            <a:spLocks noGrp="1"/>
          </p:cNvSpPr>
          <p:nvPr>
            <p:ph sz="quarter" idx="13"/>
          </p:nvPr>
        </p:nvSpPr>
        <p:spPr/>
        <p:txBody>
          <a:bodyPr/>
          <a:lstStyle/>
          <a:p>
            <a:pPr eaLnBrk="1" hangingPunct="1">
              <a:spcBef>
                <a:spcPts val="2400"/>
              </a:spcBef>
            </a:pPr>
            <a:r>
              <a:rPr lang="sv-SE" altLang="sv-SE" sz="2400" dirty="0"/>
              <a:t>Tjock, gul-grön snuva </a:t>
            </a:r>
            <a:r>
              <a:rPr lang="sv-SE" altLang="sv-SE" sz="2400" u="sng" dirty="0"/>
              <a:t>kan</a:t>
            </a:r>
            <a:r>
              <a:rPr lang="sv-SE" altLang="sv-SE" sz="2400" dirty="0"/>
              <a:t> innehålla bakterier </a:t>
            </a:r>
          </a:p>
          <a:p>
            <a:pPr lvl="2">
              <a:spcBef>
                <a:spcPts val="1200"/>
              </a:spcBef>
              <a:buFont typeface="Wingdings" panose="05000000000000000000" pitchFamily="2" charset="2"/>
              <a:buChar char="§"/>
            </a:pPr>
            <a:r>
              <a:rPr lang="sv-SE" altLang="sv-SE" sz="2400" b="1" dirty="0"/>
              <a:t>färgen är ingen grund för att sätta in antibiotika</a:t>
            </a:r>
          </a:p>
          <a:p>
            <a:pPr eaLnBrk="1" hangingPunct="1">
              <a:spcBef>
                <a:spcPts val="2400"/>
              </a:spcBef>
            </a:pPr>
            <a:r>
              <a:rPr lang="sv-SE" altLang="sv-SE" sz="2400" dirty="0"/>
              <a:t>Besvären lindras med koksalt eller nässpray</a:t>
            </a:r>
          </a:p>
          <a:p>
            <a:pPr eaLnBrk="1" hangingPunct="1">
              <a:spcBef>
                <a:spcPts val="2400"/>
              </a:spcBef>
            </a:pPr>
            <a:r>
              <a:rPr lang="sv-SE" altLang="sv-SE" sz="2400" dirty="0"/>
              <a:t>Förkylningar sprids lätt och är svåra att undvika i en barngrupp </a:t>
            </a:r>
          </a:p>
          <a:p>
            <a:pPr eaLnBrk="1" hangingPunct="1">
              <a:spcBef>
                <a:spcPts val="2400"/>
              </a:spcBef>
            </a:pPr>
            <a:r>
              <a:rPr lang="sv-SE" altLang="sv-SE" sz="2400" dirty="0"/>
              <a:t>Handhygien är viktigt</a:t>
            </a:r>
          </a:p>
        </p:txBody>
      </p:sp>
      <p:sp>
        <p:nvSpPr>
          <p:cNvPr id="6" name="Platshållare för bildnummer 5">
            <a:extLst>
              <a:ext uri="{FF2B5EF4-FFF2-40B4-BE49-F238E27FC236}">
                <a16:creationId xmlns:a16="http://schemas.microsoft.com/office/drawing/2014/main" id="{072E95C4-AE56-05EA-219E-B589F9AF264A}"/>
              </a:ext>
            </a:extLst>
          </p:cNvPr>
          <p:cNvSpPr>
            <a:spLocks noGrp="1"/>
          </p:cNvSpPr>
          <p:nvPr>
            <p:ph type="sldNum" sz="quarter" idx="16"/>
          </p:nvPr>
        </p:nvSpPr>
        <p:spPr/>
        <p:txBody>
          <a:bodyPr/>
          <a:lstStyle/>
          <a:p>
            <a:fld id="{E8645303-2AAE-45D1-913A-B06AE6474513}" type="slidenum">
              <a:rPr lang="sv-SE" smtClean="0"/>
              <a:pPr/>
              <a:t>11</a:t>
            </a:fld>
            <a:endParaRPr lang="sv-SE" dirty="0"/>
          </a:p>
        </p:txBody>
      </p:sp>
    </p:spTree>
    <p:extLst>
      <p:ext uri="{BB962C8B-B14F-4D97-AF65-F5344CB8AC3E}">
        <p14:creationId xmlns:p14="http://schemas.microsoft.com/office/powerpoint/2010/main" val="24688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B2715B-FD0E-5563-DC2E-DE0F7967D9E0}"/>
              </a:ext>
            </a:extLst>
          </p:cNvPr>
          <p:cNvSpPr>
            <a:spLocks noGrp="1"/>
          </p:cNvSpPr>
          <p:nvPr>
            <p:ph type="title"/>
          </p:nvPr>
        </p:nvSpPr>
        <p:spPr/>
        <p:txBody>
          <a:bodyPr/>
          <a:lstStyle/>
          <a:p>
            <a:r>
              <a:rPr lang="sv-SE" altLang="sv-SE" dirty="0"/>
              <a:t>Hosta</a:t>
            </a:r>
            <a:endParaRPr lang="sv-SE" dirty="0"/>
          </a:p>
        </p:txBody>
      </p:sp>
      <p:sp>
        <p:nvSpPr>
          <p:cNvPr id="3" name="Platshållare för innehåll 2">
            <a:extLst>
              <a:ext uri="{FF2B5EF4-FFF2-40B4-BE49-F238E27FC236}">
                <a16:creationId xmlns:a16="http://schemas.microsoft.com/office/drawing/2014/main" id="{DC68BEEC-276C-F294-99B8-E2778E90AE44}"/>
              </a:ext>
            </a:extLst>
          </p:cNvPr>
          <p:cNvSpPr>
            <a:spLocks noGrp="1"/>
          </p:cNvSpPr>
          <p:nvPr>
            <p:ph sz="quarter" idx="13"/>
          </p:nvPr>
        </p:nvSpPr>
        <p:spPr/>
        <p:txBody>
          <a:bodyPr/>
          <a:lstStyle/>
          <a:p>
            <a:pPr eaLnBrk="1" hangingPunct="1">
              <a:spcBef>
                <a:spcPts val="2400"/>
              </a:spcBef>
            </a:pPr>
            <a:r>
              <a:rPr lang="sv-SE" altLang="sv-SE" sz="2400" dirty="0"/>
              <a:t>Hosta är en viktig skyddsreflex</a:t>
            </a:r>
          </a:p>
          <a:p>
            <a:pPr eaLnBrk="1" hangingPunct="1">
              <a:spcBef>
                <a:spcPts val="2400"/>
              </a:spcBef>
            </a:pPr>
            <a:r>
              <a:rPr lang="sv-SE" altLang="sv-SE" sz="2400" dirty="0"/>
              <a:t>Hosta kan ha flera orsaker, men </a:t>
            </a:r>
            <a:r>
              <a:rPr lang="sv-SE" altLang="sv-SE" sz="2400" b="1" dirty="0"/>
              <a:t>virus</a:t>
            </a:r>
            <a:r>
              <a:rPr lang="sv-SE" altLang="sv-SE" sz="2400" dirty="0"/>
              <a:t> är den vanligaste</a:t>
            </a:r>
          </a:p>
          <a:p>
            <a:pPr eaLnBrk="1" hangingPunct="1">
              <a:spcBef>
                <a:spcPts val="2400"/>
              </a:spcBef>
            </a:pPr>
            <a:r>
              <a:rPr lang="sv-SE" altLang="sv-SE" sz="2400" dirty="0"/>
              <a:t>Luftvägarnas slemhinnor tar </a:t>
            </a:r>
            <a:r>
              <a:rPr lang="sv-SE" altLang="sv-SE" sz="2400" b="1" dirty="0"/>
              <a:t>lång tid</a:t>
            </a:r>
            <a:r>
              <a:rPr lang="sv-SE" altLang="sv-SE" sz="2400" dirty="0">
                <a:solidFill>
                  <a:srgbClr val="FF0000"/>
                </a:solidFill>
              </a:rPr>
              <a:t> </a:t>
            </a:r>
            <a:r>
              <a:rPr lang="sv-SE" altLang="sv-SE" sz="2400" dirty="0"/>
              <a:t>att läka</a:t>
            </a:r>
          </a:p>
          <a:p>
            <a:pPr eaLnBrk="1" hangingPunct="1">
              <a:spcBef>
                <a:spcPts val="2400"/>
              </a:spcBef>
            </a:pPr>
            <a:r>
              <a:rPr lang="sv-SE" altLang="sv-SE" sz="2400" dirty="0"/>
              <a:t>Antibiotika är </a:t>
            </a:r>
            <a:r>
              <a:rPr lang="sv-SE" altLang="sv-SE" sz="2400" b="1" dirty="0"/>
              <a:t>sällan</a:t>
            </a:r>
            <a:r>
              <a:rPr lang="sv-SE" altLang="sv-SE" sz="2400" dirty="0"/>
              <a:t> aktuellt </a:t>
            </a:r>
          </a:p>
          <a:p>
            <a:pPr eaLnBrk="1" hangingPunct="1">
              <a:spcBef>
                <a:spcPts val="2400"/>
              </a:spcBef>
            </a:pPr>
            <a:r>
              <a:rPr lang="sv-SE" altLang="sv-SE" sz="2400" dirty="0"/>
              <a:t>Ibland ges luftrörsvidgande medel i inhalationsform</a:t>
            </a:r>
          </a:p>
          <a:p>
            <a:pPr eaLnBrk="1" hangingPunct="1">
              <a:spcBef>
                <a:spcPts val="2400"/>
              </a:spcBef>
            </a:pPr>
            <a:r>
              <a:rPr lang="sv-SE" altLang="sv-SE" sz="2400" dirty="0"/>
              <a:t>Hostmedicin har tveksam effekt </a:t>
            </a:r>
          </a:p>
        </p:txBody>
      </p:sp>
      <p:sp>
        <p:nvSpPr>
          <p:cNvPr id="6" name="Platshållare för bildnummer 5">
            <a:extLst>
              <a:ext uri="{FF2B5EF4-FFF2-40B4-BE49-F238E27FC236}">
                <a16:creationId xmlns:a16="http://schemas.microsoft.com/office/drawing/2014/main" id="{7BFF7CF8-760E-CA4C-C4A0-1F98C2252301}"/>
              </a:ext>
            </a:extLst>
          </p:cNvPr>
          <p:cNvSpPr>
            <a:spLocks noGrp="1"/>
          </p:cNvSpPr>
          <p:nvPr>
            <p:ph type="sldNum" sz="quarter" idx="16"/>
          </p:nvPr>
        </p:nvSpPr>
        <p:spPr/>
        <p:txBody>
          <a:bodyPr/>
          <a:lstStyle/>
          <a:p>
            <a:fld id="{E8645303-2AAE-45D1-913A-B06AE6474513}" type="slidenum">
              <a:rPr lang="sv-SE" smtClean="0"/>
              <a:pPr/>
              <a:t>12</a:t>
            </a:fld>
            <a:endParaRPr lang="sv-SE" dirty="0"/>
          </a:p>
        </p:txBody>
      </p:sp>
      <p:pic>
        <p:nvPicPr>
          <p:cNvPr id="5" name="Platshållare för innehåll 5">
            <a:extLst>
              <a:ext uri="{FF2B5EF4-FFF2-40B4-BE49-F238E27FC236}">
                <a16:creationId xmlns:a16="http://schemas.microsoft.com/office/drawing/2014/main" id="{00EB5256-55BB-C7A6-8BF6-7C9EF0B6339A}"/>
              </a:ext>
            </a:extLst>
          </p:cNvPr>
          <p:cNvPicPr>
            <a:picLocks noChangeAspect="1"/>
          </p:cNvPicPr>
          <p:nvPr/>
        </p:nvPicPr>
        <p:blipFill rotWithShape="1">
          <a:blip r:embed="rId3"/>
          <a:srcRect l="2592" t="10282" r="3139" b="2682"/>
          <a:stretch/>
        </p:blipFill>
        <p:spPr>
          <a:xfrm>
            <a:off x="8165327" y="2700670"/>
            <a:ext cx="3278143" cy="3284210"/>
          </a:xfrm>
          <a:prstGeom prst="flowChartConnector">
            <a:avLst/>
          </a:prstGeom>
        </p:spPr>
      </p:pic>
    </p:spTree>
    <p:extLst>
      <p:ext uri="{BB962C8B-B14F-4D97-AF65-F5344CB8AC3E}">
        <p14:creationId xmlns:p14="http://schemas.microsoft.com/office/powerpoint/2010/main" val="76973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DEF52FA4-5F94-834F-A6ED-5380FD9A4A41}"/>
              </a:ext>
            </a:extLst>
          </p:cNvPr>
          <p:cNvPicPr>
            <a:picLocks noChangeAspect="1"/>
          </p:cNvPicPr>
          <p:nvPr/>
        </p:nvPicPr>
        <p:blipFill>
          <a:blip r:embed="rId3"/>
          <a:stretch>
            <a:fillRect/>
          </a:stretch>
        </p:blipFill>
        <p:spPr>
          <a:xfrm>
            <a:off x="2182813" y="313812"/>
            <a:ext cx="7826373" cy="6544188"/>
          </a:xfrm>
          <a:prstGeom prst="rect">
            <a:avLst/>
          </a:prstGeom>
        </p:spPr>
      </p:pic>
      <p:sp>
        <p:nvSpPr>
          <p:cNvPr id="6" name="textruta 5">
            <a:extLst>
              <a:ext uri="{FF2B5EF4-FFF2-40B4-BE49-F238E27FC236}">
                <a16:creationId xmlns:a16="http://schemas.microsoft.com/office/drawing/2014/main" id="{914838FA-E025-B644-9BD7-4AAD45CC7A2C}"/>
              </a:ext>
            </a:extLst>
          </p:cNvPr>
          <p:cNvSpPr txBox="1"/>
          <p:nvPr/>
        </p:nvSpPr>
        <p:spPr>
          <a:xfrm>
            <a:off x="3500635" y="2002796"/>
            <a:ext cx="3984686" cy="1938992"/>
          </a:xfrm>
          <a:prstGeom prst="rect">
            <a:avLst/>
          </a:prstGeom>
          <a:noFill/>
        </p:spPr>
        <p:txBody>
          <a:bodyPr wrap="square" rtlCol="0">
            <a:spAutoFit/>
          </a:bodyPr>
          <a:lstStyle/>
          <a:p>
            <a:pPr algn="ctr"/>
            <a:r>
              <a:rPr lang="sv-SE" altLang="sv-SE" sz="2400" dirty="0">
                <a:solidFill>
                  <a:schemeClr val="bg1"/>
                </a:solidFill>
              </a:rPr>
              <a:t>”Anton har hostat i snart </a:t>
            </a:r>
            <a:br>
              <a:rPr lang="sv-SE" altLang="sv-SE" sz="2400" dirty="0">
                <a:solidFill>
                  <a:schemeClr val="bg1"/>
                </a:solidFill>
              </a:rPr>
            </a:br>
            <a:r>
              <a:rPr lang="sv-SE" altLang="sv-SE" sz="2400" dirty="0">
                <a:solidFill>
                  <a:schemeClr val="bg1"/>
                </a:solidFill>
              </a:rPr>
              <a:t>3 veckor. Det är jättejobbigt! Kusinen fick penicillin. </a:t>
            </a:r>
            <a:br>
              <a:rPr lang="sv-SE" altLang="sv-SE" sz="2400" dirty="0">
                <a:solidFill>
                  <a:schemeClr val="bg1"/>
                </a:solidFill>
              </a:rPr>
            </a:br>
            <a:r>
              <a:rPr lang="sv-SE" altLang="sv-SE" sz="2400" dirty="0">
                <a:solidFill>
                  <a:schemeClr val="bg1"/>
                </a:solidFill>
              </a:rPr>
              <a:t>Ska Anton också få penicillin?”</a:t>
            </a:r>
          </a:p>
        </p:txBody>
      </p:sp>
    </p:spTree>
    <p:extLst>
      <p:ext uri="{BB962C8B-B14F-4D97-AF65-F5344CB8AC3E}">
        <p14:creationId xmlns:p14="http://schemas.microsoft.com/office/powerpoint/2010/main" val="262698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4EE1C186-4708-D140-B98F-F61A9749543C}"/>
              </a:ext>
            </a:extLst>
          </p:cNvPr>
          <p:cNvSpPr>
            <a:spLocks noGrp="1"/>
          </p:cNvSpPr>
          <p:nvPr>
            <p:ph type="pic" sz="quarter" idx="10"/>
          </p:nvPr>
        </p:nvSpPr>
        <p:spPr/>
      </p:sp>
      <p:sp>
        <p:nvSpPr>
          <p:cNvPr id="3" name="Rektangel 2">
            <a:extLst>
              <a:ext uri="{FF2B5EF4-FFF2-40B4-BE49-F238E27FC236}">
                <a16:creationId xmlns:a16="http://schemas.microsoft.com/office/drawing/2014/main" id="{B9760947-5BA3-2C44-AC4D-A1C651F5375E}"/>
              </a:ext>
            </a:extLst>
          </p:cNvPr>
          <p:cNvSpPr/>
          <p:nvPr/>
        </p:nvSpPr>
        <p:spPr>
          <a:xfrm>
            <a:off x="0" y="-65167"/>
            <a:ext cx="15719694"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Bildobjekt 3">
            <a:extLst>
              <a:ext uri="{FF2B5EF4-FFF2-40B4-BE49-F238E27FC236}">
                <a16:creationId xmlns:a16="http://schemas.microsoft.com/office/drawing/2014/main" id="{BB52184C-8027-1245-A579-B064D40F55CC}"/>
              </a:ext>
            </a:extLst>
          </p:cNvPr>
          <p:cNvPicPr>
            <a:picLocks noChangeAspect="1"/>
          </p:cNvPicPr>
          <p:nvPr/>
        </p:nvPicPr>
        <p:blipFill>
          <a:blip r:embed="rId3"/>
          <a:stretch>
            <a:fillRect/>
          </a:stretch>
        </p:blipFill>
        <p:spPr>
          <a:xfrm>
            <a:off x="6744694" y="3217725"/>
            <a:ext cx="3727508" cy="3727508"/>
          </a:xfrm>
          <a:prstGeom prst="rect">
            <a:avLst/>
          </a:prstGeom>
        </p:spPr>
      </p:pic>
      <p:pic>
        <p:nvPicPr>
          <p:cNvPr id="5" name="Bildobjekt 4">
            <a:extLst>
              <a:ext uri="{FF2B5EF4-FFF2-40B4-BE49-F238E27FC236}">
                <a16:creationId xmlns:a16="http://schemas.microsoft.com/office/drawing/2014/main" id="{EA483898-A6D3-E34A-8744-A608082BB5FA}"/>
              </a:ext>
            </a:extLst>
          </p:cNvPr>
          <p:cNvPicPr>
            <a:picLocks noChangeAspect="1"/>
          </p:cNvPicPr>
          <p:nvPr/>
        </p:nvPicPr>
        <p:blipFill>
          <a:blip r:embed="rId4"/>
          <a:stretch>
            <a:fillRect/>
          </a:stretch>
        </p:blipFill>
        <p:spPr>
          <a:xfrm>
            <a:off x="1491783" y="572070"/>
            <a:ext cx="5291310" cy="5291310"/>
          </a:xfrm>
          <a:prstGeom prst="rect">
            <a:avLst/>
          </a:prstGeom>
        </p:spPr>
      </p:pic>
      <p:sp>
        <p:nvSpPr>
          <p:cNvPr id="6" name="Text Box 9">
            <a:extLst>
              <a:ext uri="{FF2B5EF4-FFF2-40B4-BE49-F238E27FC236}">
                <a16:creationId xmlns:a16="http://schemas.microsoft.com/office/drawing/2014/main" id="{2FD14D6E-1347-7B4E-BE1E-3A4A29DD8FC2}"/>
              </a:ext>
            </a:extLst>
          </p:cNvPr>
          <p:cNvSpPr txBox="1">
            <a:spLocks noChangeArrowheads="1"/>
          </p:cNvSpPr>
          <p:nvPr/>
        </p:nvSpPr>
        <p:spPr bwMode="auto">
          <a:xfrm>
            <a:off x="2337565" y="1965395"/>
            <a:ext cx="405730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sv-SE" altLang="sv-SE" sz="2800" b="1" dirty="0">
                <a:solidFill>
                  <a:schemeClr val="bg1"/>
                </a:solidFill>
              </a:rPr>
              <a:t>Sök läkare om:</a:t>
            </a:r>
          </a:p>
          <a:p>
            <a:pPr eaLnBrk="1" hangingPunct="1">
              <a:buFontTx/>
              <a:buChar char="•"/>
            </a:pPr>
            <a:r>
              <a:rPr lang="sv-SE" altLang="sv-SE" sz="2800" dirty="0">
                <a:solidFill>
                  <a:schemeClr val="bg1"/>
                </a:solidFill>
              </a:rPr>
              <a:t> andningsbesvär </a:t>
            </a:r>
          </a:p>
          <a:p>
            <a:pPr eaLnBrk="1" hangingPunct="1">
              <a:buFontTx/>
              <a:buChar char="•"/>
            </a:pPr>
            <a:r>
              <a:rPr lang="sv-SE" altLang="sv-SE" sz="2800" dirty="0">
                <a:solidFill>
                  <a:schemeClr val="bg1"/>
                </a:solidFill>
              </a:rPr>
              <a:t> hög feber </a:t>
            </a:r>
          </a:p>
          <a:p>
            <a:pPr eaLnBrk="1" hangingPunct="1">
              <a:buFontTx/>
              <a:buChar char="•"/>
            </a:pPr>
            <a:r>
              <a:rPr lang="sv-SE" altLang="sv-SE" sz="2800" dirty="0">
                <a:solidFill>
                  <a:schemeClr val="bg1"/>
                </a:solidFill>
              </a:rPr>
              <a:t> hostat länge (veckor)</a:t>
            </a:r>
          </a:p>
        </p:txBody>
      </p:sp>
    </p:spTree>
    <p:extLst>
      <p:ext uri="{BB962C8B-B14F-4D97-AF65-F5344CB8AC3E}">
        <p14:creationId xmlns:p14="http://schemas.microsoft.com/office/powerpoint/2010/main" val="252101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DEF52FA4-5F94-834F-A6ED-5380FD9A4A41}"/>
              </a:ext>
            </a:extLst>
          </p:cNvPr>
          <p:cNvPicPr>
            <a:picLocks noChangeAspect="1"/>
          </p:cNvPicPr>
          <p:nvPr/>
        </p:nvPicPr>
        <p:blipFill>
          <a:blip r:embed="rId3"/>
          <a:stretch>
            <a:fillRect/>
          </a:stretch>
        </p:blipFill>
        <p:spPr>
          <a:xfrm>
            <a:off x="924766" y="278257"/>
            <a:ext cx="5191301" cy="5191301"/>
          </a:xfrm>
          <a:prstGeom prst="rect">
            <a:avLst/>
          </a:prstGeom>
        </p:spPr>
      </p:pic>
      <p:sp>
        <p:nvSpPr>
          <p:cNvPr id="7" name="Text Box 9">
            <a:extLst>
              <a:ext uri="{FF2B5EF4-FFF2-40B4-BE49-F238E27FC236}">
                <a16:creationId xmlns:a16="http://schemas.microsoft.com/office/drawing/2014/main" id="{587CDB18-AFF8-1B4B-9983-D03C1B093FA4}"/>
              </a:ext>
            </a:extLst>
          </p:cNvPr>
          <p:cNvSpPr txBox="1">
            <a:spLocks noChangeArrowheads="1"/>
          </p:cNvSpPr>
          <p:nvPr/>
        </p:nvSpPr>
        <p:spPr bwMode="auto">
          <a:xfrm>
            <a:off x="1333317" y="1975703"/>
            <a:ext cx="38079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sv-SE" altLang="sv-SE" sz="3200" b="1" dirty="0">
                <a:solidFill>
                  <a:schemeClr val="bg1"/>
                </a:solidFill>
              </a:rPr>
              <a:t>”Mitt i natten sjuk”</a:t>
            </a:r>
            <a:endParaRPr lang="sv-SE" altLang="sv-SE" sz="3200" dirty="0">
              <a:solidFill>
                <a:schemeClr val="bg1"/>
              </a:solidFill>
            </a:endParaRPr>
          </a:p>
        </p:txBody>
      </p:sp>
      <p:sp>
        <p:nvSpPr>
          <p:cNvPr id="8" name="textruta 7">
            <a:extLst>
              <a:ext uri="{FF2B5EF4-FFF2-40B4-BE49-F238E27FC236}">
                <a16:creationId xmlns:a16="http://schemas.microsoft.com/office/drawing/2014/main" id="{8CC2728A-40E6-4F4E-8CEC-D6D0D0A6E435}"/>
              </a:ext>
            </a:extLst>
          </p:cNvPr>
          <p:cNvSpPr txBox="1"/>
          <p:nvPr/>
        </p:nvSpPr>
        <p:spPr>
          <a:xfrm>
            <a:off x="6563911" y="1122667"/>
            <a:ext cx="5056125" cy="4401205"/>
          </a:xfrm>
          <a:prstGeom prst="rect">
            <a:avLst/>
          </a:prstGeom>
          <a:noFill/>
        </p:spPr>
        <p:txBody>
          <a:bodyPr wrap="square" rtlCol="0">
            <a:spAutoFit/>
          </a:bodyPr>
          <a:lstStyle/>
          <a:p>
            <a:pPr marL="288000" indent="-288000">
              <a:spcBef>
                <a:spcPts val="1800"/>
              </a:spcBef>
              <a:buFont typeface="Arial" panose="020B0604020202020204" pitchFamily="34" charset="0"/>
              <a:buChar char="•"/>
            </a:pPr>
            <a:r>
              <a:rPr lang="sv-SE" altLang="sv-SE" sz="2200" dirty="0">
                <a:solidFill>
                  <a:schemeClr val="bg1"/>
                </a:solidFill>
              </a:rPr>
              <a:t>Emma, 15 månader, är förkyld men pigg. Somnar gott vid 20.00</a:t>
            </a:r>
          </a:p>
          <a:p>
            <a:pPr marL="288000" indent="-288000">
              <a:spcBef>
                <a:spcPts val="1800"/>
              </a:spcBef>
              <a:buFont typeface="Arial" panose="020B0604020202020204" pitchFamily="34" charset="0"/>
              <a:buChar char="•"/>
            </a:pPr>
            <a:r>
              <a:rPr lang="sv-SE" altLang="sv-SE" sz="2200" dirty="0">
                <a:solidFill>
                  <a:schemeClr val="bg1"/>
                </a:solidFill>
              </a:rPr>
              <a:t>Emma vaknar klockan 02.00, är jättevarm och skriker otröstligt. Hon har 39.8 grader i temp</a:t>
            </a:r>
          </a:p>
          <a:p>
            <a:pPr marL="288000" indent="-288000">
              <a:spcBef>
                <a:spcPts val="1800"/>
              </a:spcBef>
              <a:buFont typeface="Arial" panose="020B0604020202020204" pitchFamily="34" charset="0"/>
              <a:buChar char="•"/>
            </a:pPr>
            <a:r>
              <a:rPr lang="sv-SE" altLang="sv-SE" sz="2200" dirty="0">
                <a:solidFill>
                  <a:schemeClr val="bg1"/>
                </a:solidFill>
              </a:rPr>
              <a:t>Emma blir märkbart smärtpåverkad </a:t>
            </a:r>
            <a:br>
              <a:rPr lang="sv-SE" altLang="sv-SE" sz="2200" dirty="0">
                <a:solidFill>
                  <a:schemeClr val="bg1"/>
                </a:solidFill>
              </a:rPr>
            </a:br>
            <a:r>
              <a:rPr lang="sv-SE" altLang="sv-SE" sz="2200" dirty="0">
                <a:solidFill>
                  <a:schemeClr val="bg1"/>
                </a:solidFill>
              </a:rPr>
              <a:t>när föräldrarna trycker henne på örat</a:t>
            </a:r>
          </a:p>
          <a:p>
            <a:pPr marL="288000" indent="-288000">
              <a:spcBef>
                <a:spcPts val="1800"/>
              </a:spcBef>
              <a:buFont typeface="Arial" panose="020B0604020202020204" pitchFamily="34" charset="0"/>
              <a:buChar char="•"/>
            </a:pPr>
            <a:r>
              <a:rPr lang="sv-SE" altLang="sv-SE" sz="2200" dirty="0">
                <a:solidFill>
                  <a:schemeClr val="bg1"/>
                </a:solidFill>
              </a:rPr>
              <a:t>Föräldrarna misstänker öroninflammation</a:t>
            </a:r>
          </a:p>
          <a:p>
            <a:pPr marL="288000" indent="-288000">
              <a:spcBef>
                <a:spcPts val="1800"/>
              </a:spcBef>
              <a:buFont typeface="Arial" panose="020B0604020202020204" pitchFamily="34" charset="0"/>
              <a:buChar char="•"/>
            </a:pPr>
            <a:r>
              <a:rPr lang="sv-SE" altLang="sv-SE" sz="2200" dirty="0">
                <a:solidFill>
                  <a:schemeClr val="bg1"/>
                </a:solidFill>
              </a:rPr>
              <a:t>Vad ska de göra?</a:t>
            </a:r>
          </a:p>
        </p:txBody>
      </p:sp>
    </p:spTree>
    <p:extLst>
      <p:ext uri="{BB962C8B-B14F-4D97-AF65-F5344CB8AC3E}">
        <p14:creationId xmlns:p14="http://schemas.microsoft.com/office/powerpoint/2010/main" val="546225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FC9F73-B69D-1A04-257C-7E6888742863}"/>
              </a:ext>
            </a:extLst>
          </p:cNvPr>
          <p:cNvSpPr>
            <a:spLocks noGrp="1"/>
          </p:cNvSpPr>
          <p:nvPr>
            <p:ph type="title"/>
          </p:nvPr>
        </p:nvSpPr>
        <p:spPr/>
        <p:txBody>
          <a:bodyPr/>
          <a:lstStyle/>
          <a:p>
            <a:r>
              <a:rPr lang="sv-SE" altLang="sv-SE" sz="3600" b="1" dirty="0"/>
              <a:t>Öroninflammation</a:t>
            </a:r>
            <a:endParaRPr lang="sv-SE" dirty="0"/>
          </a:p>
        </p:txBody>
      </p:sp>
      <p:sp>
        <p:nvSpPr>
          <p:cNvPr id="3" name="Platshållare för innehåll 2">
            <a:extLst>
              <a:ext uri="{FF2B5EF4-FFF2-40B4-BE49-F238E27FC236}">
                <a16:creationId xmlns:a16="http://schemas.microsoft.com/office/drawing/2014/main" id="{60830CB2-78E0-1CCC-4595-F9EC886695D1}"/>
              </a:ext>
            </a:extLst>
          </p:cNvPr>
          <p:cNvSpPr>
            <a:spLocks noGrp="1"/>
          </p:cNvSpPr>
          <p:nvPr>
            <p:ph sz="quarter" idx="13"/>
          </p:nvPr>
        </p:nvSpPr>
        <p:spPr/>
        <p:txBody>
          <a:bodyPr/>
          <a:lstStyle/>
          <a:p>
            <a:pPr>
              <a:spcBef>
                <a:spcPts val="2400"/>
              </a:spcBef>
            </a:pPr>
            <a:r>
              <a:rPr lang="sv-SE" altLang="sv-SE" sz="2400" dirty="0"/>
              <a:t>Orsakas ofta av bakterier, ibland virus </a:t>
            </a:r>
          </a:p>
          <a:p>
            <a:pPr>
              <a:spcBef>
                <a:spcPts val="2400"/>
              </a:spcBef>
            </a:pPr>
            <a:r>
              <a:rPr lang="sv-SE" altLang="sv-SE" sz="2400" dirty="0"/>
              <a:t>Okomplicerade öroninflammationer </a:t>
            </a:r>
            <a:br>
              <a:rPr lang="sv-SE" altLang="sv-SE" sz="2400" dirty="0"/>
            </a:br>
            <a:r>
              <a:rPr lang="sv-SE" altLang="sv-SE" sz="2400" dirty="0"/>
              <a:t>hos barn läker oftast lika bra utan antibiotika </a:t>
            </a:r>
          </a:p>
          <a:p>
            <a:pPr marL="0" indent="0">
              <a:spcBef>
                <a:spcPts val="2400"/>
              </a:spcBef>
              <a:buNone/>
            </a:pPr>
            <a:r>
              <a:rPr lang="sv-SE" altLang="sv-SE" sz="2800" b="1" dirty="0"/>
              <a:t>Vad kan man göra själv?</a:t>
            </a:r>
          </a:p>
          <a:p>
            <a:pPr eaLnBrk="1" hangingPunct="1">
              <a:spcBef>
                <a:spcPts val="1800"/>
              </a:spcBef>
            </a:pPr>
            <a:r>
              <a:rPr lang="sv-SE" altLang="sv-SE" sz="2400" b="1" dirty="0"/>
              <a:t>Högläge</a:t>
            </a:r>
            <a:r>
              <a:rPr lang="sv-SE" altLang="sv-SE" sz="2400" dirty="0"/>
              <a:t> - trycket i örat minskar </a:t>
            </a:r>
          </a:p>
          <a:p>
            <a:pPr eaLnBrk="1" hangingPunct="1">
              <a:spcBef>
                <a:spcPts val="1800"/>
              </a:spcBef>
            </a:pPr>
            <a:r>
              <a:rPr lang="sv-SE" altLang="sv-SE" sz="2400" b="1" dirty="0"/>
              <a:t>Nässpray</a:t>
            </a:r>
            <a:r>
              <a:rPr lang="sv-SE" altLang="sv-SE" sz="2400" dirty="0"/>
              <a:t> - lindrar nästäppan</a:t>
            </a:r>
          </a:p>
          <a:p>
            <a:pPr>
              <a:spcBef>
                <a:spcPts val="1800"/>
              </a:spcBef>
            </a:pPr>
            <a:r>
              <a:rPr lang="sv-SE" altLang="sv-SE" sz="2400" b="1" dirty="0"/>
              <a:t>Smärtlindrande läkemedel </a:t>
            </a:r>
            <a:r>
              <a:rPr lang="sv-SE" altLang="sv-SE" sz="2400" dirty="0"/>
              <a:t>– är även febernedsättande</a:t>
            </a:r>
          </a:p>
          <a:p>
            <a:pPr>
              <a:spcBef>
                <a:spcPts val="1800"/>
              </a:spcBef>
            </a:pPr>
            <a:r>
              <a:rPr lang="sv-SE" altLang="sv-SE" sz="2400" dirty="0"/>
              <a:t>Sök läkarmottagning </a:t>
            </a:r>
            <a:r>
              <a:rPr lang="sv-SE" altLang="sv-SE" sz="2400" b="1" dirty="0"/>
              <a:t>dagtid</a:t>
            </a:r>
          </a:p>
          <a:p>
            <a:pPr>
              <a:spcBef>
                <a:spcPts val="1800"/>
              </a:spcBef>
            </a:pPr>
            <a:endParaRPr lang="sv-SE" altLang="sv-SE" sz="2400" dirty="0"/>
          </a:p>
          <a:p>
            <a:endParaRPr lang="sv-SE" dirty="0"/>
          </a:p>
        </p:txBody>
      </p:sp>
      <p:sp>
        <p:nvSpPr>
          <p:cNvPr id="6" name="Platshållare för bildnummer 5">
            <a:extLst>
              <a:ext uri="{FF2B5EF4-FFF2-40B4-BE49-F238E27FC236}">
                <a16:creationId xmlns:a16="http://schemas.microsoft.com/office/drawing/2014/main" id="{C563D19F-A66F-5858-A5D0-AD89B7AE8903}"/>
              </a:ext>
            </a:extLst>
          </p:cNvPr>
          <p:cNvSpPr>
            <a:spLocks noGrp="1"/>
          </p:cNvSpPr>
          <p:nvPr>
            <p:ph type="sldNum" sz="quarter" idx="16"/>
          </p:nvPr>
        </p:nvSpPr>
        <p:spPr/>
        <p:txBody>
          <a:bodyPr/>
          <a:lstStyle/>
          <a:p>
            <a:fld id="{E8645303-2AAE-45D1-913A-B06AE6474513}" type="slidenum">
              <a:rPr lang="sv-SE" smtClean="0"/>
              <a:pPr/>
              <a:t>16</a:t>
            </a:fld>
            <a:endParaRPr lang="sv-SE" dirty="0"/>
          </a:p>
        </p:txBody>
      </p:sp>
      <p:sp>
        <p:nvSpPr>
          <p:cNvPr id="7" name="Text Box 9">
            <a:extLst>
              <a:ext uri="{FF2B5EF4-FFF2-40B4-BE49-F238E27FC236}">
                <a16:creationId xmlns:a16="http://schemas.microsoft.com/office/drawing/2014/main" id="{378068FA-9F74-32BC-4009-B550A9BFFE88}"/>
              </a:ext>
            </a:extLst>
          </p:cNvPr>
          <p:cNvSpPr txBox="1">
            <a:spLocks noChangeArrowheads="1"/>
          </p:cNvSpPr>
          <p:nvPr/>
        </p:nvSpPr>
        <p:spPr bwMode="auto">
          <a:xfrm>
            <a:off x="7531783" y="2056762"/>
            <a:ext cx="26638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sv-SE" sz="1400" b="1" dirty="0">
                <a:solidFill>
                  <a:schemeClr val="bg1"/>
                </a:solidFill>
              </a:rPr>
              <a:t>Sök läkare direkt om barnet </a:t>
            </a:r>
          </a:p>
          <a:p>
            <a:pPr marL="171450" indent="-171450" eaLnBrk="1" hangingPunct="1">
              <a:buFont typeface="Arial" pitchFamily="34" charset="0"/>
              <a:buChar char="•"/>
              <a:defRPr/>
            </a:pPr>
            <a:r>
              <a:rPr lang="sv-SE" sz="1400" dirty="0">
                <a:solidFill>
                  <a:schemeClr val="bg1"/>
                </a:solidFill>
              </a:rPr>
              <a:t>är mycket slöare än vanligt</a:t>
            </a:r>
          </a:p>
          <a:p>
            <a:pPr marL="171450" indent="-171450" eaLnBrk="1" hangingPunct="1">
              <a:buFont typeface="Arial" pitchFamily="34" charset="0"/>
              <a:buChar char="•"/>
              <a:defRPr/>
            </a:pPr>
            <a:r>
              <a:rPr lang="sv-SE" sz="1400" dirty="0">
                <a:solidFill>
                  <a:schemeClr val="bg1"/>
                </a:solidFill>
              </a:rPr>
              <a:t>har svårt att hålla balansen</a:t>
            </a:r>
          </a:p>
          <a:p>
            <a:pPr marL="171450" indent="-171450" eaLnBrk="1" hangingPunct="1">
              <a:buFont typeface="Arial" pitchFamily="34" charset="0"/>
              <a:buChar char="•"/>
              <a:defRPr/>
            </a:pPr>
            <a:r>
              <a:rPr lang="sv-SE" sz="1400" dirty="0">
                <a:solidFill>
                  <a:schemeClr val="bg1"/>
                </a:solidFill>
              </a:rPr>
              <a:t>är svullet bakomörat</a:t>
            </a:r>
          </a:p>
          <a:p>
            <a:pPr marL="171450" indent="-171450" eaLnBrk="1" hangingPunct="1">
              <a:buFont typeface="Arial" pitchFamily="34" charset="0"/>
              <a:buChar char="•"/>
              <a:defRPr/>
            </a:pPr>
            <a:r>
              <a:rPr lang="sv-SE" sz="1400" dirty="0">
                <a:solidFill>
                  <a:schemeClr val="bg1"/>
                </a:solidFill>
              </a:rPr>
              <a:t>är svårt att få kontakt med</a:t>
            </a:r>
          </a:p>
          <a:p>
            <a:pPr marL="171450" indent="-171450" eaLnBrk="1" hangingPunct="1">
              <a:buFont typeface="Arial" pitchFamily="34" charset="0"/>
              <a:buChar char="•"/>
              <a:defRPr/>
            </a:pPr>
            <a:r>
              <a:rPr lang="sv-SE" sz="1400" dirty="0">
                <a:solidFill>
                  <a:schemeClr val="bg1"/>
                </a:solidFill>
              </a:rPr>
              <a:t>kräks upprepade gånger</a:t>
            </a:r>
          </a:p>
          <a:p>
            <a:pPr marL="171450" indent="-171450" eaLnBrk="1" hangingPunct="1">
              <a:buFont typeface="Arial" pitchFamily="34" charset="0"/>
              <a:buChar char="•"/>
              <a:defRPr/>
            </a:pPr>
            <a:r>
              <a:rPr lang="sv-SE" sz="1400" dirty="0">
                <a:solidFill>
                  <a:schemeClr val="bg1"/>
                </a:solidFill>
              </a:rPr>
              <a:t>under 3 månader och har feber</a:t>
            </a:r>
          </a:p>
        </p:txBody>
      </p:sp>
      <p:pic>
        <p:nvPicPr>
          <p:cNvPr id="5" name="Bildobjekt 4" descr="En bild som visar text, tecken, vektorgrafik&#10;&#10;Automatiskt genererad beskrivning">
            <a:extLst>
              <a:ext uri="{FF2B5EF4-FFF2-40B4-BE49-F238E27FC236}">
                <a16:creationId xmlns:a16="http://schemas.microsoft.com/office/drawing/2014/main" id="{9470A56F-0C48-AA26-FE0C-A32D09555E65}"/>
              </a:ext>
            </a:extLst>
          </p:cNvPr>
          <p:cNvPicPr>
            <a:picLocks noChangeAspect="1"/>
          </p:cNvPicPr>
          <p:nvPr/>
        </p:nvPicPr>
        <p:blipFill>
          <a:blip r:embed="rId3"/>
          <a:stretch>
            <a:fillRect/>
          </a:stretch>
        </p:blipFill>
        <p:spPr>
          <a:xfrm>
            <a:off x="7995172" y="2150170"/>
            <a:ext cx="3232298" cy="3232298"/>
          </a:xfrm>
          <a:prstGeom prst="rect">
            <a:avLst/>
          </a:prstGeom>
        </p:spPr>
      </p:pic>
    </p:spTree>
    <p:extLst>
      <p:ext uri="{BB962C8B-B14F-4D97-AF65-F5344CB8AC3E}">
        <p14:creationId xmlns:p14="http://schemas.microsoft.com/office/powerpoint/2010/main" val="252128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102ACBE-D50E-5C46-B93A-B90895E48572}"/>
              </a:ext>
            </a:extLst>
          </p:cNvPr>
          <p:cNvSpPr/>
          <p:nvPr/>
        </p:nvSpPr>
        <p:spPr>
          <a:xfrm>
            <a:off x="0" y="-65167"/>
            <a:ext cx="15719694"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a:extLst>
              <a:ext uri="{FF2B5EF4-FFF2-40B4-BE49-F238E27FC236}">
                <a16:creationId xmlns:a16="http://schemas.microsoft.com/office/drawing/2014/main" id="{793A8A6D-C14F-F045-95C2-669F3B6175D5}"/>
              </a:ext>
            </a:extLst>
          </p:cNvPr>
          <p:cNvPicPr>
            <a:picLocks noChangeAspect="1"/>
          </p:cNvPicPr>
          <p:nvPr/>
        </p:nvPicPr>
        <p:blipFill>
          <a:blip r:embed="rId3"/>
          <a:stretch>
            <a:fillRect/>
          </a:stretch>
        </p:blipFill>
        <p:spPr>
          <a:xfrm>
            <a:off x="6744694" y="3217725"/>
            <a:ext cx="3727508" cy="3727508"/>
          </a:xfrm>
          <a:prstGeom prst="rect">
            <a:avLst/>
          </a:prstGeom>
        </p:spPr>
      </p:pic>
      <p:pic>
        <p:nvPicPr>
          <p:cNvPr id="9" name="Bildobjekt 8">
            <a:extLst>
              <a:ext uri="{FF2B5EF4-FFF2-40B4-BE49-F238E27FC236}">
                <a16:creationId xmlns:a16="http://schemas.microsoft.com/office/drawing/2014/main" id="{CACA1A18-B2FC-1949-9996-68CA99BB133E}"/>
              </a:ext>
            </a:extLst>
          </p:cNvPr>
          <p:cNvPicPr>
            <a:picLocks noChangeAspect="1"/>
          </p:cNvPicPr>
          <p:nvPr/>
        </p:nvPicPr>
        <p:blipFill>
          <a:blip r:embed="rId4"/>
          <a:stretch>
            <a:fillRect/>
          </a:stretch>
        </p:blipFill>
        <p:spPr>
          <a:xfrm>
            <a:off x="1480338" y="232474"/>
            <a:ext cx="5819364" cy="5819364"/>
          </a:xfrm>
          <a:prstGeom prst="rect">
            <a:avLst/>
          </a:prstGeom>
        </p:spPr>
      </p:pic>
      <p:sp>
        <p:nvSpPr>
          <p:cNvPr id="6" name="textruta 5">
            <a:extLst>
              <a:ext uri="{FF2B5EF4-FFF2-40B4-BE49-F238E27FC236}">
                <a16:creationId xmlns:a16="http://schemas.microsoft.com/office/drawing/2014/main" id="{914838FA-E025-B644-9BD7-4AAD45CC7A2C}"/>
              </a:ext>
            </a:extLst>
          </p:cNvPr>
          <p:cNvSpPr txBox="1"/>
          <p:nvPr/>
        </p:nvSpPr>
        <p:spPr>
          <a:xfrm>
            <a:off x="2108900" y="1388631"/>
            <a:ext cx="4635794" cy="2677656"/>
          </a:xfrm>
          <a:prstGeom prst="rect">
            <a:avLst/>
          </a:prstGeom>
          <a:noFill/>
        </p:spPr>
        <p:txBody>
          <a:bodyPr wrap="square" rtlCol="0">
            <a:spAutoFit/>
          </a:bodyPr>
          <a:lstStyle/>
          <a:p>
            <a:pPr>
              <a:defRPr/>
            </a:pPr>
            <a:r>
              <a:rPr lang="sv-SE" sz="2400" b="1" dirty="0">
                <a:solidFill>
                  <a:schemeClr val="bg1"/>
                </a:solidFill>
              </a:rPr>
              <a:t>Sök läkare direkt om barnet </a:t>
            </a:r>
          </a:p>
          <a:p>
            <a:pPr marL="171450" indent="-171450">
              <a:buFont typeface="Arial" pitchFamily="34" charset="0"/>
              <a:buChar char="•"/>
              <a:defRPr/>
            </a:pPr>
            <a:r>
              <a:rPr lang="sv-SE" sz="2400" dirty="0">
                <a:solidFill>
                  <a:schemeClr val="bg1"/>
                </a:solidFill>
              </a:rPr>
              <a:t>är mycket slöare än vanligt</a:t>
            </a:r>
          </a:p>
          <a:p>
            <a:pPr marL="171450" indent="-171450">
              <a:buFont typeface="Arial" pitchFamily="34" charset="0"/>
              <a:buChar char="•"/>
              <a:defRPr/>
            </a:pPr>
            <a:r>
              <a:rPr lang="sv-SE" sz="2400" dirty="0">
                <a:solidFill>
                  <a:schemeClr val="bg1"/>
                </a:solidFill>
              </a:rPr>
              <a:t>har svårt att hålla balansen</a:t>
            </a:r>
          </a:p>
          <a:p>
            <a:pPr marL="171450" indent="-171450">
              <a:buFont typeface="Arial" pitchFamily="34" charset="0"/>
              <a:buChar char="•"/>
              <a:defRPr/>
            </a:pPr>
            <a:r>
              <a:rPr lang="sv-SE" sz="2400" dirty="0">
                <a:solidFill>
                  <a:schemeClr val="bg1"/>
                </a:solidFill>
              </a:rPr>
              <a:t>är svullet bakom örat</a:t>
            </a:r>
          </a:p>
          <a:p>
            <a:pPr marL="171450" indent="-171450">
              <a:buFont typeface="Arial" pitchFamily="34" charset="0"/>
              <a:buChar char="•"/>
              <a:defRPr/>
            </a:pPr>
            <a:r>
              <a:rPr lang="sv-SE" sz="2400" dirty="0">
                <a:solidFill>
                  <a:schemeClr val="bg1"/>
                </a:solidFill>
              </a:rPr>
              <a:t>är svårt att få kontakt med</a:t>
            </a:r>
          </a:p>
          <a:p>
            <a:pPr marL="171450" indent="-171450">
              <a:buFont typeface="Arial" pitchFamily="34" charset="0"/>
              <a:buChar char="•"/>
              <a:defRPr/>
            </a:pPr>
            <a:r>
              <a:rPr lang="sv-SE" sz="2400" dirty="0">
                <a:solidFill>
                  <a:schemeClr val="bg1"/>
                </a:solidFill>
              </a:rPr>
              <a:t>kräks upprepade gånger</a:t>
            </a:r>
          </a:p>
          <a:p>
            <a:pPr marL="171450" indent="-171450">
              <a:buFont typeface="Arial" pitchFamily="34" charset="0"/>
              <a:buChar char="•"/>
              <a:defRPr/>
            </a:pPr>
            <a:r>
              <a:rPr lang="sv-SE" sz="2400" dirty="0">
                <a:solidFill>
                  <a:schemeClr val="bg1"/>
                </a:solidFill>
              </a:rPr>
              <a:t>under 3 månader och har feber</a:t>
            </a:r>
          </a:p>
        </p:txBody>
      </p:sp>
    </p:spTree>
    <p:extLst>
      <p:ext uri="{BB962C8B-B14F-4D97-AF65-F5344CB8AC3E}">
        <p14:creationId xmlns:p14="http://schemas.microsoft.com/office/powerpoint/2010/main" val="344189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FCF1D0-1856-7B39-9BE7-D1AE2DF54A98}"/>
              </a:ext>
            </a:extLst>
          </p:cNvPr>
          <p:cNvSpPr>
            <a:spLocks noGrp="1"/>
          </p:cNvSpPr>
          <p:nvPr>
            <p:ph type="title"/>
          </p:nvPr>
        </p:nvSpPr>
        <p:spPr/>
        <p:txBody>
          <a:bodyPr/>
          <a:lstStyle/>
          <a:p>
            <a:r>
              <a:rPr lang="sv-SE" altLang="sv-SE" sz="3600" b="1" dirty="0"/>
              <a:t>Feber</a:t>
            </a:r>
            <a:endParaRPr lang="sv-SE" dirty="0"/>
          </a:p>
        </p:txBody>
      </p:sp>
      <p:sp>
        <p:nvSpPr>
          <p:cNvPr id="3" name="Platshållare för innehåll 2">
            <a:extLst>
              <a:ext uri="{FF2B5EF4-FFF2-40B4-BE49-F238E27FC236}">
                <a16:creationId xmlns:a16="http://schemas.microsoft.com/office/drawing/2014/main" id="{850EF65F-ED60-6332-4A54-D7FF242B5BB0}"/>
              </a:ext>
            </a:extLst>
          </p:cNvPr>
          <p:cNvSpPr>
            <a:spLocks noGrp="1"/>
          </p:cNvSpPr>
          <p:nvPr>
            <p:ph sz="quarter" idx="13"/>
          </p:nvPr>
        </p:nvSpPr>
        <p:spPr/>
        <p:txBody>
          <a:bodyPr/>
          <a:lstStyle/>
          <a:p>
            <a:pPr eaLnBrk="1" hangingPunct="1">
              <a:spcBef>
                <a:spcPts val="2400"/>
              </a:spcBef>
            </a:pPr>
            <a:r>
              <a:rPr lang="sv-SE" altLang="sv-SE" sz="2400" dirty="0"/>
              <a:t>Barn får lätt feber - sällan farligt</a:t>
            </a:r>
          </a:p>
          <a:p>
            <a:pPr eaLnBrk="1" hangingPunct="1">
              <a:spcBef>
                <a:spcPts val="2400"/>
              </a:spcBef>
            </a:pPr>
            <a:r>
              <a:rPr lang="sv-SE" altLang="sv-SE" sz="2400" dirty="0"/>
              <a:t>Feber är ett uttryck för ett aktivt </a:t>
            </a:r>
            <a:br>
              <a:rPr lang="sv-SE" altLang="sv-SE" sz="2400" dirty="0"/>
            </a:br>
            <a:r>
              <a:rPr lang="sv-SE" altLang="sv-SE" sz="2400" dirty="0"/>
              <a:t>infektionsförsvar</a:t>
            </a:r>
          </a:p>
          <a:p>
            <a:pPr eaLnBrk="1" hangingPunct="1">
              <a:spcBef>
                <a:spcPts val="2400"/>
              </a:spcBef>
            </a:pPr>
            <a:r>
              <a:rPr lang="sv-SE" altLang="sv-SE" sz="2400" dirty="0"/>
              <a:t>Feber = temp över 38 grader</a:t>
            </a:r>
          </a:p>
          <a:p>
            <a:pPr eaLnBrk="1" hangingPunct="1">
              <a:spcBef>
                <a:spcPts val="2400"/>
              </a:spcBef>
            </a:pPr>
            <a:r>
              <a:rPr lang="sv-SE" altLang="sv-SE" sz="2400" dirty="0"/>
              <a:t>Temperaturen är ofta högre på kvällen</a:t>
            </a:r>
          </a:p>
          <a:p>
            <a:pPr eaLnBrk="1" hangingPunct="1">
              <a:spcBef>
                <a:spcPts val="2400"/>
              </a:spcBef>
            </a:pPr>
            <a:r>
              <a:rPr lang="sv-SE" altLang="sv-SE" sz="2400" dirty="0"/>
              <a:t>Att mäta i rumpan är mest tillförlitligt</a:t>
            </a:r>
            <a:br>
              <a:rPr lang="sv-SE" altLang="sv-SE" sz="2400" dirty="0"/>
            </a:br>
            <a:r>
              <a:rPr lang="sv-SE" altLang="sv-SE" sz="2400" dirty="0"/>
              <a:t>- rekommenderas alltid på barn under 1 år</a:t>
            </a:r>
          </a:p>
        </p:txBody>
      </p:sp>
      <p:sp>
        <p:nvSpPr>
          <p:cNvPr id="6" name="Platshållare för bildnummer 5">
            <a:extLst>
              <a:ext uri="{FF2B5EF4-FFF2-40B4-BE49-F238E27FC236}">
                <a16:creationId xmlns:a16="http://schemas.microsoft.com/office/drawing/2014/main" id="{745E03EA-E5CB-ABF2-A9BF-82E4D326FBC3}"/>
              </a:ext>
            </a:extLst>
          </p:cNvPr>
          <p:cNvSpPr>
            <a:spLocks noGrp="1"/>
          </p:cNvSpPr>
          <p:nvPr>
            <p:ph type="sldNum" sz="quarter" idx="16"/>
          </p:nvPr>
        </p:nvSpPr>
        <p:spPr/>
        <p:txBody>
          <a:bodyPr/>
          <a:lstStyle/>
          <a:p>
            <a:fld id="{E8645303-2AAE-45D1-913A-B06AE6474513}" type="slidenum">
              <a:rPr lang="sv-SE" smtClean="0"/>
              <a:pPr/>
              <a:t>18</a:t>
            </a:fld>
            <a:endParaRPr lang="sv-SE" dirty="0"/>
          </a:p>
        </p:txBody>
      </p:sp>
      <p:pic>
        <p:nvPicPr>
          <p:cNvPr id="8" name="Bildobjekt 7">
            <a:extLst>
              <a:ext uri="{FF2B5EF4-FFF2-40B4-BE49-F238E27FC236}">
                <a16:creationId xmlns:a16="http://schemas.microsoft.com/office/drawing/2014/main" id="{5055B3B1-515C-9BC4-D66A-AC4E0118E4A8}"/>
              </a:ext>
            </a:extLst>
          </p:cNvPr>
          <p:cNvPicPr>
            <a:picLocks noChangeAspect="1"/>
          </p:cNvPicPr>
          <p:nvPr/>
        </p:nvPicPr>
        <p:blipFill>
          <a:blip r:embed="rId3"/>
          <a:stretch>
            <a:fillRect/>
          </a:stretch>
        </p:blipFill>
        <p:spPr>
          <a:xfrm>
            <a:off x="7169915" y="1403441"/>
            <a:ext cx="4051117" cy="4051117"/>
          </a:xfrm>
          <a:prstGeom prst="rect">
            <a:avLst/>
          </a:prstGeom>
        </p:spPr>
      </p:pic>
    </p:spTree>
    <p:extLst>
      <p:ext uri="{BB962C8B-B14F-4D97-AF65-F5344CB8AC3E}">
        <p14:creationId xmlns:p14="http://schemas.microsoft.com/office/powerpoint/2010/main" val="2042701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F9CE9C-67F8-FDE4-2EF9-7737D6D7DA15}"/>
              </a:ext>
            </a:extLst>
          </p:cNvPr>
          <p:cNvSpPr>
            <a:spLocks noGrp="1"/>
          </p:cNvSpPr>
          <p:nvPr>
            <p:ph type="title"/>
          </p:nvPr>
        </p:nvSpPr>
        <p:spPr/>
        <p:txBody>
          <a:bodyPr/>
          <a:lstStyle/>
          <a:p>
            <a:r>
              <a:rPr lang="sv-SE" altLang="sv-SE" dirty="0"/>
              <a:t>Behandling av feber</a:t>
            </a:r>
            <a:endParaRPr lang="sv-SE" dirty="0"/>
          </a:p>
        </p:txBody>
      </p:sp>
      <p:sp>
        <p:nvSpPr>
          <p:cNvPr id="3" name="Platshållare för innehåll 2">
            <a:extLst>
              <a:ext uri="{FF2B5EF4-FFF2-40B4-BE49-F238E27FC236}">
                <a16:creationId xmlns:a16="http://schemas.microsoft.com/office/drawing/2014/main" id="{48746635-E74B-12A6-EC17-5B24DBD7DB39}"/>
              </a:ext>
            </a:extLst>
          </p:cNvPr>
          <p:cNvSpPr>
            <a:spLocks noGrp="1"/>
          </p:cNvSpPr>
          <p:nvPr>
            <p:ph sz="quarter" idx="13"/>
          </p:nvPr>
        </p:nvSpPr>
        <p:spPr/>
        <p:txBody>
          <a:bodyPr/>
          <a:lstStyle/>
          <a:p>
            <a:pPr eaLnBrk="1" hangingPunct="1">
              <a:spcBef>
                <a:spcPts val="2400"/>
              </a:spcBef>
            </a:pPr>
            <a:r>
              <a:rPr lang="sv-SE" altLang="sv-SE" sz="2400" dirty="0"/>
              <a:t>Extra mycket </a:t>
            </a:r>
            <a:r>
              <a:rPr lang="sv-SE" altLang="sv-SE" sz="2400" b="1" dirty="0"/>
              <a:t>vätska</a:t>
            </a:r>
          </a:p>
          <a:p>
            <a:pPr eaLnBrk="1" hangingPunct="1">
              <a:spcBef>
                <a:spcPts val="2400"/>
              </a:spcBef>
            </a:pPr>
            <a:r>
              <a:rPr lang="sv-SE" altLang="sv-SE" sz="2400" b="1" dirty="0"/>
              <a:t>Svalt</a:t>
            </a:r>
            <a:r>
              <a:rPr lang="sv-SE" altLang="sv-SE" sz="2400" dirty="0"/>
              <a:t> i rummet och lite kläder </a:t>
            </a:r>
          </a:p>
          <a:p>
            <a:pPr eaLnBrk="1" hangingPunct="1">
              <a:spcBef>
                <a:spcPts val="2400"/>
              </a:spcBef>
            </a:pPr>
            <a:r>
              <a:rPr lang="sv-SE" altLang="sv-SE" sz="2400" b="1" dirty="0"/>
              <a:t>Febernedsättande</a:t>
            </a:r>
            <a:r>
              <a:rPr lang="sv-SE" altLang="sv-SE" sz="2400" dirty="0"/>
              <a:t> - vid påverkat allmäntillstånd</a:t>
            </a:r>
          </a:p>
          <a:p>
            <a:pPr lvl="2">
              <a:spcBef>
                <a:spcPts val="1200"/>
              </a:spcBef>
              <a:buFont typeface="Wingdings" panose="05000000000000000000" pitchFamily="2" charset="2"/>
              <a:buChar char="§"/>
            </a:pPr>
            <a:r>
              <a:rPr lang="sv-SE" altLang="sv-SE" sz="2400" dirty="0"/>
              <a:t>Febernedsättande sänker kroppstemperaturen </a:t>
            </a:r>
            <a:br>
              <a:rPr lang="sv-SE" altLang="sv-SE" sz="2400" dirty="0"/>
            </a:br>
            <a:r>
              <a:rPr lang="sv-SE" altLang="sv-SE" sz="2400" dirty="0"/>
              <a:t>med ½-1 grad</a:t>
            </a:r>
          </a:p>
          <a:p>
            <a:pPr eaLnBrk="1" hangingPunct="1">
              <a:spcBef>
                <a:spcPts val="2400"/>
              </a:spcBef>
            </a:pPr>
            <a:r>
              <a:rPr lang="sv-SE" altLang="sv-SE" sz="2400" dirty="0"/>
              <a:t>Var inte rädd för feber - följ barnets mående</a:t>
            </a:r>
            <a:endParaRPr lang="sv-SE" dirty="0"/>
          </a:p>
        </p:txBody>
      </p:sp>
      <p:sp>
        <p:nvSpPr>
          <p:cNvPr id="6" name="Platshållare för bildnummer 5">
            <a:extLst>
              <a:ext uri="{FF2B5EF4-FFF2-40B4-BE49-F238E27FC236}">
                <a16:creationId xmlns:a16="http://schemas.microsoft.com/office/drawing/2014/main" id="{46B2C7E6-8326-BBEA-5C22-ED75CA607272}"/>
              </a:ext>
            </a:extLst>
          </p:cNvPr>
          <p:cNvSpPr>
            <a:spLocks noGrp="1"/>
          </p:cNvSpPr>
          <p:nvPr>
            <p:ph type="sldNum" sz="quarter" idx="16"/>
          </p:nvPr>
        </p:nvSpPr>
        <p:spPr/>
        <p:txBody>
          <a:bodyPr/>
          <a:lstStyle/>
          <a:p>
            <a:fld id="{E8645303-2AAE-45D1-913A-B06AE6474513}" type="slidenum">
              <a:rPr lang="sv-SE" smtClean="0"/>
              <a:pPr/>
              <a:t>19</a:t>
            </a:fld>
            <a:endParaRPr lang="sv-SE" dirty="0"/>
          </a:p>
        </p:txBody>
      </p:sp>
      <p:pic>
        <p:nvPicPr>
          <p:cNvPr id="5" name="Platshållare för innehåll 10">
            <a:extLst>
              <a:ext uri="{FF2B5EF4-FFF2-40B4-BE49-F238E27FC236}">
                <a16:creationId xmlns:a16="http://schemas.microsoft.com/office/drawing/2014/main" id="{4A72B3D2-4713-5151-D853-C7479EA9C4A1}"/>
              </a:ext>
            </a:extLst>
          </p:cNvPr>
          <p:cNvPicPr>
            <a:picLocks noChangeAspect="1"/>
          </p:cNvPicPr>
          <p:nvPr/>
        </p:nvPicPr>
        <p:blipFill>
          <a:blip r:embed="rId3"/>
          <a:stretch>
            <a:fillRect/>
          </a:stretch>
        </p:blipFill>
        <p:spPr>
          <a:xfrm>
            <a:off x="8244759" y="2264419"/>
            <a:ext cx="3552585" cy="3552585"/>
          </a:xfrm>
          <a:prstGeom prst="rect">
            <a:avLst/>
          </a:prstGeom>
          <a:noFill/>
        </p:spPr>
      </p:pic>
    </p:spTree>
    <p:extLst>
      <p:ext uri="{BB962C8B-B14F-4D97-AF65-F5344CB8AC3E}">
        <p14:creationId xmlns:p14="http://schemas.microsoft.com/office/powerpoint/2010/main" val="379977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ubrik 2">
            <a:extLst>
              <a:ext uri="{FF2B5EF4-FFF2-40B4-BE49-F238E27FC236}">
                <a16:creationId xmlns:a16="http://schemas.microsoft.com/office/drawing/2014/main" id="{9EEC90F7-A32F-3941-B4FD-BB62FAC66C73}"/>
              </a:ext>
            </a:extLst>
          </p:cNvPr>
          <p:cNvSpPr txBox="1">
            <a:spLocks/>
          </p:cNvSpPr>
          <p:nvPr/>
        </p:nvSpPr>
        <p:spPr>
          <a:xfrm>
            <a:off x="1955800" y="2711338"/>
            <a:ext cx="8280400" cy="2160000"/>
          </a:xfrm>
          <a:prstGeom prst="rect">
            <a:avLst/>
          </a:prstGeom>
        </p:spPr>
        <p:txBody>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gn="ctr"/>
            <a:r>
              <a:rPr lang="sv-SE" dirty="0">
                <a:solidFill>
                  <a:schemeClr val="bg1"/>
                </a:solidFill>
              </a:rPr>
              <a:t>Barn, infektioner och antibiotika</a:t>
            </a:r>
          </a:p>
          <a:p>
            <a:pPr algn="ctr"/>
            <a:endParaRPr lang="sv-SE" sz="2000" dirty="0">
              <a:solidFill>
                <a:schemeClr val="bg2"/>
              </a:solidFill>
            </a:endParaRPr>
          </a:p>
          <a:p>
            <a:pPr algn="ctr"/>
            <a:r>
              <a:rPr lang="sv-SE" altLang="sv-SE" sz="2000" b="0" dirty="0">
                <a:solidFill>
                  <a:schemeClr val="bg2"/>
                </a:solidFill>
              </a:rPr>
              <a:t>En föräldrautbildning inom ramen för BVC:s utbildningsprogram</a:t>
            </a:r>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92856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DEF52FA4-5F94-834F-A6ED-5380FD9A4A41}"/>
              </a:ext>
            </a:extLst>
          </p:cNvPr>
          <p:cNvPicPr>
            <a:picLocks noChangeAspect="1"/>
          </p:cNvPicPr>
          <p:nvPr/>
        </p:nvPicPr>
        <p:blipFill>
          <a:blip r:embed="rId3"/>
          <a:stretch>
            <a:fillRect/>
          </a:stretch>
        </p:blipFill>
        <p:spPr>
          <a:xfrm>
            <a:off x="2572719" y="-113022"/>
            <a:ext cx="7702658" cy="7702658"/>
          </a:xfrm>
          <a:prstGeom prst="rect">
            <a:avLst/>
          </a:prstGeom>
        </p:spPr>
      </p:pic>
      <p:sp>
        <p:nvSpPr>
          <p:cNvPr id="6" name="textruta 5">
            <a:extLst>
              <a:ext uri="{FF2B5EF4-FFF2-40B4-BE49-F238E27FC236}">
                <a16:creationId xmlns:a16="http://schemas.microsoft.com/office/drawing/2014/main" id="{914838FA-E025-B644-9BD7-4AAD45CC7A2C}"/>
              </a:ext>
            </a:extLst>
          </p:cNvPr>
          <p:cNvSpPr txBox="1"/>
          <p:nvPr/>
        </p:nvSpPr>
        <p:spPr>
          <a:xfrm>
            <a:off x="3580108" y="2216258"/>
            <a:ext cx="4740799" cy="1508105"/>
          </a:xfrm>
          <a:prstGeom prst="rect">
            <a:avLst/>
          </a:prstGeom>
          <a:noFill/>
        </p:spPr>
        <p:txBody>
          <a:bodyPr wrap="square" rtlCol="0">
            <a:spAutoFit/>
          </a:bodyPr>
          <a:lstStyle/>
          <a:p>
            <a:pPr algn="ctr"/>
            <a:r>
              <a:rPr lang="sv-SE" altLang="sv-SE" sz="2400" dirty="0">
                <a:solidFill>
                  <a:schemeClr val="bg1"/>
                </a:solidFill>
              </a:rPr>
              <a:t>”Ögoninflammation med gegga i ögonen orsakas av bakterier och då krävs det antibiotika… eller?”</a:t>
            </a:r>
          </a:p>
          <a:p>
            <a:pPr marL="171450" indent="-171450">
              <a:buFont typeface="Arial" pitchFamily="34" charset="0"/>
              <a:buChar char="•"/>
              <a:defRPr/>
            </a:pPr>
            <a:endParaRPr lang="sv-SE" sz="2000" dirty="0">
              <a:solidFill>
                <a:schemeClr val="bg1"/>
              </a:solidFill>
            </a:endParaRPr>
          </a:p>
        </p:txBody>
      </p:sp>
    </p:spTree>
    <p:extLst>
      <p:ext uri="{BB962C8B-B14F-4D97-AF65-F5344CB8AC3E}">
        <p14:creationId xmlns:p14="http://schemas.microsoft.com/office/powerpoint/2010/main" val="198399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3C01BE-5249-7510-5DBE-C603CCAD892D}"/>
              </a:ext>
            </a:extLst>
          </p:cNvPr>
          <p:cNvSpPr>
            <a:spLocks noGrp="1"/>
          </p:cNvSpPr>
          <p:nvPr>
            <p:ph type="title"/>
          </p:nvPr>
        </p:nvSpPr>
        <p:spPr/>
        <p:txBody>
          <a:bodyPr/>
          <a:lstStyle/>
          <a:p>
            <a:r>
              <a:rPr lang="sv-SE" altLang="sv-SE" dirty="0"/>
              <a:t>Ögoninfektioner</a:t>
            </a:r>
            <a:r>
              <a:rPr lang="sv-SE" altLang="sv-SE" sz="2800" dirty="0"/>
              <a:t> - </a:t>
            </a:r>
            <a:r>
              <a:rPr lang="sv-SE" altLang="sv-SE" sz="3200" dirty="0"/>
              <a:t>”snuva i ögat”</a:t>
            </a:r>
            <a:endParaRPr lang="sv-SE" sz="3200" dirty="0"/>
          </a:p>
        </p:txBody>
      </p:sp>
      <p:sp>
        <p:nvSpPr>
          <p:cNvPr id="3" name="Platshållare för innehåll 2">
            <a:extLst>
              <a:ext uri="{FF2B5EF4-FFF2-40B4-BE49-F238E27FC236}">
                <a16:creationId xmlns:a16="http://schemas.microsoft.com/office/drawing/2014/main" id="{37EF9613-6CE9-2F65-8F98-05164A8AFC0C}"/>
              </a:ext>
            </a:extLst>
          </p:cNvPr>
          <p:cNvSpPr>
            <a:spLocks noGrp="1"/>
          </p:cNvSpPr>
          <p:nvPr>
            <p:ph sz="quarter" idx="13"/>
          </p:nvPr>
        </p:nvSpPr>
        <p:spPr/>
        <p:txBody>
          <a:bodyPr/>
          <a:lstStyle/>
          <a:p>
            <a:pPr>
              <a:spcBef>
                <a:spcPts val="2400"/>
              </a:spcBef>
            </a:pPr>
            <a:r>
              <a:rPr lang="sv-SE" altLang="sv-SE" sz="2400" dirty="0"/>
              <a:t>Oftast i samband med förkylning</a:t>
            </a:r>
          </a:p>
          <a:p>
            <a:pPr>
              <a:spcBef>
                <a:spcPts val="2400"/>
              </a:spcBef>
            </a:pPr>
            <a:r>
              <a:rPr lang="sv-SE" altLang="sv-SE" sz="2400" dirty="0"/>
              <a:t>Vanliga orsaker: bakterier eller virus</a:t>
            </a:r>
          </a:p>
          <a:p>
            <a:pPr>
              <a:spcBef>
                <a:spcPts val="2400"/>
              </a:spcBef>
            </a:pPr>
            <a:r>
              <a:rPr lang="sv-SE" altLang="sv-SE" sz="2400" dirty="0"/>
              <a:t>Kletigt gul vätska </a:t>
            </a:r>
          </a:p>
          <a:p>
            <a:pPr>
              <a:spcBef>
                <a:spcPts val="2400"/>
              </a:spcBef>
            </a:pPr>
            <a:r>
              <a:rPr lang="sv-SE" altLang="sv-SE" sz="2400" dirty="0"/>
              <a:t>Röda svullna ögon </a:t>
            </a:r>
          </a:p>
          <a:p>
            <a:pPr>
              <a:spcBef>
                <a:spcPts val="2400"/>
              </a:spcBef>
            </a:pPr>
            <a:r>
              <a:rPr lang="sv-SE" altLang="sv-SE" sz="2400" dirty="0"/>
              <a:t>Sällan allvarligt </a:t>
            </a:r>
          </a:p>
          <a:p>
            <a:endParaRPr lang="sv-SE" dirty="0"/>
          </a:p>
        </p:txBody>
      </p:sp>
      <p:sp>
        <p:nvSpPr>
          <p:cNvPr id="6" name="Platshållare för bildnummer 5">
            <a:extLst>
              <a:ext uri="{FF2B5EF4-FFF2-40B4-BE49-F238E27FC236}">
                <a16:creationId xmlns:a16="http://schemas.microsoft.com/office/drawing/2014/main" id="{C2188FE9-4D63-F114-A7CB-CE39884FD704}"/>
              </a:ext>
            </a:extLst>
          </p:cNvPr>
          <p:cNvSpPr>
            <a:spLocks noGrp="1"/>
          </p:cNvSpPr>
          <p:nvPr>
            <p:ph type="sldNum" sz="quarter" idx="16"/>
          </p:nvPr>
        </p:nvSpPr>
        <p:spPr/>
        <p:txBody>
          <a:bodyPr/>
          <a:lstStyle/>
          <a:p>
            <a:fld id="{E8645303-2AAE-45D1-913A-B06AE6474513}" type="slidenum">
              <a:rPr lang="sv-SE" smtClean="0"/>
              <a:pPr/>
              <a:t>21</a:t>
            </a:fld>
            <a:endParaRPr lang="sv-SE" dirty="0"/>
          </a:p>
        </p:txBody>
      </p:sp>
      <p:pic>
        <p:nvPicPr>
          <p:cNvPr id="7" name="Bildobjekt 6">
            <a:extLst>
              <a:ext uri="{FF2B5EF4-FFF2-40B4-BE49-F238E27FC236}">
                <a16:creationId xmlns:a16="http://schemas.microsoft.com/office/drawing/2014/main" id="{BB1AF395-7519-5E0E-53C0-16E81ECC1465}"/>
              </a:ext>
            </a:extLst>
          </p:cNvPr>
          <p:cNvPicPr>
            <a:picLocks noChangeAspect="1"/>
          </p:cNvPicPr>
          <p:nvPr/>
        </p:nvPicPr>
        <p:blipFill>
          <a:blip r:embed="rId3"/>
          <a:stretch>
            <a:fillRect/>
          </a:stretch>
        </p:blipFill>
        <p:spPr>
          <a:xfrm>
            <a:off x="7538485" y="2128548"/>
            <a:ext cx="4197864" cy="4197864"/>
          </a:xfrm>
          <a:prstGeom prst="rect">
            <a:avLst/>
          </a:prstGeom>
        </p:spPr>
      </p:pic>
    </p:spTree>
    <p:extLst>
      <p:ext uri="{BB962C8B-B14F-4D97-AF65-F5344CB8AC3E}">
        <p14:creationId xmlns:p14="http://schemas.microsoft.com/office/powerpoint/2010/main" val="3645699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A85363-B25D-AB96-8217-DD333F07C6E2}"/>
              </a:ext>
            </a:extLst>
          </p:cNvPr>
          <p:cNvSpPr>
            <a:spLocks noGrp="1"/>
          </p:cNvSpPr>
          <p:nvPr>
            <p:ph type="title"/>
          </p:nvPr>
        </p:nvSpPr>
        <p:spPr/>
        <p:txBody>
          <a:bodyPr/>
          <a:lstStyle/>
          <a:p>
            <a:r>
              <a:rPr lang="sv-SE" altLang="sv-SE" dirty="0"/>
              <a:t>Behandling av ögoninflammation</a:t>
            </a:r>
            <a:endParaRPr lang="sv-SE" dirty="0"/>
          </a:p>
        </p:txBody>
      </p:sp>
      <p:sp>
        <p:nvSpPr>
          <p:cNvPr id="3" name="Platshållare för innehåll 2">
            <a:extLst>
              <a:ext uri="{FF2B5EF4-FFF2-40B4-BE49-F238E27FC236}">
                <a16:creationId xmlns:a16="http://schemas.microsoft.com/office/drawing/2014/main" id="{FCCF12DF-9782-B3ED-1368-B2241AF0F3BB}"/>
              </a:ext>
            </a:extLst>
          </p:cNvPr>
          <p:cNvSpPr>
            <a:spLocks noGrp="1"/>
          </p:cNvSpPr>
          <p:nvPr>
            <p:ph sz="quarter" idx="13"/>
          </p:nvPr>
        </p:nvSpPr>
        <p:spPr>
          <a:xfrm>
            <a:off x="803274" y="1665288"/>
            <a:ext cx="11068427" cy="4535488"/>
          </a:xfrm>
        </p:spPr>
        <p:txBody>
          <a:bodyPr/>
          <a:lstStyle/>
          <a:p>
            <a:pPr>
              <a:spcBef>
                <a:spcPts val="2400"/>
              </a:spcBef>
            </a:pPr>
            <a:r>
              <a:rPr lang="sv-SE" altLang="sv-SE" sz="2400" dirty="0"/>
              <a:t>I de flesta fall självläkande</a:t>
            </a:r>
          </a:p>
          <a:p>
            <a:pPr>
              <a:spcBef>
                <a:spcPts val="2400"/>
              </a:spcBef>
            </a:pPr>
            <a:r>
              <a:rPr lang="sv-SE" altLang="sv-SE" sz="2400" dirty="0"/>
              <a:t>Tvätta ögonen </a:t>
            </a:r>
            <a:r>
              <a:rPr lang="sv-SE" altLang="sv-SE" sz="2400" b="1" dirty="0"/>
              <a:t>flera gånger </a:t>
            </a:r>
            <a:r>
              <a:rPr lang="sv-SE" altLang="sv-SE" sz="2400" dirty="0"/>
              <a:t>per dag </a:t>
            </a:r>
            <a:endParaRPr lang="sv-SE" altLang="sv-SE" sz="2400" dirty="0">
              <a:solidFill>
                <a:srgbClr val="FF0000"/>
              </a:solidFill>
            </a:endParaRPr>
          </a:p>
          <a:p>
            <a:pPr>
              <a:spcBef>
                <a:spcPts val="2400"/>
              </a:spcBef>
            </a:pPr>
            <a:r>
              <a:rPr lang="sv-SE" altLang="sv-SE" sz="2400" dirty="0"/>
              <a:t>Byt handduk, örngott, ”gosefilt”, m.m.</a:t>
            </a:r>
          </a:p>
          <a:p>
            <a:pPr>
              <a:spcBef>
                <a:spcPts val="2400"/>
              </a:spcBef>
            </a:pPr>
            <a:r>
              <a:rPr lang="sv-SE" altLang="sv-SE" sz="2400" dirty="0"/>
              <a:t>Noggrann handhygien</a:t>
            </a:r>
          </a:p>
          <a:p>
            <a:pPr>
              <a:spcBef>
                <a:spcPts val="2400"/>
              </a:spcBef>
            </a:pPr>
            <a:r>
              <a:rPr lang="sv-SE" altLang="sv-SE" sz="2400" dirty="0"/>
              <a:t>Hemma då ögonen är som mest kladdiga</a:t>
            </a:r>
          </a:p>
          <a:p>
            <a:endParaRPr lang="sv-SE" dirty="0"/>
          </a:p>
        </p:txBody>
      </p:sp>
      <p:sp>
        <p:nvSpPr>
          <p:cNvPr id="6" name="Platshållare för bildnummer 5">
            <a:extLst>
              <a:ext uri="{FF2B5EF4-FFF2-40B4-BE49-F238E27FC236}">
                <a16:creationId xmlns:a16="http://schemas.microsoft.com/office/drawing/2014/main" id="{C7F9F5AC-3B18-3773-E166-06373B12E6DC}"/>
              </a:ext>
            </a:extLst>
          </p:cNvPr>
          <p:cNvSpPr>
            <a:spLocks noGrp="1"/>
          </p:cNvSpPr>
          <p:nvPr>
            <p:ph type="sldNum" sz="quarter" idx="16"/>
          </p:nvPr>
        </p:nvSpPr>
        <p:spPr/>
        <p:txBody>
          <a:bodyPr/>
          <a:lstStyle/>
          <a:p>
            <a:fld id="{E8645303-2AAE-45D1-913A-B06AE6474513}" type="slidenum">
              <a:rPr lang="sv-SE" smtClean="0"/>
              <a:pPr/>
              <a:t>22</a:t>
            </a:fld>
            <a:endParaRPr lang="sv-SE" dirty="0"/>
          </a:p>
        </p:txBody>
      </p:sp>
      <p:pic>
        <p:nvPicPr>
          <p:cNvPr id="5" name="Bildobjekt 4">
            <a:extLst>
              <a:ext uri="{FF2B5EF4-FFF2-40B4-BE49-F238E27FC236}">
                <a16:creationId xmlns:a16="http://schemas.microsoft.com/office/drawing/2014/main" id="{58E12787-5014-99D1-23A3-D36254AEA5AF}"/>
              </a:ext>
            </a:extLst>
          </p:cNvPr>
          <p:cNvPicPr>
            <a:picLocks noChangeAspect="1"/>
          </p:cNvPicPr>
          <p:nvPr/>
        </p:nvPicPr>
        <p:blipFill>
          <a:blip r:embed="rId3"/>
          <a:stretch>
            <a:fillRect/>
          </a:stretch>
        </p:blipFill>
        <p:spPr>
          <a:xfrm>
            <a:off x="7538485" y="2128548"/>
            <a:ext cx="4197864" cy="4197864"/>
          </a:xfrm>
          <a:prstGeom prst="rect">
            <a:avLst/>
          </a:prstGeom>
        </p:spPr>
      </p:pic>
    </p:spTree>
    <p:extLst>
      <p:ext uri="{BB962C8B-B14F-4D97-AF65-F5344CB8AC3E}">
        <p14:creationId xmlns:p14="http://schemas.microsoft.com/office/powerpoint/2010/main" val="2128906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6F6F5F35-E966-5940-AA14-08D987F86363}"/>
              </a:ext>
            </a:extLst>
          </p:cNvPr>
          <p:cNvSpPr>
            <a:spLocks noGrp="1"/>
          </p:cNvSpPr>
          <p:nvPr>
            <p:ph type="pic" sz="quarter" idx="10"/>
          </p:nvPr>
        </p:nvSpPr>
        <p:spPr/>
      </p:sp>
      <p:sp>
        <p:nvSpPr>
          <p:cNvPr id="3" name="Rektangel 2">
            <a:extLst>
              <a:ext uri="{FF2B5EF4-FFF2-40B4-BE49-F238E27FC236}">
                <a16:creationId xmlns:a16="http://schemas.microsoft.com/office/drawing/2014/main" id="{EF7BFFAC-2154-6846-AD5D-174204D34AF7}"/>
              </a:ext>
            </a:extLst>
          </p:cNvPr>
          <p:cNvSpPr/>
          <p:nvPr/>
        </p:nvSpPr>
        <p:spPr>
          <a:xfrm>
            <a:off x="0" y="0"/>
            <a:ext cx="12344400"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Bildobjekt 3">
            <a:extLst>
              <a:ext uri="{FF2B5EF4-FFF2-40B4-BE49-F238E27FC236}">
                <a16:creationId xmlns:a16="http://schemas.microsoft.com/office/drawing/2014/main" id="{C5FCEDE6-7B04-2D4D-9B7A-64ACFE4DD768}"/>
              </a:ext>
            </a:extLst>
          </p:cNvPr>
          <p:cNvPicPr>
            <a:picLocks noChangeAspect="1"/>
          </p:cNvPicPr>
          <p:nvPr/>
        </p:nvPicPr>
        <p:blipFill>
          <a:blip r:embed="rId3"/>
          <a:stretch>
            <a:fillRect/>
          </a:stretch>
        </p:blipFill>
        <p:spPr>
          <a:xfrm>
            <a:off x="7204204" y="3282892"/>
            <a:ext cx="3727508" cy="3727508"/>
          </a:xfrm>
          <a:prstGeom prst="rect">
            <a:avLst/>
          </a:prstGeom>
        </p:spPr>
      </p:pic>
      <p:pic>
        <p:nvPicPr>
          <p:cNvPr id="5" name="Bildobjekt 4">
            <a:extLst>
              <a:ext uri="{FF2B5EF4-FFF2-40B4-BE49-F238E27FC236}">
                <a16:creationId xmlns:a16="http://schemas.microsoft.com/office/drawing/2014/main" id="{B1E4AA0E-51B6-A347-9B33-098558ECB15A}"/>
              </a:ext>
            </a:extLst>
          </p:cNvPr>
          <p:cNvPicPr>
            <a:picLocks noChangeAspect="1"/>
          </p:cNvPicPr>
          <p:nvPr/>
        </p:nvPicPr>
        <p:blipFill>
          <a:blip r:embed="rId4"/>
          <a:stretch>
            <a:fillRect/>
          </a:stretch>
        </p:blipFill>
        <p:spPr>
          <a:xfrm>
            <a:off x="1791953" y="278969"/>
            <a:ext cx="5647772" cy="5647772"/>
          </a:xfrm>
          <a:prstGeom prst="rect">
            <a:avLst/>
          </a:prstGeom>
        </p:spPr>
      </p:pic>
      <p:sp>
        <p:nvSpPr>
          <p:cNvPr id="6" name="Text Box 9">
            <a:extLst>
              <a:ext uri="{FF2B5EF4-FFF2-40B4-BE49-F238E27FC236}">
                <a16:creationId xmlns:a16="http://schemas.microsoft.com/office/drawing/2014/main" id="{BE3461E9-5EFB-C743-A484-B7D256B3D1F9}"/>
              </a:ext>
            </a:extLst>
          </p:cNvPr>
          <p:cNvSpPr txBox="1">
            <a:spLocks noChangeArrowheads="1"/>
          </p:cNvSpPr>
          <p:nvPr/>
        </p:nvSpPr>
        <p:spPr bwMode="auto">
          <a:xfrm>
            <a:off x="2288340" y="1610643"/>
            <a:ext cx="515138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sv-SE" altLang="sv-SE" sz="2400" b="1" dirty="0">
                <a:solidFill>
                  <a:schemeClr val="bg1"/>
                </a:solidFill>
              </a:rPr>
              <a:t>Sök läkare om:</a:t>
            </a:r>
          </a:p>
          <a:p>
            <a:pPr eaLnBrk="1" hangingPunct="1">
              <a:buFontTx/>
              <a:buChar char="•"/>
            </a:pPr>
            <a:r>
              <a:rPr lang="sv-SE" altLang="sv-SE" sz="2400" dirty="0">
                <a:solidFill>
                  <a:schemeClr val="bg1"/>
                </a:solidFill>
              </a:rPr>
              <a:t> långvariga besvär (&gt; 1 vecka)</a:t>
            </a:r>
          </a:p>
          <a:p>
            <a:pPr eaLnBrk="1" hangingPunct="1">
              <a:buFontTx/>
              <a:buChar char="•"/>
            </a:pPr>
            <a:r>
              <a:rPr lang="sv-SE" altLang="sv-SE" sz="2400" dirty="0">
                <a:solidFill>
                  <a:schemeClr val="bg1"/>
                </a:solidFill>
              </a:rPr>
              <a:t> uttalade besvär</a:t>
            </a:r>
          </a:p>
          <a:p>
            <a:pPr eaLnBrk="1" hangingPunct="1">
              <a:buFontTx/>
              <a:buChar char="•"/>
            </a:pPr>
            <a:r>
              <a:rPr lang="sv-SE" altLang="sv-SE" sz="2400" dirty="0">
                <a:solidFill>
                  <a:schemeClr val="bg1"/>
                </a:solidFill>
              </a:rPr>
              <a:t> ljuskänslighet</a:t>
            </a:r>
          </a:p>
          <a:p>
            <a:pPr eaLnBrk="1" hangingPunct="1">
              <a:buFontTx/>
              <a:buChar char="•"/>
            </a:pPr>
            <a:r>
              <a:rPr lang="sv-SE" altLang="sv-SE" sz="2400" dirty="0">
                <a:solidFill>
                  <a:schemeClr val="bg1"/>
                </a:solidFill>
              </a:rPr>
              <a:t> barnet har blåsor i ansiktet</a:t>
            </a:r>
          </a:p>
          <a:p>
            <a:pPr eaLnBrk="1" hangingPunct="1">
              <a:buFontTx/>
              <a:buChar char="•"/>
            </a:pPr>
            <a:r>
              <a:rPr lang="sv-SE" altLang="sv-SE" sz="2400" dirty="0">
                <a:solidFill>
                  <a:schemeClr val="bg1"/>
                </a:solidFill>
              </a:rPr>
              <a:t> det gör ont eller synen försämras</a:t>
            </a:r>
          </a:p>
          <a:p>
            <a:pPr eaLnBrk="1" hangingPunct="1">
              <a:buFontTx/>
              <a:buChar char="•"/>
            </a:pPr>
            <a:endParaRPr lang="sv-SE" altLang="sv-SE" sz="1200" dirty="0"/>
          </a:p>
        </p:txBody>
      </p:sp>
    </p:spTree>
    <p:extLst>
      <p:ext uri="{BB962C8B-B14F-4D97-AF65-F5344CB8AC3E}">
        <p14:creationId xmlns:p14="http://schemas.microsoft.com/office/powerpoint/2010/main" val="24672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FB7679-FA53-2ACC-E1A1-E245BE5C8F4E}"/>
              </a:ext>
            </a:extLst>
          </p:cNvPr>
          <p:cNvSpPr>
            <a:spLocks noGrp="1"/>
          </p:cNvSpPr>
          <p:nvPr>
            <p:ph type="title"/>
          </p:nvPr>
        </p:nvSpPr>
        <p:spPr/>
        <p:txBody>
          <a:bodyPr/>
          <a:lstStyle/>
          <a:p>
            <a:r>
              <a:rPr lang="sv-SE" altLang="sv-SE" dirty="0"/>
              <a:t>Svinkoppor</a:t>
            </a:r>
            <a:endParaRPr lang="sv-SE" dirty="0"/>
          </a:p>
        </p:txBody>
      </p:sp>
      <p:sp>
        <p:nvSpPr>
          <p:cNvPr id="3" name="Platshållare för innehåll 2">
            <a:extLst>
              <a:ext uri="{FF2B5EF4-FFF2-40B4-BE49-F238E27FC236}">
                <a16:creationId xmlns:a16="http://schemas.microsoft.com/office/drawing/2014/main" id="{E3751CEA-9915-61B5-4CCA-802E6C4BB28D}"/>
              </a:ext>
            </a:extLst>
          </p:cNvPr>
          <p:cNvSpPr>
            <a:spLocks noGrp="1"/>
          </p:cNvSpPr>
          <p:nvPr>
            <p:ph sz="quarter" idx="13"/>
          </p:nvPr>
        </p:nvSpPr>
        <p:spPr/>
        <p:txBody>
          <a:bodyPr/>
          <a:lstStyle/>
          <a:p>
            <a:pPr eaLnBrk="1" hangingPunct="1">
              <a:spcBef>
                <a:spcPts val="2400"/>
              </a:spcBef>
            </a:pPr>
            <a:r>
              <a:rPr lang="sv-SE" altLang="sv-SE" sz="2400" dirty="0"/>
              <a:t>Ytlig och smittsam hudinfektion</a:t>
            </a:r>
          </a:p>
          <a:p>
            <a:pPr eaLnBrk="1" hangingPunct="1">
              <a:spcBef>
                <a:spcPts val="2400"/>
              </a:spcBef>
            </a:pPr>
            <a:r>
              <a:rPr lang="sv-SE" altLang="sv-SE" sz="2400" dirty="0"/>
              <a:t>Gulaktiga skorpor på rodnad hud</a:t>
            </a:r>
          </a:p>
          <a:p>
            <a:pPr eaLnBrk="1" hangingPunct="1">
              <a:spcBef>
                <a:spcPts val="2400"/>
              </a:spcBef>
            </a:pPr>
            <a:r>
              <a:rPr lang="sv-SE" altLang="sv-SE" sz="2400" dirty="0"/>
              <a:t>Orsakas av bakterier</a:t>
            </a:r>
          </a:p>
          <a:p>
            <a:pPr eaLnBrk="1" hangingPunct="1">
              <a:spcBef>
                <a:spcPts val="2400"/>
              </a:spcBef>
            </a:pPr>
            <a:r>
              <a:rPr lang="sv-SE" altLang="sv-SE" sz="2400" dirty="0"/>
              <a:t>Små sår läker ofta av sig själv</a:t>
            </a:r>
          </a:p>
          <a:p>
            <a:pPr eaLnBrk="1" hangingPunct="1">
              <a:spcBef>
                <a:spcPts val="2400"/>
              </a:spcBef>
            </a:pPr>
            <a:r>
              <a:rPr lang="sv-SE" altLang="sv-SE" sz="2400" dirty="0"/>
              <a:t>Tvätta med tvål och vatten morgon och kväll</a:t>
            </a:r>
          </a:p>
          <a:p>
            <a:pPr eaLnBrk="1" hangingPunct="1">
              <a:spcBef>
                <a:spcPts val="2400"/>
              </a:spcBef>
            </a:pPr>
            <a:r>
              <a:rPr lang="sv-SE" altLang="sv-SE" sz="2400" dirty="0"/>
              <a:t>Kontakta vården om barnet får feber eller såren fortsätter sprida sig</a:t>
            </a:r>
          </a:p>
        </p:txBody>
      </p:sp>
      <p:sp>
        <p:nvSpPr>
          <p:cNvPr id="6" name="Platshållare för bildnummer 5">
            <a:extLst>
              <a:ext uri="{FF2B5EF4-FFF2-40B4-BE49-F238E27FC236}">
                <a16:creationId xmlns:a16="http://schemas.microsoft.com/office/drawing/2014/main" id="{1E9FF80D-CEB4-A30B-683D-D27701E921E0}"/>
              </a:ext>
            </a:extLst>
          </p:cNvPr>
          <p:cNvSpPr>
            <a:spLocks noGrp="1"/>
          </p:cNvSpPr>
          <p:nvPr>
            <p:ph type="sldNum" sz="quarter" idx="16"/>
          </p:nvPr>
        </p:nvSpPr>
        <p:spPr/>
        <p:txBody>
          <a:bodyPr/>
          <a:lstStyle/>
          <a:p>
            <a:fld id="{E8645303-2AAE-45D1-913A-B06AE6474513}" type="slidenum">
              <a:rPr lang="sv-SE" smtClean="0"/>
              <a:pPr/>
              <a:t>24</a:t>
            </a:fld>
            <a:endParaRPr lang="sv-SE" dirty="0"/>
          </a:p>
        </p:txBody>
      </p:sp>
      <p:pic>
        <p:nvPicPr>
          <p:cNvPr id="4" name="Platshållare för innehåll 5">
            <a:extLst>
              <a:ext uri="{FF2B5EF4-FFF2-40B4-BE49-F238E27FC236}">
                <a16:creationId xmlns:a16="http://schemas.microsoft.com/office/drawing/2014/main" id="{ED562554-931A-9B32-AB5C-B8B5193BD809}"/>
              </a:ext>
            </a:extLst>
          </p:cNvPr>
          <p:cNvPicPr>
            <a:picLocks noChangeAspect="1"/>
          </p:cNvPicPr>
          <p:nvPr/>
        </p:nvPicPr>
        <p:blipFill>
          <a:blip r:embed="rId3"/>
          <a:stretch>
            <a:fillRect/>
          </a:stretch>
        </p:blipFill>
        <p:spPr>
          <a:xfrm>
            <a:off x="7724696" y="1072251"/>
            <a:ext cx="3502774" cy="3502774"/>
          </a:xfrm>
          <a:prstGeom prst="rect">
            <a:avLst/>
          </a:prstGeom>
        </p:spPr>
      </p:pic>
    </p:spTree>
    <p:extLst>
      <p:ext uri="{BB962C8B-B14F-4D97-AF65-F5344CB8AC3E}">
        <p14:creationId xmlns:p14="http://schemas.microsoft.com/office/powerpoint/2010/main" val="1690165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0D66D4-F055-AFFB-12E1-800EDFDC5E2F}"/>
              </a:ext>
            </a:extLst>
          </p:cNvPr>
          <p:cNvSpPr>
            <a:spLocks noGrp="1"/>
          </p:cNvSpPr>
          <p:nvPr>
            <p:ph type="title"/>
          </p:nvPr>
        </p:nvSpPr>
        <p:spPr/>
        <p:txBody>
          <a:bodyPr/>
          <a:lstStyle/>
          <a:p>
            <a:r>
              <a:rPr lang="sv-SE" dirty="0"/>
              <a:t>Förhindra spridning av svinkoppor</a:t>
            </a:r>
          </a:p>
        </p:txBody>
      </p:sp>
      <p:sp>
        <p:nvSpPr>
          <p:cNvPr id="3" name="Platshållare för innehåll 2">
            <a:extLst>
              <a:ext uri="{FF2B5EF4-FFF2-40B4-BE49-F238E27FC236}">
                <a16:creationId xmlns:a16="http://schemas.microsoft.com/office/drawing/2014/main" id="{9686B706-DEC3-E6CE-BC47-6ADAB6D2BC34}"/>
              </a:ext>
            </a:extLst>
          </p:cNvPr>
          <p:cNvSpPr>
            <a:spLocks noGrp="1"/>
          </p:cNvSpPr>
          <p:nvPr>
            <p:ph sz="quarter" idx="13"/>
          </p:nvPr>
        </p:nvSpPr>
        <p:spPr/>
        <p:txBody>
          <a:bodyPr/>
          <a:lstStyle/>
          <a:p>
            <a:pPr eaLnBrk="1" hangingPunct="1">
              <a:spcBef>
                <a:spcPts val="2400"/>
              </a:spcBef>
            </a:pPr>
            <a:r>
              <a:rPr lang="sv-SE" altLang="sv-SE" sz="2400" dirty="0"/>
              <a:t>Sprids via direktkontakt eller via föremål</a:t>
            </a:r>
          </a:p>
          <a:p>
            <a:pPr eaLnBrk="1" hangingPunct="1">
              <a:spcBef>
                <a:spcPts val="2400"/>
              </a:spcBef>
            </a:pPr>
            <a:r>
              <a:rPr lang="sv-SE" altLang="sv-SE" sz="2400" dirty="0"/>
              <a:t>Tvätta händerna ofta</a:t>
            </a:r>
          </a:p>
          <a:p>
            <a:pPr eaLnBrk="1" hangingPunct="1">
              <a:spcBef>
                <a:spcPts val="2400"/>
              </a:spcBef>
            </a:pPr>
            <a:r>
              <a:rPr lang="sv-SE" altLang="sv-SE" sz="2400" dirty="0"/>
              <a:t>Håll barnets naglar korta </a:t>
            </a:r>
          </a:p>
          <a:p>
            <a:pPr eaLnBrk="1" hangingPunct="1">
              <a:spcBef>
                <a:spcPts val="2400"/>
              </a:spcBef>
            </a:pPr>
            <a:r>
              <a:rPr lang="sv-SE" altLang="sv-SE" sz="2400" dirty="0"/>
              <a:t>Rengör barnets nappar, örngott och leksaker ofta</a:t>
            </a:r>
          </a:p>
          <a:p>
            <a:pPr eaLnBrk="1" hangingPunct="1">
              <a:spcBef>
                <a:spcPts val="2400"/>
              </a:spcBef>
            </a:pPr>
            <a:r>
              <a:rPr lang="sv-SE" altLang="sv-SE" sz="2400" dirty="0"/>
              <a:t>Byt eventuellt barnets tandborste </a:t>
            </a:r>
          </a:p>
          <a:p>
            <a:pPr eaLnBrk="1" hangingPunct="1">
              <a:spcBef>
                <a:spcPts val="2400"/>
              </a:spcBef>
            </a:pPr>
            <a:r>
              <a:rPr lang="sv-SE" altLang="sv-SE" sz="2400" dirty="0"/>
              <a:t>Barn i förskolan bör vara hemma så länge såret vätskar</a:t>
            </a:r>
          </a:p>
          <a:p>
            <a:pPr eaLnBrk="1" hangingPunct="1">
              <a:spcBef>
                <a:spcPts val="2400"/>
              </a:spcBef>
            </a:pPr>
            <a:endParaRPr lang="sv-SE" altLang="sv-SE" sz="2400" dirty="0"/>
          </a:p>
        </p:txBody>
      </p:sp>
      <p:sp>
        <p:nvSpPr>
          <p:cNvPr id="6" name="Platshållare för bildnummer 5">
            <a:extLst>
              <a:ext uri="{FF2B5EF4-FFF2-40B4-BE49-F238E27FC236}">
                <a16:creationId xmlns:a16="http://schemas.microsoft.com/office/drawing/2014/main" id="{730D26F7-EB9C-FDA6-09C8-31E196B2F3D8}"/>
              </a:ext>
            </a:extLst>
          </p:cNvPr>
          <p:cNvSpPr>
            <a:spLocks noGrp="1"/>
          </p:cNvSpPr>
          <p:nvPr>
            <p:ph type="sldNum" sz="quarter" idx="16"/>
          </p:nvPr>
        </p:nvSpPr>
        <p:spPr/>
        <p:txBody>
          <a:bodyPr/>
          <a:lstStyle/>
          <a:p>
            <a:fld id="{E8645303-2AAE-45D1-913A-B06AE6474513}" type="slidenum">
              <a:rPr lang="sv-SE" smtClean="0"/>
              <a:pPr/>
              <a:t>25</a:t>
            </a:fld>
            <a:endParaRPr lang="sv-SE" dirty="0"/>
          </a:p>
        </p:txBody>
      </p:sp>
      <p:pic>
        <p:nvPicPr>
          <p:cNvPr id="4" name="Platshållare för innehåll 5">
            <a:extLst>
              <a:ext uri="{FF2B5EF4-FFF2-40B4-BE49-F238E27FC236}">
                <a16:creationId xmlns:a16="http://schemas.microsoft.com/office/drawing/2014/main" id="{82C21931-343A-2623-33F5-CBD0CCFDA614}"/>
              </a:ext>
            </a:extLst>
          </p:cNvPr>
          <p:cNvPicPr>
            <a:picLocks noChangeAspect="1"/>
          </p:cNvPicPr>
          <p:nvPr/>
        </p:nvPicPr>
        <p:blipFill>
          <a:blip r:embed="rId3"/>
          <a:stretch>
            <a:fillRect/>
          </a:stretch>
        </p:blipFill>
        <p:spPr>
          <a:xfrm>
            <a:off x="8121450" y="1414017"/>
            <a:ext cx="3502774" cy="3502774"/>
          </a:xfrm>
          <a:prstGeom prst="rect">
            <a:avLst/>
          </a:prstGeom>
        </p:spPr>
      </p:pic>
    </p:spTree>
    <p:extLst>
      <p:ext uri="{BB962C8B-B14F-4D97-AF65-F5344CB8AC3E}">
        <p14:creationId xmlns:p14="http://schemas.microsoft.com/office/powerpoint/2010/main" val="2642273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FB7679-FA53-2ACC-E1A1-E245BE5C8F4E}"/>
              </a:ext>
            </a:extLst>
          </p:cNvPr>
          <p:cNvSpPr>
            <a:spLocks noGrp="1"/>
          </p:cNvSpPr>
          <p:nvPr>
            <p:ph type="title"/>
          </p:nvPr>
        </p:nvSpPr>
        <p:spPr/>
        <p:txBody>
          <a:bodyPr/>
          <a:lstStyle/>
          <a:p>
            <a:r>
              <a:rPr lang="sv-SE" altLang="sv-SE" dirty="0"/>
              <a:t>Åter till förskolan? </a:t>
            </a:r>
            <a:endParaRPr lang="sv-SE" dirty="0"/>
          </a:p>
        </p:txBody>
      </p:sp>
      <p:sp>
        <p:nvSpPr>
          <p:cNvPr id="3" name="Platshållare för innehåll 2">
            <a:extLst>
              <a:ext uri="{FF2B5EF4-FFF2-40B4-BE49-F238E27FC236}">
                <a16:creationId xmlns:a16="http://schemas.microsoft.com/office/drawing/2014/main" id="{E3751CEA-9915-61B5-4CCA-802E6C4BB28D}"/>
              </a:ext>
            </a:extLst>
          </p:cNvPr>
          <p:cNvSpPr>
            <a:spLocks noGrp="1"/>
          </p:cNvSpPr>
          <p:nvPr>
            <p:ph sz="quarter" idx="13"/>
          </p:nvPr>
        </p:nvSpPr>
        <p:spPr/>
        <p:txBody>
          <a:bodyPr/>
          <a:lstStyle/>
          <a:p>
            <a:pPr eaLnBrk="1" hangingPunct="1">
              <a:spcBef>
                <a:spcPts val="2400"/>
              </a:spcBef>
            </a:pPr>
            <a:r>
              <a:rPr lang="sv-SE" altLang="sv-SE" sz="2400" dirty="0"/>
              <a:t>Barnets allmäntillstånd avgör när barnet kan </a:t>
            </a:r>
            <a:br>
              <a:rPr lang="sv-SE" altLang="sv-SE" sz="2400" dirty="0"/>
            </a:br>
            <a:r>
              <a:rPr lang="sv-SE" altLang="sv-SE" sz="2400" dirty="0"/>
              <a:t>återgå till förskolan</a:t>
            </a:r>
          </a:p>
          <a:p>
            <a:pPr>
              <a:spcBef>
                <a:spcPts val="2400"/>
              </a:spcBef>
            </a:pPr>
            <a:r>
              <a:rPr lang="sv-SE" altLang="sv-SE" sz="2400" dirty="0"/>
              <a:t>En dag på förskolan är som en dag på jobbet </a:t>
            </a:r>
          </a:p>
          <a:p>
            <a:pPr lvl="1">
              <a:spcBef>
                <a:spcPts val="1200"/>
              </a:spcBef>
              <a:buFont typeface="Wingdings" panose="05000000000000000000" pitchFamily="2" charset="2"/>
              <a:buChar char="§"/>
            </a:pPr>
            <a:r>
              <a:rPr lang="sv-SE" altLang="sv-SE" sz="2400" dirty="0"/>
              <a:t>är man hängig och sjuk så orkar man inte</a:t>
            </a:r>
          </a:p>
          <a:p>
            <a:pPr eaLnBrk="1" hangingPunct="1">
              <a:spcBef>
                <a:spcPts val="2400"/>
              </a:spcBef>
            </a:pPr>
            <a:r>
              <a:rPr lang="sv-SE" altLang="sv-SE" sz="2400" b="1" dirty="0"/>
              <a:t>Bra regel </a:t>
            </a:r>
            <a:r>
              <a:rPr lang="sv-SE" altLang="sv-SE" sz="2400" dirty="0"/>
              <a:t>– en frisk dag hemma </a:t>
            </a:r>
          </a:p>
          <a:p>
            <a:pPr lvl="1">
              <a:spcBef>
                <a:spcPts val="1200"/>
              </a:spcBef>
              <a:buFont typeface="Wingdings" panose="05000000000000000000" pitchFamily="2" charset="2"/>
              <a:buChar char="§"/>
            </a:pPr>
            <a:r>
              <a:rPr lang="sv-SE" altLang="sv-SE" sz="2400" dirty="0"/>
              <a:t>feberfri, god aptit och pigg = åter till förskolan </a:t>
            </a:r>
          </a:p>
          <a:p>
            <a:pPr marL="0" indent="0" eaLnBrk="1" hangingPunct="1">
              <a:spcBef>
                <a:spcPts val="2400"/>
              </a:spcBef>
              <a:buNone/>
            </a:pPr>
            <a:r>
              <a:rPr lang="sv-SE" altLang="sv-SE" sz="2400" dirty="0"/>
              <a:t>                   </a:t>
            </a:r>
          </a:p>
          <a:p>
            <a:endParaRPr lang="sv-SE" dirty="0"/>
          </a:p>
        </p:txBody>
      </p:sp>
      <p:sp>
        <p:nvSpPr>
          <p:cNvPr id="6" name="Platshållare för bildnummer 5">
            <a:extLst>
              <a:ext uri="{FF2B5EF4-FFF2-40B4-BE49-F238E27FC236}">
                <a16:creationId xmlns:a16="http://schemas.microsoft.com/office/drawing/2014/main" id="{1E9FF80D-CEB4-A30B-683D-D27701E921E0}"/>
              </a:ext>
            </a:extLst>
          </p:cNvPr>
          <p:cNvSpPr>
            <a:spLocks noGrp="1"/>
          </p:cNvSpPr>
          <p:nvPr>
            <p:ph type="sldNum" sz="quarter" idx="16"/>
          </p:nvPr>
        </p:nvSpPr>
        <p:spPr/>
        <p:txBody>
          <a:bodyPr/>
          <a:lstStyle/>
          <a:p>
            <a:fld id="{E8645303-2AAE-45D1-913A-B06AE6474513}" type="slidenum">
              <a:rPr lang="sv-SE" smtClean="0"/>
              <a:pPr/>
              <a:t>26</a:t>
            </a:fld>
            <a:endParaRPr lang="sv-SE" dirty="0"/>
          </a:p>
        </p:txBody>
      </p:sp>
      <p:pic>
        <p:nvPicPr>
          <p:cNvPr id="8" name="Bildobjekt 7">
            <a:extLst>
              <a:ext uri="{FF2B5EF4-FFF2-40B4-BE49-F238E27FC236}">
                <a16:creationId xmlns:a16="http://schemas.microsoft.com/office/drawing/2014/main" id="{58BA2ABF-872C-A273-0E93-257A67C21773}"/>
              </a:ext>
            </a:extLst>
          </p:cNvPr>
          <p:cNvPicPr>
            <a:picLocks noChangeAspect="1"/>
          </p:cNvPicPr>
          <p:nvPr/>
        </p:nvPicPr>
        <p:blipFill>
          <a:blip r:embed="rId3"/>
          <a:stretch>
            <a:fillRect/>
          </a:stretch>
        </p:blipFill>
        <p:spPr>
          <a:xfrm>
            <a:off x="7897236" y="3002616"/>
            <a:ext cx="3323796" cy="3323796"/>
          </a:xfrm>
          <a:prstGeom prst="rect">
            <a:avLst/>
          </a:prstGeom>
        </p:spPr>
      </p:pic>
    </p:spTree>
    <p:extLst>
      <p:ext uri="{BB962C8B-B14F-4D97-AF65-F5344CB8AC3E}">
        <p14:creationId xmlns:p14="http://schemas.microsoft.com/office/powerpoint/2010/main" val="1716069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E640A7-D640-AFD4-B661-A7F6D618608B}"/>
              </a:ext>
            </a:extLst>
          </p:cNvPr>
          <p:cNvSpPr>
            <a:spLocks noGrp="1"/>
          </p:cNvSpPr>
          <p:nvPr>
            <p:ph type="title"/>
          </p:nvPr>
        </p:nvSpPr>
        <p:spPr/>
        <p:txBody>
          <a:bodyPr/>
          <a:lstStyle/>
          <a:p>
            <a:r>
              <a:rPr lang="sv-SE" dirty="0"/>
              <a:t>Antibiotika</a:t>
            </a:r>
          </a:p>
        </p:txBody>
      </p:sp>
    </p:spTree>
    <p:extLst>
      <p:ext uri="{BB962C8B-B14F-4D97-AF65-F5344CB8AC3E}">
        <p14:creationId xmlns:p14="http://schemas.microsoft.com/office/powerpoint/2010/main" val="3197194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3D090-621C-0E43-BD2C-42927A3B9A90}"/>
              </a:ext>
            </a:extLst>
          </p:cNvPr>
          <p:cNvSpPr>
            <a:spLocks noGrp="1"/>
          </p:cNvSpPr>
          <p:nvPr>
            <p:ph type="title"/>
          </p:nvPr>
        </p:nvSpPr>
        <p:spPr/>
        <p:txBody>
          <a:bodyPr/>
          <a:lstStyle/>
          <a:p>
            <a:r>
              <a:rPr lang="sv-SE" altLang="sv-SE" sz="2800" dirty="0"/>
              <a:t> </a:t>
            </a:r>
            <a:r>
              <a:rPr lang="sv-SE" altLang="sv-SE" dirty="0"/>
              <a:t>Antibiotika</a:t>
            </a:r>
            <a:r>
              <a:rPr lang="sv-SE" altLang="sv-SE" sz="2800" dirty="0"/>
              <a:t> </a:t>
            </a:r>
            <a:endParaRPr lang="sv-SE" dirty="0"/>
          </a:p>
        </p:txBody>
      </p:sp>
      <p:sp>
        <p:nvSpPr>
          <p:cNvPr id="3" name="Platshållare för innehåll 2">
            <a:extLst>
              <a:ext uri="{FF2B5EF4-FFF2-40B4-BE49-F238E27FC236}">
                <a16:creationId xmlns:a16="http://schemas.microsoft.com/office/drawing/2014/main" id="{82E6B2E5-649E-FC42-89FC-D739871E7661}"/>
              </a:ext>
            </a:extLst>
          </p:cNvPr>
          <p:cNvSpPr>
            <a:spLocks noGrp="1"/>
          </p:cNvSpPr>
          <p:nvPr>
            <p:ph sz="quarter" idx="13"/>
          </p:nvPr>
        </p:nvSpPr>
        <p:spPr/>
        <p:txBody>
          <a:bodyPr/>
          <a:lstStyle/>
          <a:p>
            <a:pPr>
              <a:spcBef>
                <a:spcPts val="2400"/>
              </a:spcBef>
            </a:pPr>
            <a:r>
              <a:rPr lang="sv-SE" altLang="sv-SE" sz="2400" dirty="0"/>
              <a:t>Antibiotika indelas i flera olika grupper</a:t>
            </a:r>
          </a:p>
          <a:p>
            <a:pPr>
              <a:spcBef>
                <a:spcPts val="2400"/>
              </a:spcBef>
            </a:pPr>
            <a:r>
              <a:rPr lang="sv-SE" altLang="sv-SE" sz="2400" dirty="0" err="1"/>
              <a:t>Penicilliner</a:t>
            </a:r>
            <a:r>
              <a:rPr lang="sv-SE" altLang="sv-SE" sz="2400" dirty="0"/>
              <a:t> är </a:t>
            </a:r>
            <a:r>
              <a:rPr lang="sv-SE" altLang="sv-SE" sz="2400" u="sng" dirty="0"/>
              <a:t>ett</a:t>
            </a:r>
            <a:r>
              <a:rPr lang="sv-SE" altLang="sv-SE" sz="2400" dirty="0"/>
              <a:t> exempel på en grupp av antibiotika             </a:t>
            </a:r>
          </a:p>
          <a:p>
            <a:pPr>
              <a:spcBef>
                <a:spcPts val="2400"/>
              </a:spcBef>
            </a:pPr>
            <a:r>
              <a:rPr lang="sv-SE" altLang="sv-SE" sz="2400" b="1" dirty="0"/>
              <a:t>Antibiotika</a:t>
            </a:r>
            <a:r>
              <a:rPr lang="sv-SE" altLang="sv-SE" sz="2400" dirty="0"/>
              <a:t> dödar eller oskadliggör bakterier</a:t>
            </a:r>
          </a:p>
        </p:txBody>
      </p:sp>
      <p:sp>
        <p:nvSpPr>
          <p:cNvPr id="6" name="Platshållare för bildnummer 5">
            <a:extLst>
              <a:ext uri="{FF2B5EF4-FFF2-40B4-BE49-F238E27FC236}">
                <a16:creationId xmlns:a16="http://schemas.microsoft.com/office/drawing/2014/main" id="{696CC9DF-AB73-5A40-8E8A-A5DB0F2DDF49}"/>
              </a:ext>
            </a:extLst>
          </p:cNvPr>
          <p:cNvSpPr>
            <a:spLocks noGrp="1"/>
          </p:cNvSpPr>
          <p:nvPr>
            <p:ph type="sldNum" sz="quarter" idx="16"/>
          </p:nvPr>
        </p:nvSpPr>
        <p:spPr/>
        <p:txBody>
          <a:bodyPr/>
          <a:lstStyle/>
          <a:p>
            <a:fld id="{E8645303-2AAE-45D1-913A-B06AE6474513}" type="slidenum">
              <a:rPr lang="sv-SE" smtClean="0"/>
              <a:pPr/>
              <a:t>28</a:t>
            </a:fld>
            <a:endParaRPr lang="sv-SE" dirty="0"/>
          </a:p>
        </p:txBody>
      </p:sp>
      <p:pic>
        <p:nvPicPr>
          <p:cNvPr id="8" name="Bildobjekt 7">
            <a:extLst>
              <a:ext uri="{FF2B5EF4-FFF2-40B4-BE49-F238E27FC236}">
                <a16:creationId xmlns:a16="http://schemas.microsoft.com/office/drawing/2014/main" id="{66F881B6-CC89-324A-A7F4-57F37C195FEF}"/>
              </a:ext>
            </a:extLst>
          </p:cNvPr>
          <p:cNvPicPr>
            <a:picLocks noChangeAspect="1"/>
          </p:cNvPicPr>
          <p:nvPr/>
        </p:nvPicPr>
        <p:blipFill>
          <a:blip r:embed="rId3"/>
          <a:stretch>
            <a:fillRect/>
          </a:stretch>
        </p:blipFill>
        <p:spPr>
          <a:xfrm rot="20499396">
            <a:off x="7996623" y="2557833"/>
            <a:ext cx="3161490" cy="3161490"/>
          </a:xfrm>
          <a:prstGeom prst="rect">
            <a:avLst/>
          </a:prstGeom>
        </p:spPr>
      </p:pic>
    </p:spTree>
    <p:extLst>
      <p:ext uri="{BB962C8B-B14F-4D97-AF65-F5344CB8AC3E}">
        <p14:creationId xmlns:p14="http://schemas.microsoft.com/office/powerpoint/2010/main" val="3060168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017C086-72DF-B649-BFED-9B0C4DB171D7}"/>
              </a:ext>
            </a:extLst>
          </p:cNvPr>
          <p:cNvSpPr/>
          <p:nvPr/>
        </p:nvSpPr>
        <p:spPr>
          <a:xfrm>
            <a:off x="0" y="3470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Platshållare för bildnummer 5">
            <a:extLst>
              <a:ext uri="{FF2B5EF4-FFF2-40B4-BE49-F238E27FC236}">
                <a16:creationId xmlns:a16="http://schemas.microsoft.com/office/drawing/2014/main" id="{4CC39FA3-ED1D-2B79-0288-AC2B837993BE}"/>
              </a:ext>
            </a:extLst>
          </p:cNvPr>
          <p:cNvSpPr>
            <a:spLocks noGrp="1"/>
          </p:cNvSpPr>
          <p:nvPr>
            <p:ph type="sldNum" sz="quarter" idx="4294967295"/>
          </p:nvPr>
        </p:nvSpPr>
        <p:spPr>
          <a:xfrm>
            <a:off x="11976100" y="6451600"/>
            <a:ext cx="215900" cy="323850"/>
          </a:xfrm>
        </p:spPr>
        <p:txBody>
          <a:bodyPr/>
          <a:lstStyle/>
          <a:p>
            <a:fld id="{E8645303-2AAE-45D1-913A-B06AE6474513}" type="slidenum">
              <a:rPr lang="sv-SE" smtClean="0"/>
              <a:pPr/>
              <a:t>29</a:t>
            </a:fld>
            <a:endParaRPr lang="sv-SE" dirty="0"/>
          </a:p>
        </p:txBody>
      </p:sp>
      <p:pic>
        <p:nvPicPr>
          <p:cNvPr id="11" name="Bildobjekt 10">
            <a:extLst>
              <a:ext uri="{FF2B5EF4-FFF2-40B4-BE49-F238E27FC236}">
                <a16:creationId xmlns:a16="http://schemas.microsoft.com/office/drawing/2014/main" id="{5B5756E7-929E-7272-737B-E4317128F97A}"/>
              </a:ext>
            </a:extLst>
          </p:cNvPr>
          <p:cNvPicPr>
            <a:picLocks noChangeAspect="1"/>
          </p:cNvPicPr>
          <p:nvPr/>
        </p:nvPicPr>
        <p:blipFill>
          <a:blip r:embed="rId3"/>
          <a:stretch>
            <a:fillRect/>
          </a:stretch>
        </p:blipFill>
        <p:spPr>
          <a:xfrm>
            <a:off x="3191097" y="811104"/>
            <a:ext cx="4933320" cy="4933320"/>
          </a:xfrm>
          <a:prstGeom prst="rect">
            <a:avLst/>
          </a:prstGeom>
        </p:spPr>
      </p:pic>
      <p:sp>
        <p:nvSpPr>
          <p:cNvPr id="9" name="textruta 8">
            <a:extLst>
              <a:ext uri="{FF2B5EF4-FFF2-40B4-BE49-F238E27FC236}">
                <a16:creationId xmlns:a16="http://schemas.microsoft.com/office/drawing/2014/main" id="{E1A1A96F-BF0C-6D28-4028-A8D51E4C03E4}"/>
              </a:ext>
            </a:extLst>
          </p:cNvPr>
          <p:cNvSpPr txBox="1"/>
          <p:nvPr/>
        </p:nvSpPr>
        <p:spPr>
          <a:xfrm>
            <a:off x="3543473" y="2039991"/>
            <a:ext cx="3705896" cy="1569660"/>
          </a:xfrm>
          <a:prstGeom prst="rect">
            <a:avLst/>
          </a:prstGeom>
          <a:noFill/>
        </p:spPr>
        <p:txBody>
          <a:bodyPr wrap="square" rtlCol="0">
            <a:spAutoFit/>
          </a:bodyPr>
          <a:lstStyle/>
          <a:p>
            <a:pPr algn="ctr"/>
            <a:r>
              <a:rPr lang="sv-SE" altLang="sv-SE" sz="2400" dirty="0">
                <a:solidFill>
                  <a:schemeClr val="bg1"/>
                </a:solidFill>
              </a:rPr>
              <a:t>”Kan jag ha nytta av antibiotika?</a:t>
            </a:r>
          </a:p>
          <a:p>
            <a:pPr algn="ctr"/>
            <a:r>
              <a:rPr lang="sv-SE" altLang="sv-SE" sz="2400" dirty="0">
                <a:solidFill>
                  <a:schemeClr val="bg1"/>
                </a:solidFill>
              </a:rPr>
              <a:t>Är nyttan större än riskerna?”</a:t>
            </a:r>
          </a:p>
        </p:txBody>
      </p:sp>
      <p:pic>
        <p:nvPicPr>
          <p:cNvPr id="4" name="Bildobjekt 3">
            <a:extLst>
              <a:ext uri="{FF2B5EF4-FFF2-40B4-BE49-F238E27FC236}">
                <a16:creationId xmlns:a16="http://schemas.microsoft.com/office/drawing/2014/main" id="{78F7C8D7-8FD0-7EB1-FBF2-A11A3CAD7095}"/>
              </a:ext>
            </a:extLst>
          </p:cNvPr>
          <p:cNvPicPr>
            <a:picLocks noChangeAspect="1"/>
          </p:cNvPicPr>
          <p:nvPr/>
        </p:nvPicPr>
        <p:blipFill>
          <a:blip r:embed="rId4"/>
          <a:stretch>
            <a:fillRect/>
          </a:stretch>
        </p:blipFill>
        <p:spPr>
          <a:xfrm>
            <a:off x="8124417" y="3884043"/>
            <a:ext cx="2617769" cy="2617769"/>
          </a:xfrm>
          <a:prstGeom prst="rect">
            <a:avLst/>
          </a:prstGeom>
        </p:spPr>
      </p:pic>
    </p:spTree>
    <p:extLst>
      <p:ext uri="{BB962C8B-B14F-4D97-AF65-F5344CB8AC3E}">
        <p14:creationId xmlns:p14="http://schemas.microsoft.com/office/powerpoint/2010/main" val="277594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82D9F6-DCF7-AA49-9CA8-205E12037B06}"/>
              </a:ext>
            </a:extLst>
          </p:cNvPr>
          <p:cNvSpPr>
            <a:spLocks noGrp="1"/>
          </p:cNvSpPr>
          <p:nvPr>
            <p:ph type="title"/>
          </p:nvPr>
        </p:nvSpPr>
        <p:spPr/>
        <p:txBody>
          <a:bodyPr/>
          <a:lstStyle/>
          <a:p>
            <a:r>
              <a:rPr lang="sv-SE" altLang="sv-SE" dirty="0"/>
              <a:t>Infektioner är normalt </a:t>
            </a:r>
            <a:endParaRPr lang="sv-SE" dirty="0"/>
          </a:p>
        </p:txBody>
      </p:sp>
      <p:sp>
        <p:nvSpPr>
          <p:cNvPr id="3" name="Platshållare för innehåll 2">
            <a:extLst>
              <a:ext uri="{FF2B5EF4-FFF2-40B4-BE49-F238E27FC236}">
                <a16:creationId xmlns:a16="http://schemas.microsoft.com/office/drawing/2014/main" id="{2B151284-2B61-A34E-B898-F93A3DF684F9}"/>
              </a:ext>
            </a:extLst>
          </p:cNvPr>
          <p:cNvSpPr>
            <a:spLocks noGrp="1"/>
          </p:cNvSpPr>
          <p:nvPr>
            <p:ph sz="quarter" idx="13"/>
          </p:nvPr>
        </p:nvSpPr>
        <p:spPr/>
        <p:txBody>
          <a:bodyPr/>
          <a:lstStyle/>
          <a:p>
            <a:pPr>
              <a:spcBef>
                <a:spcPts val="2400"/>
              </a:spcBef>
            </a:pPr>
            <a:r>
              <a:rPr lang="sv-SE" altLang="sv-SE" sz="2400" dirty="0"/>
              <a:t>Förskolebarn har fler infektioner än ”hemmabarn”</a:t>
            </a:r>
          </a:p>
          <a:p>
            <a:pPr>
              <a:spcBef>
                <a:spcPts val="2400"/>
              </a:spcBef>
            </a:pPr>
            <a:r>
              <a:rPr lang="sv-SE" altLang="sv-SE" sz="2400" dirty="0"/>
              <a:t>Barn är friska bärare av många bakterier </a:t>
            </a:r>
          </a:p>
          <a:p>
            <a:pPr>
              <a:spcBef>
                <a:spcPts val="2400"/>
              </a:spcBef>
            </a:pPr>
            <a:r>
              <a:rPr lang="sv-SE" altLang="sv-SE" sz="2400" dirty="0"/>
              <a:t>Immunförsvaret ”tränas” </a:t>
            </a:r>
          </a:p>
          <a:p>
            <a:pPr>
              <a:spcBef>
                <a:spcPts val="2400"/>
              </a:spcBef>
            </a:pPr>
            <a:r>
              <a:rPr lang="sv-SE" altLang="sv-SE" sz="2400" dirty="0"/>
              <a:t>Småbarn är ofta sjuka i infektioner </a:t>
            </a:r>
            <a:br>
              <a:rPr lang="sv-SE" altLang="sv-SE" sz="2400" dirty="0"/>
            </a:br>
            <a:r>
              <a:rPr lang="sv-SE" altLang="sv-SE" sz="2400" dirty="0"/>
              <a:t>6-8 ggr/år – det är </a:t>
            </a:r>
            <a:r>
              <a:rPr lang="sv-SE" altLang="sv-SE" sz="2400" b="1" dirty="0"/>
              <a:t>normalt</a:t>
            </a:r>
          </a:p>
          <a:p>
            <a:endParaRPr lang="sv-SE" dirty="0"/>
          </a:p>
        </p:txBody>
      </p:sp>
      <p:sp>
        <p:nvSpPr>
          <p:cNvPr id="6" name="Platshållare för bildnummer 5">
            <a:extLst>
              <a:ext uri="{FF2B5EF4-FFF2-40B4-BE49-F238E27FC236}">
                <a16:creationId xmlns:a16="http://schemas.microsoft.com/office/drawing/2014/main" id="{8380D722-3D0A-084F-B7C4-25C7D2D78292}"/>
              </a:ext>
            </a:extLst>
          </p:cNvPr>
          <p:cNvSpPr>
            <a:spLocks noGrp="1"/>
          </p:cNvSpPr>
          <p:nvPr>
            <p:ph type="sldNum" sz="quarter" idx="16"/>
          </p:nvPr>
        </p:nvSpPr>
        <p:spPr/>
        <p:txBody>
          <a:bodyPr/>
          <a:lstStyle/>
          <a:p>
            <a:fld id="{E8645303-2AAE-45D1-913A-B06AE6474513}" type="slidenum">
              <a:rPr lang="sv-SE" smtClean="0"/>
              <a:pPr/>
              <a:t>3</a:t>
            </a:fld>
            <a:endParaRPr lang="sv-SE" dirty="0"/>
          </a:p>
        </p:txBody>
      </p:sp>
      <p:pic>
        <p:nvPicPr>
          <p:cNvPr id="10" name="Bildobjekt 9">
            <a:extLst>
              <a:ext uri="{FF2B5EF4-FFF2-40B4-BE49-F238E27FC236}">
                <a16:creationId xmlns:a16="http://schemas.microsoft.com/office/drawing/2014/main" id="{174CC8E7-61F6-DB94-604C-2619582BD780}"/>
              </a:ext>
            </a:extLst>
          </p:cNvPr>
          <p:cNvPicPr>
            <a:picLocks noChangeAspect="1"/>
          </p:cNvPicPr>
          <p:nvPr/>
        </p:nvPicPr>
        <p:blipFill>
          <a:blip r:embed="rId3"/>
          <a:stretch>
            <a:fillRect/>
          </a:stretch>
        </p:blipFill>
        <p:spPr>
          <a:xfrm>
            <a:off x="8139289" y="2659558"/>
            <a:ext cx="3577131" cy="3577131"/>
          </a:xfrm>
          <a:prstGeom prst="rect">
            <a:avLst/>
          </a:prstGeom>
        </p:spPr>
      </p:pic>
      <p:sp>
        <p:nvSpPr>
          <p:cNvPr id="12" name="textruta 11">
            <a:extLst>
              <a:ext uri="{FF2B5EF4-FFF2-40B4-BE49-F238E27FC236}">
                <a16:creationId xmlns:a16="http://schemas.microsoft.com/office/drawing/2014/main" id="{2883072B-6C64-0E40-9B0E-ACBBA4622DE0}"/>
              </a:ext>
            </a:extLst>
          </p:cNvPr>
          <p:cNvSpPr txBox="1"/>
          <p:nvPr/>
        </p:nvSpPr>
        <p:spPr>
          <a:xfrm>
            <a:off x="8668332" y="3564533"/>
            <a:ext cx="2451100" cy="1231106"/>
          </a:xfrm>
          <a:prstGeom prst="rect">
            <a:avLst/>
          </a:prstGeom>
          <a:noFill/>
        </p:spPr>
        <p:txBody>
          <a:bodyPr wrap="square" rtlCol="0">
            <a:spAutoFit/>
          </a:bodyPr>
          <a:lstStyle/>
          <a:p>
            <a:r>
              <a:rPr lang="sv-SE" altLang="sv-SE" sz="2800" dirty="0">
                <a:solidFill>
                  <a:schemeClr val="bg1"/>
                </a:solidFill>
              </a:rPr>
              <a:t>”Mitt barn är </a:t>
            </a:r>
            <a:br>
              <a:rPr lang="sv-SE" altLang="sv-SE" sz="2800" dirty="0">
                <a:solidFill>
                  <a:schemeClr val="bg1"/>
                </a:solidFill>
              </a:rPr>
            </a:br>
            <a:r>
              <a:rPr lang="sv-SE" altLang="sv-SE" sz="2800" dirty="0">
                <a:solidFill>
                  <a:schemeClr val="bg1"/>
                </a:solidFill>
              </a:rPr>
              <a:t>alltid sjukt”</a:t>
            </a:r>
          </a:p>
          <a:p>
            <a:endParaRPr lang="sv-SE" dirty="0"/>
          </a:p>
        </p:txBody>
      </p:sp>
    </p:spTree>
    <p:extLst>
      <p:ext uri="{BB962C8B-B14F-4D97-AF65-F5344CB8AC3E}">
        <p14:creationId xmlns:p14="http://schemas.microsoft.com/office/powerpoint/2010/main" val="3466523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5">
            <a:extLst>
              <a:ext uri="{FF2B5EF4-FFF2-40B4-BE49-F238E27FC236}">
                <a16:creationId xmlns:a16="http://schemas.microsoft.com/office/drawing/2014/main" id="{E67F0DD4-2248-1315-6712-BB3F38819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9407" y="1276235"/>
            <a:ext cx="2764476" cy="2764476"/>
          </a:xfrm>
          <a:prstGeom prst="rect">
            <a:avLst/>
          </a:prstGeom>
        </p:spPr>
      </p:pic>
      <p:sp>
        <p:nvSpPr>
          <p:cNvPr id="2" name="Rubrik 1">
            <a:extLst>
              <a:ext uri="{FF2B5EF4-FFF2-40B4-BE49-F238E27FC236}">
                <a16:creationId xmlns:a16="http://schemas.microsoft.com/office/drawing/2014/main" id="{CB7CB303-28CE-68F2-D292-EC46481D6D41}"/>
              </a:ext>
            </a:extLst>
          </p:cNvPr>
          <p:cNvSpPr>
            <a:spLocks noGrp="1"/>
          </p:cNvSpPr>
          <p:nvPr>
            <p:ph type="title"/>
          </p:nvPr>
        </p:nvSpPr>
        <p:spPr/>
        <p:txBody>
          <a:bodyPr/>
          <a:lstStyle/>
          <a:p>
            <a:r>
              <a:rPr lang="sv-SE" dirty="0"/>
              <a:t>Nackdelar med antibiotika</a:t>
            </a:r>
          </a:p>
        </p:txBody>
      </p:sp>
      <p:sp>
        <p:nvSpPr>
          <p:cNvPr id="3" name="Platshållare för innehåll 2">
            <a:extLst>
              <a:ext uri="{FF2B5EF4-FFF2-40B4-BE49-F238E27FC236}">
                <a16:creationId xmlns:a16="http://schemas.microsoft.com/office/drawing/2014/main" id="{4B2C3686-025A-1C42-D462-9665CF08E60B}"/>
              </a:ext>
            </a:extLst>
          </p:cNvPr>
          <p:cNvSpPr>
            <a:spLocks noGrp="1"/>
          </p:cNvSpPr>
          <p:nvPr>
            <p:ph sz="quarter" idx="13"/>
          </p:nvPr>
        </p:nvSpPr>
        <p:spPr/>
        <p:txBody>
          <a:bodyPr/>
          <a:lstStyle/>
          <a:p>
            <a:pPr>
              <a:spcBef>
                <a:spcPts val="2400"/>
              </a:spcBef>
            </a:pPr>
            <a:r>
              <a:rPr lang="sv-SE" sz="2400" dirty="0"/>
              <a:t>Skadar vår normalflora som är ett del av vårt immunförsvar </a:t>
            </a:r>
          </a:p>
          <a:p>
            <a:pPr lvl="2">
              <a:spcBef>
                <a:spcPts val="1200"/>
              </a:spcBef>
              <a:buFont typeface="Wingdings" panose="05000000000000000000" pitchFamily="2" charset="2"/>
              <a:buChar char="§"/>
            </a:pPr>
            <a:r>
              <a:rPr lang="sv-SE" sz="2400" dirty="0"/>
              <a:t>tar flera månader att återställa normalfloran</a:t>
            </a:r>
          </a:p>
          <a:p>
            <a:pPr>
              <a:spcBef>
                <a:spcPts val="2400"/>
              </a:spcBef>
            </a:pPr>
            <a:r>
              <a:rPr lang="sv-SE" sz="2400" dirty="0"/>
              <a:t>Antibiotika har ingen effekt mot virus</a:t>
            </a:r>
          </a:p>
          <a:p>
            <a:pPr>
              <a:spcBef>
                <a:spcPts val="2400"/>
              </a:spcBef>
            </a:pPr>
            <a:r>
              <a:rPr lang="sv-SE" sz="2400" dirty="0"/>
              <a:t>Allergi mot antibiotika förekommer men är mycket ovanligt</a:t>
            </a:r>
          </a:p>
          <a:p>
            <a:pPr lvl="2">
              <a:spcBef>
                <a:spcPts val="1200"/>
              </a:spcBef>
              <a:buFont typeface="Wingdings" panose="05000000000000000000" pitchFamily="2" charset="2"/>
              <a:buChar char="§"/>
            </a:pPr>
            <a:r>
              <a:rPr lang="sv-SE" sz="2400" dirty="0"/>
              <a:t>vid allergi kan inte alltid bästa tillgängliga antibiotika användas</a:t>
            </a:r>
          </a:p>
          <a:p>
            <a:r>
              <a:rPr lang="sv-SE" sz="2400" dirty="0"/>
              <a:t>Bakterier kan bli resistenta mot antibiotika</a:t>
            </a:r>
          </a:p>
          <a:p>
            <a:pPr lvl="1"/>
            <a:endParaRPr lang="sv-SE" dirty="0"/>
          </a:p>
          <a:p>
            <a:pPr lvl="1"/>
            <a:endParaRPr lang="sv-SE" dirty="0"/>
          </a:p>
        </p:txBody>
      </p:sp>
      <p:sp>
        <p:nvSpPr>
          <p:cNvPr id="6" name="Platshållare för bildnummer 5">
            <a:extLst>
              <a:ext uri="{FF2B5EF4-FFF2-40B4-BE49-F238E27FC236}">
                <a16:creationId xmlns:a16="http://schemas.microsoft.com/office/drawing/2014/main" id="{8F19A7F2-0046-E539-531B-2E4234804CCA}"/>
              </a:ext>
            </a:extLst>
          </p:cNvPr>
          <p:cNvSpPr>
            <a:spLocks noGrp="1"/>
          </p:cNvSpPr>
          <p:nvPr>
            <p:ph type="sldNum" sz="quarter" idx="16"/>
          </p:nvPr>
        </p:nvSpPr>
        <p:spPr/>
        <p:txBody>
          <a:bodyPr/>
          <a:lstStyle/>
          <a:p>
            <a:fld id="{E8645303-2AAE-45D1-913A-B06AE6474513}" type="slidenum">
              <a:rPr lang="sv-SE" smtClean="0"/>
              <a:pPr/>
              <a:t>30</a:t>
            </a:fld>
            <a:endParaRPr lang="sv-SE" dirty="0"/>
          </a:p>
        </p:txBody>
      </p:sp>
    </p:spTree>
    <p:extLst>
      <p:ext uri="{BB962C8B-B14F-4D97-AF65-F5344CB8AC3E}">
        <p14:creationId xmlns:p14="http://schemas.microsoft.com/office/powerpoint/2010/main" val="18758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97E880-6C86-704D-B173-DC7EA52BC2ED}"/>
              </a:ext>
            </a:extLst>
          </p:cNvPr>
          <p:cNvSpPr>
            <a:spLocks noGrp="1"/>
          </p:cNvSpPr>
          <p:nvPr>
            <p:ph type="title"/>
          </p:nvPr>
        </p:nvSpPr>
        <p:spPr/>
        <p:txBody>
          <a:bodyPr/>
          <a:lstStyle/>
          <a:p>
            <a:r>
              <a:rPr lang="sv-SE" altLang="sv-SE" sz="4400" dirty="0"/>
              <a:t>Resistenshotet </a:t>
            </a:r>
            <a:r>
              <a:rPr lang="sv-SE" altLang="sv-SE" dirty="0"/>
              <a:t>(motståndskraftiga bakterier)</a:t>
            </a:r>
            <a:endParaRPr lang="sv-SE" dirty="0"/>
          </a:p>
        </p:txBody>
      </p:sp>
      <p:sp>
        <p:nvSpPr>
          <p:cNvPr id="3" name="Platshållare för innehåll 2">
            <a:extLst>
              <a:ext uri="{FF2B5EF4-FFF2-40B4-BE49-F238E27FC236}">
                <a16:creationId xmlns:a16="http://schemas.microsoft.com/office/drawing/2014/main" id="{9126BA26-287F-AA4E-91D3-565C054A3771}"/>
              </a:ext>
            </a:extLst>
          </p:cNvPr>
          <p:cNvSpPr>
            <a:spLocks noGrp="1"/>
          </p:cNvSpPr>
          <p:nvPr>
            <p:ph sz="quarter" idx="13"/>
          </p:nvPr>
        </p:nvSpPr>
        <p:spPr/>
        <p:txBody>
          <a:bodyPr/>
          <a:lstStyle/>
          <a:p>
            <a:pPr>
              <a:spcBef>
                <a:spcPts val="2400"/>
              </a:spcBef>
            </a:pPr>
            <a:r>
              <a:rPr lang="sv-SE" altLang="sv-SE" sz="2400" dirty="0"/>
              <a:t>För mycket antibiotika - ett </a:t>
            </a:r>
            <a:r>
              <a:rPr lang="sv-SE" altLang="sv-SE" sz="2400" b="1" dirty="0"/>
              <a:t>globalt hot</a:t>
            </a:r>
          </a:p>
          <a:p>
            <a:endParaRPr lang="sv-SE" dirty="0"/>
          </a:p>
        </p:txBody>
      </p:sp>
      <p:sp>
        <p:nvSpPr>
          <p:cNvPr id="6" name="Platshållare för bildnummer 5">
            <a:extLst>
              <a:ext uri="{FF2B5EF4-FFF2-40B4-BE49-F238E27FC236}">
                <a16:creationId xmlns:a16="http://schemas.microsoft.com/office/drawing/2014/main" id="{4861D99B-51F9-BD46-9C3F-35D8982828F7}"/>
              </a:ext>
            </a:extLst>
          </p:cNvPr>
          <p:cNvSpPr>
            <a:spLocks noGrp="1"/>
          </p:cNvSpPr>
          <p:nvPr>
            <p:ph type="sldNum" sz="quarter" idx="16"/>
          </p:nvPr>
        </p:nvSpPr>
        <p:spPr/>
        <p:txBody>
          <a:bodyPr/>
          <a:lstStyle/>
          <a:p>
            <a:fld id="{E8645303-2AAE-45D1-913A-B06AE6474513}" type="slidenum">
              <a:rPr lang="sv-SE" smtClean="0"/>
              <a:pPr/>
              <a:t>31</a:t>
            </a:fld>
            <a:endParaRPr lang="sv-SE" dirty="0"/>
          </a:p>
        </p:txBody>
      </p:sp>
      <p:pic>
        <p:nvPicPr>
          <p:cNvPr id="11" name="Bildobjekt 10">
            <a:extLst>
              <a:ext uri="{FF2B5EF4-FFF2-40B4-BE49-F238E27FC236}">
                <a16:creationId xmlns:a16="http://schemas.microsoft.com/office/drawing/2014/main" id="{97F07E18-B073-A74C-B662-62643C523E6B}"/>
              </a:ext>
            </a:extLst>
          </p:cNvPr>
          <p:cNvPicPr>
            <a:picLocks noChangeAspect="1"/>
          </p:cNvPicPr>
          <p:nvPr/>
        </p:nvPicPr>
        <p:blipFill>
          <a:blip r:embed="rId3"/>
          <a:stretch>
            <a:fillRect/>
          </a:stretch>
        </p:blipFill>
        <p:spPr>
          <a:xfrm>
            <a:off x="4837297" y="2632578"/>
            <a:ext cx="3429000" cy="3429000"/>
          </a:xfrm>
          <a:prstGeom prst="rect">
            <a:avLst/>
          </a:prstGeom>
        </p:spPr>
      </p:pic>
      <p:pic>
        <p:nvPicPr>
          <p:cNvPr id="13" name="Bildobjekt 12">
            <a:extLst>
              <a:ext uri="{FF2B5EF4-FFF2-40B4-BE49-F238E27FC236}">
                <a16:creationId xmlns:a16="http://schemas.microsoft.com/office/drawing/2014/main" id="{7295E42E-E933-9544-AB8D-9DD3FB3CEA96}"/>
              </a:ext>
            </a:extLst>
          </p:cNvPr>
          <p:cNvPicPr>
            <a:picLocks noChangeAspect="1"/>
          </p:cNvPicPr>
          <p:nvPr/>
        </p:nvPicPr>
        <p:blipFill>
          <a:blip r:embed="rId4"/>
          <a:stretch>
            <a:fillRect/>
          </a:stretch>
        </p:blipFill>
        <p:spPr>
          <a:xfrm flipH="1">
            <a:off x="8401752" y="1763712"/>
            <a:ext cx="3122428" cy="3429000"/>
          </a:xfrm>
          <a:prstGeom prst="rect">
            <a:avLst/>
          </a:prstGeom>
        </p:spPr>
      </p:pic>
      <p:sp>
        <p:nvSpPr>
          <p:cNvPr id="8" name="textruta 7">
            <a:extLst>
              <a:ext uri="{FF2B5EF4-FFF2-40B4-BE49-F238E27FC236}">
                <a16:creationId xmlns:a16="http://schemas.microsoft.com/office/drawing/2014/main" id="{4CB1FE58-E47A-EB41-BBF9-1B6B33B58807}"/>
              </a:ext>
            </a:extLst>
          </p:cNvPr>
          <p:cNvSpPr txBox="1"/>
          <p:nvPr/>
        </p:nvSpPr>
        <p:spPr>
          <a:xfrm>
            <a:off x="9074870" y="2570088"/>
            <a:ext cx="2260600" cy="1238766"/>
          </a:xfrm>
          <a:prstGeom prst="rect">
            <a:avLst/>
          </a:prstGeom>
          <a:noFill/>
        </p:spPr>
        <p:txBody>
          <a:bodyPr wrap="square">
            <a:spAutoFit/>
          </a:bodyPr>
          <a:lstStyle/>
          <a:p>
            <a:pPr algn="ctr" eaLnBrk="1" hangingPunct="1">
              <a:spcBef>
                <a:spcPct val="0"/>
              </a:spcBef>
              <a:buFontTx/>
              <a:buNone/>
            </a:pPr>
            <a:r>
              <a:rPr lang="sv-SE" altLang="sv-SE" sz="1800" b="1" dirty="0">
                <a:solidFill>
                  <a:schemeClr val="bg1"/>
                </a:solidFill>
              </a:rPr>
              <a:t>Vi är en del av världen och världen är en del av oss</a:t>
            </a:r>
          </a:p>
        </p:txBody>
      </p:sp>
    </p:spTree>
    <p:extLst>
      <p:ext uri="{BB962C8B-B14F-4D97-AF65-F5344CB8AC3E}">
        <p14:creationId xmlns:p14="http://schemas.microsoft.com/office/powerpoint/2010/main" val="694472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19F28-9AF3-E052-367D-9F053BB12455}"/>
              </a:ext>
            </a:extLst>
          </p:cNvPr>
          <p:cNvSpPr>
            <a:spLocks noGrp="1"/>
          </p:cNvSpPr>
          <p:nvPr>
            <p:ph type="title"/>
          </p:nvPr>
        </p:nvSpPr>
        <p:spPr/>
        <p:txBody>
          <a:bodyPr/>
          <a:lstStyle/>
          <a:p>
            <a:r>
              <a:rPr kumimoji="0" lang="sv-SE" altLang="sv-SE" sz="3600" b="1" i="0" u="none" strike="noStrike" kern="0" cap="none" spc="0" normalizeH="0" baseline="0" noProof="0" dirty="0">
                <a:ln>
                  <a:noFill/>
                </a:ln>
                <a:effectLst/>
                <a:uLnTx/>
                <a:uFillTx/>
                <a:latin typeface="Arial"/>
                <a:ea typeface="+mj-ea"/>
                <a:cs typeface="+mj-cs"/>
              </a:rPr>
              <a:t>Ska antibiotika alltid undvikas?</a:t>
            </a:r>
            <a:endParaRPr lang="sv-SE" dirty="0"/>
          </a:p>
        </p:txBody>
      </p:sp>
      <p:sp>
        <p:nvSpPr>
          <p:cNvPr id="3" name="Platshållare för innehåll 2">
            <a:extLst>
              <a:ext uri="{FF2B5EF4-FFF2-40B4-BE49-F238E27FC236}">
                <a16:creationId xmlns:a16="http://schemas.microsoft.com/office/drawing/2014/main" id="{52154AAB-FD5A-CAA4-0E34-FA03731E63E2}"/>
              </a:ext>
            </a:extLst>
          </p:cNvPr>
          <p:cNvSpPr>
            <a:spLocks noGrp="1"/>
          </p:cNvSpPr>
          <p:nvPr>
            <p:ph sz="quarter" idx="13"/>
          </p:nvPr>
        </p:nvSpPr>
        <p:spPr/>
        <p:txBody>
          <a:bodyPr/>
          <a:lstStyle/>
          <a:p>
            <a:pPr eaLnBrk="1" hangingPunct="1">
              <a:spcBef>
                <a:spcPts val="2400"/>
              </a:spcBef>
            </a:pPr>
            <a:r>
              <a:rPr lang="sv-SE" altLang="sv-SE" sz="2400" b="1" dirty="0"/>
              <a:t>NEJ</a:t>
            </a:r>
            <a:r>
              <a:rPr lang="sv-SE" altLang="sv-SE" sz="2400" dirty="0"/>
              <a:t>, antibiotika ska användas när det verkligen behövs</a:t>
            </a:r>
          </a:p>
          <a:p>
            <a:pPr eaLnBrk="1" hangingPunct="1">
              <a:spcBef>
                <a:spcPts val="2400"/>
              </a:spcBef>
            </a:pPr>
            <a:r>
              <a:rPr lang="sv-SE" altLang="sv-SE" sz="2400" dirty="0"/>
              <a:t>Antibiotika kan vara livsavgörande</a:t>
            </a:r>
          </a:p>
          <a:p>
            <a:pPr eaLnBrk="1" hangingPunct="1">
              <a:spcBef>
                <a:spcPts val="2400"/>
              </a:spcBef>
            </a:pPr>
            <a:r>
              <a:rPr lang="sv-SE" altLang="sv-SE" sz="2400" dirty="0"/>
              <a:t>Det ska tas med omsorg och eftertanke</a:t>
            </a:r>
          </a:p>
          <a:p>
            <a:pPr eaLnBrk="1" hangingPunct="1">
              <a:spcBef>
                <a:spcPts val="2400"/>
              </a:spcBef>
            </a:pPr>
            <a:r>
              <a:rPr lang="sv-SE" altLang="sv-SE" sz="2400" dirty="0"/>
              <a:t>Omsorg om våra barn – och morgondagens…</a:t>
            </a:r>
          </a:p>
          <a:p>
            <a:endParaRPr lang="sv-SE" dirty="0"/>
          </a:p>
        </p:txBody>
      </p:sp>
      <p:sp>
        <p:nvSpPr>
          <p:cNvPr id="6" name="Platshållare för bildnummer 5">
            <a:extLst>
              <a:ext uri="{FF2B5EF4-FFF2-40B4-BE49-F238E27FC236}">
                <a16:creationId xmlns:a16="http://schemas.microsoft.com/office/drawing/2014/main" id="{0AE3F009-DDD1-4783-D109-2A83202D4899}"/>
              </a:ext>
            </a:extLst>
          </p:cNvPr>
          <p:cNvSpPr>
            <a:spLocks noGrp="1"/>
          </p:cNvSpPr>
          <p:nvPr>
            <p:ph type="sldNum" sz="quarter" idx="16"/>
          </p:nvPr>
        </p:nvSpPr>
        <p:spPr/>
        <p:txBody>
          <a:bodyPr/>
          <a:lstStyle/>
          <a:p>
            <a:fld id="{E8645303-2AAE-45D1-913A-B06AE6474513}" type="slidenum">
              <a:rPr lang="sv-SE" smtClean="0"/>
              <a:pPr/>
              <a:t>32</a:t>
            </a:fld>
            <a:endParaRPr lang="sv-SE" dirty="0"/>
          </a:p>
        </p:txBody>
      </p:sp>
      <p:pic>
        <p:nvPicPr>
          <p:cNvPr id="7" name="Bildobjekt 6">
            <a:extLst>
              <a:ext uri="{FF2B5EF4-FFF2-40B4-BE49-F238E27FC236}">
                <a16:creationId xmlns:a16="http://schemas.microsoft.com/office/drawing/2014/main" id="{877D73C2-A6BC-333A-C150-75E848B5B397}"/>
              </a:ext>
            </a:extLst>
          </p:cNvPr>
          <p:cNvPicPr>
            <a:picLocks noChangeAspect="1"/>
          </p:cNvPicPr>
          <p:nvPr/>
        </p:nvPicPr>
        <p:blipFill>
          <a:blip r:embed="rId3"/>
          <a:stretch>
            <a:fillRect/>
          </a:stretch>
        </p:blipFill>
        <p:spPr>
          <a:xfrm>
            <a:off x="7733440" y="2149659"/>
            <a:ext cx="4051117" cy="4051117"/>
          </a:xfrm>
          <a:prstGeom prst="rect">
            <a:avLst/>
          </a:prstGeom>
        </p:spPr>
      </p:pic>
    </p:spTree>
    <p:extLst>
      <p:ext uri="{BB962C8B-B14F-4D97-AF65-F5344CB8AC3E}">
        <p14:creationId xmlns:p14="http://schemas.microsoft.com/office/powerpoint/2010/main" val="3479107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72DDA4F-CB0D-4C3F-BA0A-5D9F2E449639}"/>
              </a:ext>
            </a:extLst>
          </p:cNvPr>
          <p:cNvSpPr>
            <a:spLocks noGrp="1"/>
          </p:cNvSpPr>
          <p:nvPr>
            <p:ph type="body" sz="quarter" idx="13"/>
          </p:nvPr>
        </p:nvSpPr>
        <p:spPr/>
        <p:txBody>
          <a:bodyPr/>
          <a:lstStyle/>
          <a:p>
            <a:pPr algn="ctr"/>
            <a:endParaRPr lang="sv-SE" altLang="sv-SE" sz="3200" dirty="0">
              <a:solidFill>
                <a:schemeClr val="bg1"/>
              </a:solidFill>
              <a:latin typeface="+mj-lt"/>
            </a:endParaRPr>
          </a:p>
          <a:p>
            <a:pPr algn="ctr"/>
            <a:r>
              <a:rPr lang="sv-SE" altLang="sv-SE" sz="3200" dirty="0">
                <a:solidFill>
                  <a:schemeClr val="bg1"/>
                </a:solidFill>
                <a:latin typeface="+mj-lt"/>
              </a:rPr>
              <a:t>Det tar oftast 1 vecka att bli frisk </a:t>
            </a:r>
            <a:r>
              <a:rPr lang="sv-SE" altLang="sv-SE" sz="3200" u="sng" dirty="0">
                <a:solidFill>
                  <a:schemeClr val="bg1"/>
                </a:solidFill>
                <a:latin typeface="+mj-lt"/>
              </a:rPr>
              <a:t>utan </a:t>
            </a:r>
            <a:r>
              <a:rPr lang="sv-SE" altLang="sv-SE" sz="3200" dirty="0">
                <a:solidFill>
                  <a:schemeClr val="bg1"/>
                </a:solidFill>
                <a:latin typeface="+mj-lt"/>
              </a:rPr>
              <a:t>antibiotika </a:t>
            </a:r>
          </a:p>
          <a:p>
            <a:pPr algn="ctr"/>
            <a:r>
              <a:rPr lang="sv-SE" altLang="sv-SE" sz="3200" dirty="0">
                <a:solidFill>
                  <a:schemeClr val="bg1"/>
                </a:solidFill>
                <a:latin typeface="+mj-lt"/>
              </a:rPr>
              <a:t>och 7 dagar att bli frisk </a:t>
            </a:r>
            <a:r>
              <a:rPr lang="sv-SE" altLang="sv-SE" sz="3200" u="sng" dirty="0">
                <a:solidFill>
                  <a:schemeClr val="bg1"/>
                </a:solidFill>
                <a:latin typeface="+mj-lt"/>
              </a:rPr>
              <a:t>med</a:t>
            </a:r>
            <a:r>
              <a:rPr lang="sv-SE" altLang="sv-SE" sz="3200" dirty="0">
                <a:solidFill>
                  <a:schemeClr val="bg1"/>
                </a:solidFill>
                <a:latin typeface="+mj-lt"/>
              </a:rPr>
              <a:t> antibiotika</a:t>
            </a:r>
          </a:p>
          <a:p>
            <a:endParaRPr lang="sv-SE" dirty="0"/>
          </a:p>
        </p:txBody>
      </p:sp>
    </p:spTree>
    <p:extLst>
      <p:ext uri="{BB962C8B-B14F-4D97-AF65-F5344CB8AC3E}">
        <p14:creationId xmlns:p14="http://schemas.microsoft.com/office/powerpoint/2010/main" val="3748460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EE3BA4-74CC-71AA-2990-85B4A5E3B1C5}"/>
              </a:ext>
            </a:extLst>
          </p:cNvPr>
          <p:cNvSpPr>
            <a:spLocks noGrp="1"/>
          </p:cNvSpPr>
          <p:nvPr>
            <p:ph type="title"/>
          </p:nvPr>
        </p:nvSpPr>
        <p:spPr/>
        <p:txBody>
          <a:bodyPr/>
          <a:lstStyle/>
          <a:p>
            <a:r>
              <a:rPr kumimoji="0" lang="sv-SE" altLang="sv-SE" sz="4000" b="1" i="0" u="none" strike="noStrike" kern="0" cap="none" spc="0" normalizeH="0" baseline="0" noProof="0" dirty="0">
                <a:ln>
                  <a:noFill/>
                </a:ln>
                <a:effectLst/>
                <a:uLnTx/>
                <a:uFillTx/>
                <a:latin typeface="Arial"/>
                <a:ea typeface="+mj-ea"/>
                <a:cs typeface="+mj-cs"/>
              </a:rPr>
              <a:t>Sammanfattning</a:t>
            </a:r>
            <a:endParaRPr lang="sv-SE" dirty="0"/>
          </a:p>
        </p:txBody>
      </p:sp>
      <p:sp>
        <p:nvSpPr>
          <p:cNvPr id="3" name="Platshållare för innehåll 2">
            <a:extLst>
              <a:ext uri="{FF2B5EF4-FFF2-40B4-BE49-F238E27FC236}">
                <a16:creationId xmlns:a16="http://schemas.microsoft.com/office/drawing/2014/main" id="{3317F7B0-3483-A75A-8FD5-FBF95E512745}"/>
              </a:ext>
            </a:extLst>
          </p:cNvPr>
          <p:cNvSpPr>
            <a:spLocks noGrp="1"/>
          </p:cNvSpPr>
          <p:nvPr>
            <p:ph sz="quarter" idx="13"/>
          </p:nvPr>
        </p:nvSpPr>
        <p:spPr/>
        <p:txBody>
          <a:bodyPr/>
          <a:lstStyle/>
          <a:p>
            <a:pPr>
              <a:spcBef>
                <a:spcPts val="2400"/>
              </a:spcBef>
            </a:pPr>
            <a:r>
              <a:rPr lang="sv-SE" altLang="sv-SE" sz="2400" dirty="0"/>
              <a:t>Använd inte antibiotika för ”säkerhets skull”</a:t>
            </a:r>
          </a:p>
          <a:p>
            <a:pPr>
              <a:spcBef>
                <a:spcPts val="2400"/>
              </a:spcBef>
            </a:pPr>
            <a:r>
              <a:rPr lang="sv-SE" altLang="sv-SE" sz="2400" b="1" dirty="0"/>
              <a:t>TID</a:t>
            </a:r>
            <a:r>
              <a:rPr lang="sv-SE" altLang="sv-SE" sz="2400" dirty="0"/>
              <a:t> och </a:t>
            </a:r>
            <a:r>
              <a:rPr lang="sv-SE" altLang="sv-SE" sz="2400" b="1" dirty="0"/>
              <a:t>TÅLAMOD</a:t>
            </a:r>
          </a:p>
          <a:p>
            <a:pPr>
              <a:spcBef>
                <a:spcPts val="2400"/>
              </a:spcBef>
            </a:pPr>
            <a:endParaRPr lang="sv-SE" altLang="sv-SE" sz="2400" b="1" dirty="0"/>
          </a:p>
          <a:p>
            <a:pPr eaLnBrk="1" hangingPunct="1">
              <a:spcBef>
                <a:spcPts val="2400"/>
              </a:spcBef>
            </a:pPr>
            <a:r>
              <a:rPr lang="sv-SE" altLang="sv-SE" sz="2400" b="1" dirty="0"/>
              <a:t>Förr</a:t>
            </a:r>
            <a:r>
              <a:rPr lang="sv-SE" altLang="sv-SE" sz="2400" dirty="0"/>
              <a:t> fick många antibiotika vid vanliga luftvägsinfektioner</a:t>
            </a:r>
          </a:p>
          <a:p>
            <a:pPr eaLnBrk="1" hangingPunct="1">
              <a:spcBef>
                <a:spcPts val="2400"/>
              </a:spcBef>
            </a:pPr>
            <a:r>
              <a:rPr lang="sv-SE" altLang="sv-SE" sz="2400" b="1" dirty="0"/>
              <a:t>Nu</a:t>
            </a:r>
            <a:r>
              <a:rPr lang="sv-SE" altLang="sv-SE" sz="2400" dirty="0"/>
              <a:t> vet vi att kroppen själv kan läka ut de flesta </a:t>
            </a:r>
            <a:br>
              <a:rPr lang="sv-SE" altLang="sv-SE" sz="2400" dirty="0"/>
            </a:br>
            <a:r>
              <a:rPr lang="sv-SE" altLang="sv-SE" sz="2400" dirty="0"/>
              <a:t>infektioner utan antibiotika</a:t>
            </a:r>
          </a:p>
          <a:p>
            <a:pPr eaLnBrk="1" hangingPunct="1">
              <a:spcBef>
                <a:spcPts val="2400"/>
              </a:spcBef>
            </a:pPr>
            <a:endParaRPr lang="sv-SE" altLang="sv-SE" sz="2400" dirty="0"/>
          </a:p>
          <a:p>
            <a:endParaRPr lang="sv-SE" dirty="0"/>
          </a:p>
        </p:txBody>
      </p:sp>
      <p:sp>
        <p:nvSpPr>
          <p:cNvPr id="6" name="Platshållare för bildnummer 5">
            <a:extLst>
              <a:ext uri="{FF2B5EF4-FFF2-40B4-BE49-F238E27FC236}">
                <a16:creationId xmlns:a16="http://schemas.microsoft.com/office/drawing/2014/main" id="{0A89F357-89EE-8C03-B1FE-F33E98067889}"/>
              </a:ext>
            </a:extLst>
          </p:cNvPr>
          <p:cNvSpPr>
            <a:spLocks noGrp="1"/>
          </p:cNvSpPr>
          <p:nvPr>
            <p:ph type="sldNum" sz="quarter" idx="16"/>
          </p:nvPr>
        </p:nvSpPr>
        <p:spPr/>
        <p:txBody>
          <a:bodyPr/>
          <a:lstStyle/>
          <a:p>
            <a:fld id="{E8645303-2AAE-45D1-913A-B06AE6474513}" type="slidenum">
              <a:rPr lang="sv-SE" smtClean="0"/>
              <a:pPr/>
              <a:t>34</a:t>
            </a:fld>
            <a:endParaRPr lang="sv-SE" dirty="0"/>
          </a:p>
        </p:txBody>
      </p:sp>
      <p:pic>
        <p:nvPicPr>
          <p:cNvPr id="5" name="Platshållare för innehåll 10">
            <a:extLst>
              <a:ext uri="{FF2B5EF4-FFF2-40B4-BE49-F238E27FC236}">
                <a16:creationId xmlns:a16="http://schemas.microsoft.com/office/drawing/2014/main" id="{40ACC219-7D65-B620-E6BF-0ACA6B8A6CFD}"/>
              </a:ext>
            </a:extLst>
          </p:cNvPr>
          <p:cNvPicPr>
            <a:picLocks noChangeAspect="1"/>
          </p:cNvPicPr>
          <p:nvPr/>
        </p:nvPicPr>
        <p:blipFill>
          <a:blip r:embed="rId3"/>
          <a:stretch>
            <a:fillRect/>
          </a:stretch>
        </p:blipFill>
        <p:spPr>
          <a:xfrm>
            <a:off x="8494712" y="2196725"/>
            <a:ext cx="3943350" cy="3943350"/>
          </a:xfrm>
          <a:prstGeom prst="rect">
            <a:avLst/>
          </a:prstGeom>
        </p:spPr>
      </p:pic>
    </p:spTree>
    <p:extLst>
      <p:ext uri="{BB962C8B-B14F-4D97-AF65-F5344CB8AC3E}">
        <p14:creationId xmlns:p14="http://schemas.microsoft.com/office/powerpoint/2010/main" val="434062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5E311C88-1458-1F9B-5134-C6C80DE7B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087" y="68263"/>
            <a:ext cx="6219825" cy="6219825"/>
          </a:xfrm>
          <a:prstGeom prst="rect">
            <a:avLst/>
          </a:prstGeom>
          <a:noFill/>
        </p:spPr>
      </p:pic>
      <p:sp>
        <p:nvSpPr>
          <p:cNvPr id="2" name="Platshållare för datum 1" hidden="1">
            <a:extLst>
              <a:ext uri="{FF2B5EF4-FFF2-40B4-BE49-F238E27FC236}">
                <a16:creationId xmlns:a16="http://schemas.microsoft.com/office/drawing/2014/main" id="{A326BA54-3B2B-04D8-3D16-CEE2CC4DB782}"/>
              </a:ext>
            </a:extLst>
          </p:cNvPr>
          <p:cNvSpPr>
            <a:spLocks noGrp="1"/>
          </p:cNvSpPr>
          <p:nvPr>
            <p:ph type="dt" sz="half" idx="4294967295"/>
          </p:nvPr>
        </p:nvSpPr>
        <p:spPr>
          <a:xfrm>
            <a:off x="9781032" y="6452047"/>
            <a:ext cx="1440000" cy="324000"/>
          </a:xfrm>
        </p:spPr>
        <p:txBody>
          <a:bodyPr/>
          <a:lstStyle/>
          <a:p>
            <a:pPr>
              <a:spcAft>
                <a:spcPts val="600"/>
              </a:spcAft>
            </a:pPr>
            <a:r>
              <a:rPr lang="sv-SE"/>
              <a:t>Region Halland  │</a:t>
            </a:r>
          </a:p>
        </p:txBody>
      </p:sp>
      <p:sp>
        <p:nvSpPr>
          <p:cNvPr id="4" name="Platshållare för bildnummer 3" hidden="1">
            <a:extLst>
              <a:ext uri="{FF2B5EF4-FFF2-40B4-BE49-F238E27FC236}">
                <a16:creationId xmlns:a16="http://schemas.microsoft.com/office/drawing/2014/main" id="{28749848-3F39-2C60-6B91-4F9139D58378}"/>
              </a:ext>
            </a:extLst>
          </p:cNvPr>
          <p:cNvSpPr>
            <a:spLocks noGrp="1"/>
          </p:cNvSpPr>
          <p:nvPr>
            <p:ph type="sldNum" sz="quarter" idx="4294967295"/>
          </p:nvPr>
        </p:nvSpPr>
        <p:spPr>
          <a:xfrm>
            <a:off x="11227470" y="6452047"/>
            <a:ext cx="216000" cy="324000"/>
          </a:xfrm>
        </p:spPr>
        <p:txBody>
          <a:bodyPr/>
          <a:lstStyle/>
          <a:p>
            <a:pPr>
              <a:spcAft>
                <a:spcPts val="600"/>
              </a:spcAft>
            </a:pPr>
            <a:fld id="{E8645303-2AAE-45D1-913A-B06AE6474513}" type="slidenum">
              <a:rPr lang="sv-SE" smtClean="0"/>
              <a:pPr>
                <a:spcAft>
                  <a:spcPts val="600"/>
                </a:spcAft>
              </a:pPr>
              <a:t>35</a:t>
            </a:fld>
            <a:endParaRPr lang="sv-SE"/>
          </a:p>
        </p:txBody>
      </p:sp>
    </p:spTree>
    <p:extLst>
      <p:ext uri="{BB962C8B-B14F-4D97-AF65-F5344CB8AC3E}">
        <p14:creationId xmlns:p14="http://schemas.microsoft.com/office/powerpoint/2010/main" val="2954196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marL="0" marR="0" lvl="0" indent="0" defTabSz="914400" rtl="0" eaLnBrk="1" fontAlgn="base" latinLnBrk="0" hangingPunct="1">
              <a:lnSpc>
                <a:spcPct val="100000"/>
              </a:lnSpc>
              <a:spcBef>
                <a:spcPct val="0"/>
              </a:spcBef>
              <a:spcAft>
                <a:spcPct val="0"/>
              </a:spcAft>
              <a:tabLst/>
              <a:defRPr/>
            </a:pPr>
            <a:r>
              <a:rPr kumimoji="0" lang="sv-SE" altLang="sv-SE" sz="4000" b="1" i="0" u="none" strike="noStrike" kern="1200" cap="none" spc="0" normalizeH="0" baseline="0" noProof="0" dirty="0">
                <a:ln>
                  <a:noFill/>
                </a:ln>
                <a:effectLst/>
                <a:uLnTx/>
                <a:uFillTx/>
                <a:latin typeface="Arial" panose="020B0604020202020204" pitchFamily="34" charset="0"/>
                <a:ea typeface="+mn-ea"/>
                <a:cs typeface="+mn-cs"/>
              </a:rPr>
              <a:t>Läs mer – goda råd</a:t>
            </a:r>
            <a:endParaRPr lang="sv-SE" dirty="0"/>
          </a:p>
        </p:txBody>
      </p:sp>
      <p:sp>
        <p:nvSpPr>
          <p:cNvPr id="3" name="Platshållare för innehåll 2">
            <a:extLst>
              <a:ext uri="{FF2B5EF4-FFF2-40B4-BE49-F238E27FC236}">
                <a16:creationId xmlns:a16="http://schemas.microsoft.com/office/drawing/2014/main" id="{DDAD660E-BE00-BD5D-8084-D03E5347E106}"/>
              </a:ext>
            </a:extLst>
          </p:cNvPr>
          <p:cNvSpPr>
            <a:spLocks noGrp="1"/>
          </p:cNvSpPr>
          <p:nvPr>
            <p:ph sz="quarter" idx="13"/>
          </p:nvPr>
        </p:nvSpPr>
        <p:spPr/>
        <p:txBody>
          <a:bodyPr/>
          <a:lstStyle/>
          <a:p>
            <a:pPr marR="0" lvl="0" algn="l" defTabSz="914400" rtl="0" eaLnBrk="1" fontAlgn="base" latinLnBrk="0" hangingPunct="1">
              <a:lnSpc>
                <a:spcPct val="100000"/>
              </a:lnSpc>
              <a:spcBef>
                <a:spcPts val="2400"/>
              </a:spcBef>
              <a:spcAft>
                <a:spcPct val="0"/>
              </a:spcAft>
              <a:buClrTx/>
              <a:buSzTx/>
              <a:buFontTx/>
              <a:buNone/>
              <a:tabLst/>
              <a:defRPr/>
            </a:pPr>
            <a:r>
              <a:rPr kumimoji="0" lang="sv-SE" altLang="sv-SE" sz="2400" b="0" i="0" u="none" strike="noStrike" kern="0" cap="none" spc="0" normalizeH="0" baseline="0" noProof="0" dirty="0">
                <a:ln>
                  <a:noFill/>
                </a:ln>
                <a:solidFill>
                  <a:srgbClr val="000000"/>
                </a:solidFill>
                <a:effectLst/>
                <a:uLnTx/>
                <a:uFillTx/>
                <a:latin typeface="Arial"/>
                <a:ea typeface="+mn-ea"/>
                <a:cs typeface="+mn-cs"/>
              </a:rPr>
              <a:t>Råd om vård dygnet runt:</a:t>
            </a:r>
          </a:p>
          <a:p>
            <a:pPr marR="0" lvl="0" algn="l" defTabSz="914400" rtl="0" eaLnBrk="1" fontAlgn="base" latinLnBrk="0" hangingPunct="1">
              <a:lnSpc>
                <a:spcPct val="100000"/>
              </a:lnSpc>
              <a:spcBef>
                <a:spcPts val="2400"/>
              </a:spcBef>
              <a:spcAft>
                <a:spcPct val="0"/>
              </a:spcAft>
              <a:buClrTx/>
              <a:buSzTx/>
              <a:buFontTx/>
              <a:buChar char="•"/>
              <a:tabLst/>
              <a:defRPr/>
            </a:pPr>
            <a:r>
              <a:rPr kumimoji="0" lang="sv-SE" altLang="sv-SE" sz="2400" b="0" i="0" u="none" strike="noStrike" kern="0" cap="none" spc="0" normalizeH="0" baseline="0" noProof="0" dirty="0">
                <a:ln>
                  <a:noFill/>
                </a:ln>
                <a:solidFill>
                  <a:srgbClr val="000000"/>
                </a:solidFill>
                <a:effectLst/>
                <a:uLnTx/>
                <a:uFillTx/>
                <a:latin typeface="Arial"/>
                <a:ea typeface="+mn-ea"/>
                <a:cs typeface="+mn-cs"/>
              </a:rPr>
              <a:t>1177.se på webben</a:t>
            </a:r>
          </a:p>
          <a:p>
            <a:pPr marR="0" lvl="0" algn="l" defTabSz="914400" rtl="0" eaLnBrk="1" fontAlgn="base" latinLnBrk="0" hangingPunct="1">
              <a:lnSpc>
                <a:spcPct val="100000"/>
              </a:lnSpc>
              <a:spcBef>
                <a:spcPts val="2400"/>
              </a:spcBef>
              <a:spcAft>
                <a:spcPct val="0"/>
              </a:spcAft>
              <a:buClrTx/>
              <a:buSzTx/>
              <a:buFontTx/>
              <a:buChar char="•"/>
              <a:tabLst/>
              <a:defRPr/>
            </a:pPr>
            <a:r>
              <a:rPr kumimoji="0" lang="sv-SE" altLang="sv-SE" sz="2400" b="0" i="0" u="none" strike="noStrike" kern="0" cap="none" spc="0" normalizeH="0" baseline="0" noProof="0" dirty="0">
                <a:ln>
                  <a:noFill/>
                </a:ln>
                <a:solidFill>
                  <a:srgbClr val="000000"/>
                </a:solidFill>
                <a:effectLst/>
                <a:uLnTx/>
                <a:uFillTx/>
                <a:latin typeface="Arial"/>
                <a:ea typeface="+mn-ea"/>
                <a:cs typeface="+mn-cs"/>
              </a:rPr>
              <a:t>1177 telefonrådgivning</a:t>
            </a:r>
          </a:p>
          <a:p>
            <a:endParaRPr lang="sv-SE" dirty="0"/>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36</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7304567" y="1661367"/>
            <a:ext cx="4575322" cy="4575322"/>
          </a:xfrm>
          <a:prstGeom prst="rect">
            <a:avLst/>
          </a:prstGeom>
        </p:spPr>
      </p:pic>
    </p:spTree>
    <p:extLst>
      <p:ext uri="{BB962C8B-B14F-4D97-AF65-F5344CB8AC3E}">
        <p14:creationId xmlns:p14="http://schemas.microsoft.com/office/powerpoint/2010/main" val="987043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73C4B6-1F62-A9C2-0E88-76CC8E2F27B3}"/>
              </a:ext>
            </a:extLst>
          </p:cNvPr>
          <p:cNvSpPr>
            <a:spLocks noGrp="1"/>
          </p:cNvSpPr>
          <p:nvPr>
            <p:ph type="title"/>
          </p:nvPr>
        </p:nvSpPr>
        <p:spPr/>
        <p:txBody>
          <a:bodyPr/>
          <a:lstStyle/>
          <a:p>
            <a:r>
              <a:rPr lang="sv-SE" altLang="sv-SE" sz="3600" b="1" dirty="0"/>
              <a:t>Källor</a:t>
            </a:r>
            <a:endParaRPr lang="sv-SE" dirty="0">
              <a:highlight>
                <a:srgbClr val="FF0000"/>
              </a:highlight>
            </a:endParaRPr>
          </a:p>
        </p:txBody>
      </p:sp>
      <p:sp>
        <p:nvSpPr>
          <p:cNvPr id="3" name="Platshållare för innehåll 2">
            <a:extLst>
              <a:ext uri="{FF2B5EF4-FFF2-40B4-BE49-F238E27FC236}">
                <a16:creationId xmlns:a16="http://schemas.microsoft.com/office/drawing/2014/main" id="{1F50BE0F-4C8F-4823-2BBB-D6EDDD14E094}"/>
              </a:ext>
            </a:extLst>
          </p:cNvPr>
          <p:cNvSpPr>
            <a:spLocks noGrp="1"/>
          </p:cNvSpPr>
          <p:nvPr>
            <p:ph sz="quarter" idx="13"/>
          </p:nvPr>
        </p:nvSpPr>
        <p:spPr/>
        <p:txBody>
          <a:bodyPr/>
          <a:lstStyle/>
          <a:p>
            <a:pPr>
              <a:spcBef>
                <a:spcPts val="2400"/>
              </a:spcBef>
            </a:pPr>
            <a:r>
              <a:rPr lang="sv-SE" altLang="sv-SE" sz="2400" dirty="0"/>
              <a:t>Smitta i förskola (Socialstyrelsen)</a:t>
            </a:r>
          </a:p>
          <a:p>
            <a:pPr>
              <a:spcBef>
                <a:spcPts val="2400"/>
              </a:spcBef>
            </a:pPr>
            <a:r>
              <a:rPr lang="sv-SE" altLang="sv-SE" sz="2400" dirty="0"/>
              <a:t>Rikshandboken barnhälsovård</a:t>
            </a:r>
          </a:p>
          <a:p>
            <a:pPr>
              <a:spcBef>
                <a:spcPts val="2400"/>
              </a:spcBef>
            </a:pPr>
            <a:r>
              <a:rPr lang="sv-SE" altLang="sv-SE" sz="2400" dirty="0"/>
              <a:t>1177, Sjukvårdsrådgivningen</a:t>
            </a:r>
          </a:p>
          <a:p>
            <a:pPr>
              <a:spcBef>
                <a:spcPts val="2400"/>
              </a:spcBef>
            </a:pPr>
            <a:r>
              <a:rPr lang="sv-SE" altLang="sv-SE" sz="2400" dirty="0"/>
              <a:t>Strama, samverkan mot antibiotikaresistens</a:t>
            </a:r>
          </a:p>
          <a:p>
            <a:pPr>
              <a:spcBef>
                <a:spcPts val="2400"/>
              </a:spcBef>
            </a:pPr>
            <a:r>
              <a:rPr lang="sv-SE" altLang="sv-SE" sz="2400" dirty="0"/>
              <a:t>Läkemedelsverkets behandlingsrekommendationer </a:t>
            </a:r>
            <a:endParaRPr lang="sv-SE" dirty="0"/>
          </a:p>
        </p:txBody>
      </p:sp>
      <p:sp>
        <p:nvSpPr>
          <p:cNvPr id="6" name="Platshållare för bildnummer 5">
            <a:extLst>
              <a:ext uri="{FF2B5EF4-FFF2-40B4-BE49-F238E27FC236}">
                <a16:creationId xmlns:a16="http://schemas.microsoft.com/office/drawing/2014/main" id="{8393356B-B41C-8BC7-F531-19431EAC8787}"/>
              </a:ext>
            </a:extLst>
          </p:cNvPr>
          <p:cNvSpPr>
            <a:spLocks noGrp="1"/>
          </p:cNvSpPr>
          <p:nvPr>
            <p:ph type="sldNum" sz="quarter" idx="16"/>
          </p:nvPr>
        </p:nvSpPr>
        <p:spPr/>
        <p:txBody>
          <a:bodyPr/>
          <a:lstStyle/>
          <a:p>
            <a:fld id="{E8645303-2AAE-45D1-913A-B06AE6474513}" type="slidenum">
              <a:rPr lang="sv-SE" smtClean="0"/>
              <a:pPr/>
              <a:t>37</a:t>
            </a:fld>
            <a:endParaRPr lang="sv-SE" dirty="0"/>
          </a:p>
        </p:txBody>
      </p:sp>
    </p:spTree>
    <p:extLst>
      <p:ext uri="{BB962C8B-B14F-4D97-AF65-F5344CB8AC3E}">
        <p14:creationId xmlns:p14="http://schemas.microsoft.com/office/powerpoint/2010/main" val="2183601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a:t>Region Halland  │</a:t>
            </a:r>
            <a:endParaRPr lang="sv-SE" dirty="0"/>
          </a:p>
        </p:txBody>
      </p:sp>
      <p:sp>
        <p:nvSpPr>
          <p:cNvPr id="5" name="Platshållare för sidfot 4"/>
          <p:cNvSpPr>
            <a:spLocks noGrp="1"/>
          </p:cNvSpPr>
          <p:nvPr>
            <p:ph type="ftr" sz="quarter" idx="11"/>
          </p:nvPr>
        </p:nvSpPr>
        <p:spPr/>
        <p:txBody>
          <a:bodyPr/>
          <a:lstStyle/>
          <a:p>
            <a:r>
              <a:rPr lang="sv-SE"/>
              <a:t>Halland – Bästa livsplatsen</a:t>
            </a:r>
            <a:endParaRPr lang="sv-SE" dirty="0"/>
          </a:p>
        </p:txBody>
      </p:sp>
      <p:sp>
        <p:nvSpPr>
          <p:cNvPr id="6" name="Platshållare för bildnummer 5"/>
          <p:cNvSpPr>
            <a:spLocks noGrp="1"/>
          </p:cNvSpPr>
          <p:nvPr>
            <p:ph type="sldNum" sz="quarter" idx="12"/>
          </p:nvPr>
        </p:nvSpPr>
        <p:spPr/>
        <p:txBody>
          <a:bodyPr/>
          <a:lstStyle/>
          <a:p>
            <a:fld id="{E8645303-2AAE-45D1-913A-B06AE6474513}" type="slidenum">
              <a:rPr lang="sv-SE" smtClean="0"/>
              <a:pPr/>
              <a:t>38</a:t>
            </a:fld>
            <a:endParaRPr lang="sv-SE" dirty="0"/>
          </a:p>
        </p:txBody>
      </p:sp>
    </p:spTree>
    <p:extLst>
      <p:ext uri="{BB962C8B-B14F-4D97-AF65-F5344CB8AC3E}">
        <p14:creationId xmlns:p14="http://schemas.microsoft.com/office/powerpoint/2010/main" val="123315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C2D6E6-B6B8-AD2A-DC22-F9419ED3623D}"/>
              </a:ext>
            </a:extLst>
          </p:cNvPr>
          <p:cNvSpPr>
            <a:spLocks noGrp="1"/>
          </p:cNvSpPr>
          <p:nvPr>
            <p:ph type="title"/>
          </p:nvPr>
        </p:nvSpPr>
        <p:spPr/>
        <p:txBody>
          <a:bodyPr/>
          <a:lstStyle/>
          <a:p>
            <a:r>
              <a:rPr lang="sv-SE" altLang="sv-SE" dirty="0"/>
              <a:t>Förkylning</a:t>
            </a:r>
            <a:endParaRPr lang="sv-SE" dirty="0"/>
          </a:p>
        </p:txBody>
      </p:sp>
      <p:sp>
        <p:nvSpPr>
          <p:cNvPr id="3" name="Platshållare för innehåll 2">
            <a:extLst>
              <a:ext uri="{FF2B5EF4-FFF2-40B4-BE49-F238E27FC236}">
                <a16:creationId xmlns:a16="http://schemas.microsoft.com/office/drawing/2014/main" id="{458B5045-7486-B24F-DC87-0F9088BED8BB}"/>
              </a:ext>
            </a:extLst>
          </p:cNvPr>
          <p:cNvSpPr>
            <a:spLocks noGrp="1"/>
          </p:cNvSpPr>
          <p:nvPr>
            <p:ph sz="quarter" idx="13"/>
          </p:nvPr>
        </p:nvSpPr>
        <p:spPr/>
        <p:txBody>
          <a:bodyPr/>
          <a:lstStyle/>
          <a:p>
            <a:pPr>
              <a:spcBef>
                <a:spcPts val="2400"/>
              </a:spcBef>
            </a:pPr>
            <a:r>
              <a:rPr lang="sv-SE" altLang="sv-SE" sz="2400" dirty="0"/>
              <a:t>Förkylningar orsakas av </a:t>
            </a:r>
            <a:r>
              <a:rPr lang="sv-SE" altLang="sv-SE" sz="2400" b="1" dirty="0"/>
              <a:t>virus</a:t>
            </a:r>
            <a:r>
              <a:rPr lang="sv-SE" altLang="sv-SE" sz="2400" dirty="0"/>
              <a:t>, det finns </a:t>
            </a:r>
            <a:br>
              <a:rPr lang="sv-SE" altLang="sv-SE" sz="2400" dirty="0"/>
            </a:br>
            <a:r>
              <a:rPr lang="sv-SE" altLang="sv-SE" sz="2400" dirty="0"/>
              <a:t>ungefär 200 olika förkylningsvirus</a:t>
            </a:r>
          </a:p>
          <a:p>
            <a:pPr>
              <a:spcBef>
                <a:spcPts val="2400"/>
              </a:spcBef>
            </a:pPr>
            <a:r>
              <a:rPr lang="sv-SE" altLang="sv-SE" sz="2400" dirty="0"/>
              <a:t>Symtom är oftast täppt näsa, rinnande snuva, </a:t>
            </a:r>
            <a:br>
              <a:rPr lang="sv-SE" altLang="sv-SE" sz="2400" dirty="0"/>
            </a:br>
            <a:r>
              <a:rPr lang="sv-SE" altLang="sv-SE" sz="2400" dirty="0"/>
              <a:t>irriterad hals, hosta och ibland feber</a:t>
            </a:r>
          </a:p>
          <a:p>
            <a:pPr>
              <a:spcBef>
                <a:spcPts val="2400"/>
              </a:spcBef>
            </a:pPr>
            <a:r>
              <a:rPr lang="sv-SE" altLang="sv-SE" sz="2400" dirty="0"/>
              <a:t>En vanlig förkylning varar 1-2 veckor</a:t>
            </a:r>
          </a:p>
          <a:p>
            <a:pPr>
              <a:spcBef>
                <a:spcPts val="2400"/>
              </a:spcBef>
            </a:pPr>
            <a:r>
              <a:rPr lang="sv-SE" altLang="sv-SE" sz="2400" dirty="0"/>
              <a:t>Fler förkylningar vintertid</a:t>
            </a:r>
          </a:p>
          <a:p>
            <a:pPr>
              <a:spcBef>
                <a:spcPts val="2400"/>
              </a:spcBef>
            </a:pPr>
            <a:r>
              <a:rPr lang="sv-SE" altLang="sv-SE" sz="2400" dirty="0"/>
              <a:t>Handhygien och ”hostetikett”</a:t>
            </a:r>
          </a:p>
        </p:txBody>
      </p:sp>
      <p:sp>
        <p:nvSpPr>
          <p:cNvPr id="6" name="Platshållare för bildnummer 5">
            <a:extLst>
              <a:ext uri="{FF2B5EF4-FFF2-40B4-BE49-F238E27FC236}">
                <a16:creationId xmlns:a16="http://schemas.microsoft.com/office/drawing/2014/main" id="{B51BC74B-995D-70FB-A30A-F32108192F58}"/>
              </a:ext>
            </a:extLst>
          </p:cNvPr>
          <p:cNvSpPr>
            <a:spLocks noGrp="1"/>
          </p:cNvSpPr>
          <p:nvPr>
            <p:ph type="sldNum" sz="quarter" idx="16"/>
          </p:nvPr>
        </p:nvSpPr>
        <p:spPr/>
        <p:txBody>
          <a:bodyPr/>
          <a:lstStyle/>
          <a:p>
            <a:fld id="{E8645303-2AAE-45D1-913A-B06AE6474513}" type="slidenum">
              <a:rPr lang="sv-SE" smtClean="0"/>
              <a:pPr/>
              <a:t>4</a:t>
            </a:fld>
            <a:endParaRPr lang="sv-SE" dirty="0"/>
          </a:p>
        </p:txBody>
      </p:sp>
      <p:pic>
        <p:nvPicPr>
          <p:cNvPr id="11" name="Bildobjekt 10">
            <a:extLst>
              <a:ext uri="{FF2B5EF4-FFF2-40B4-BE49-F238E27FC236}">
                <a16:creationId xmlns:a16="http://schemas.microsoft.com/office/drawing/2014/main" id="{07CA28A2-7393-1F4D-D4D9-5E4C5809FF2F}"/>
              </a:ext>
            </a:extLst>
          </p:cNvPr>
          <p:cNvPicPr>
            <a:picLocks noChangeAspect="1"/>
          </p:cNvPicPr>
          <p:nvPr/>
        </p:nvPicPr>
        <p:blipFill>
          <a:blip r:embed="rId3"/>
          <a:stretch>
            <a:fillRect/>
          </a:stretch>
        </p:blipFill>
        <p:spPr>
          <a:xfrm>
            <a:off x="8934186" y="2420631"/>
            <a:ext cx="2509284" cy="2509284"/>
          </a:xfrm>
          <a:prstGeom prst="rect">
            <a:avLst/>
          </a:prstGeom>
        </p:spPr>
      </p:pic>
    </p:spTree>
    <p:extLst>
      <p:ext uri="{BB962C8B-B14F-4D97-AF65-F5344CB8AC3E}">
        <p14:creationId xmlns:p14="http://schemas.microsoft.com/office/powerpoint/2010/main" val="418296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D64010-518B-4644-9814-0DEAD37E0466}"/>
              </a:ext>
            </a:extLst>
          </p:cNvPr>
          <p:cNvSpPr>
            <a:spLocks noGrp="1"/>
          </p:cNvSpPr>
          <p:nvPr>
            <p:ph type="title"/>
          </p:nvPr>
        </p:nvSpPr>
        <p:spPr/>
        <p:txBody>
          <a:bodyPr/>
          <a:lstStyle/>
          <a:p>
            <a:r>
              <a:rPr lang="sv-SE" altLang="sv-SE" dirty="0"/>
              <a:t>Virus</a:t>
            </a:r>
            <a:endParaRPr lang="sv-SE" dirty="0"/>
          </a:p>
        </p:txBody>
      </p:sp>
      <p:sp>
        <p:nvSpPr>
          <p:cNvPr id="3" name="Platshållare för innehåll 2">
            <a:extLst>
              <a:ext uri="{FF2B5EF4-FFF2-40B4-BE49-F238E27FC236}">
                <a16:creationId xmlns:a16="http://schemas.microsoft.com/office/drawing/2014/main" id="{7D5EB37F-2FD8-5240-AE0C-544921A85DDF}"/>
              </a:ext>
            </a:extLst>
          </p:cNvPr>
          <p:cNvSpPr>
            <a:spLocks noGrp="1"/>
          </p:cNvSpPr>
          <p:nvPr>
            <p:ph sz="quarter" idx="13"/>
          </p:nvPr>
        </p:nvSpPr>
        <p:spPr/>
        <p:txBody>
          <a:bodyPr/>
          <a:lstStyle/>
          <a:p>
            <a:pPr>
              <a:spcBef>
                <a:spcPts val="2400"/>
              </a:spcBef>
            </a:pPr>
            <a:r>
              <a:rPr lang="sv-SE" altLang="sv-SE" sz="2400" dirty="0"/>
              <a:t>Virus orsakar många olika infektioner </a:t>
            </a:r>
          </a:p>
          <a:p>
            <a:pPr>
              <a:spcBef>
                <a:spcPts val="2400"/>
              </a:spcBef>
            </a:pPr>
            <a:r>
              <a:rPr lang="sv-SE" altLang="sv-SE" sz="2400" dirty="0"/>
              <a:t>Över </a:t>
            </a:r>
            <a:r>
              <a:rPr lang="sv-SE" altLang="sv-SE" sz="2400" b="1" dirty="0"/>
              <a:t>90 % av infektioner i luftvägarna</a:t>
            </a:r>
            <a:r>
              <a:rPr lang="sv-SE" altLang="sv-SE" sz="2400" dirty="0"/>
              <a:t> orsakas av virus (t.ex. förkylning)</a:t>
            </a:r>
          </a:p>
          <a:p>
            <a:pPr>
              <a:spcBef>
                <a:spcPts val="2400"/>
              </a:spcBef>
            </a:pPr>
            <a:r>
              <a:rPr lang="sv-SE" altLang="sv-SE" sz="2400" dirty="0"/>
              <a:t>Antibiotika har ingen effekt på virus</a:t>
            </a:r>
          </a:p>
          <a:p>
            <a:pPr>
              <a:spcBef>
                <a:spcPts val="2400"/>
              </a:spcBef>
            </a:pPr>
            <a:r>
              <a:rPr lang="sv-SE" altLang="sv-SE" sz="2400" dirty="0"/>
              <a:t>Vanlig orsak till feber hos barn</a:t>
            </a:r>
          </a:p>
          <a:p>
            <a:endParaRPr lang="sv-SE" dirty="0"/>
          </a:p>
        </p:txBody>
      </p:sp>
      <p:sp>
        <p:nvSpPr>
          <p:cNvPr id="6" name="Platshållare för bildnummer 5">
            <a:extLst>
              <a:ext uri="{FF2B5EF4-FFF2-40B4-BE49-F238E27FC236}">
                <a16:creationId xmlns:a16="http://schemas.microsoft.com/office/drawing/2014/main" id="{280BCE51-5926-CD4C-B4EC-539B20A5CAD8}"/>
              </a:ext>
            </a:extLst>
          </p:cNvPr>
          <p:cNvSpPr>
            <a:spLocks noGrp="1"/>
          </p:cNvSpPr>
          <p:nvPr>
            <p:ph type="sldNum" sz="quarter" idx="16"/>
          </p:nvPr>
        </p:nvSpPr>
        <p:spPr/>
        <p:txBody>
          <a:bodyPr/>
          <a:lstStyle/>
          <a:p>
            <a:fld id="{E8645303-2AAE-45D1-913A-B06AE6474513}" type="slidenum">
              <a:rPr lang="sv-SE" smtClean="0"/>
              <a:pPr/>
              <a:t>5</a:t>
            </a:fld>
            <a:endParaRPr lang="sv-SE" dirty="0"/>
          </a:p>
        </p:txBody>
      </p:sp>
      <p:pic>
        <p:nvPicPr>
          <p:cNvPr id="9" name="Bildobjekt 8">
            <a:extLst>
              <a:ext uri="{FF2B5EF4-FFF2-40B4-BE49-F238E27FC236}">
                <a16:creationId xmlns:a16="http://schemas.microsoft.com/office/drawing/2014/main" id="{A5866908-1B6B-29F5-2FD8-90AAE6A8A718}"/>
              </a:ext>
            </a:extLst>
          </p:cNvPr>
          <p:cNvPicPr>
            <a:picLocks noChangeAspect="1"/>
          </p:cNvPicPr>
          <p:nvPr/>
        </p:nvPicPr>
        <p:blipFill>
          <a:blip r:embed="rId3"/>
          <a:stretch>
            <a:fillRect/>
          </a:stretch>
        </p:blipFill>
        <p:spPr>
          <a:xfrm>
            <a:off x="9280244" y="3429000"/>
            <a:ext cx="2441575" cy="2441575"/>
          </a:xfrm>
          <a:prstGeom prst="rect">
            <a:avLst/>
          </a:prstGeom>
        </p:spPr>
      </p:pic>
    </p:spTree>
    <p:extLst>
      <p:ext uri="{BB962C8B-B14F-4D97-AF65-F5344CB8AC3E}">
        <p14:creationId xmlns:p14="http://schemas.microsoft.com/office/powerpoint/2010/main" val="45582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A970E-E729-1847-BAD7-9DDC222000ED}"/>
              </a:ext>
            </a:extLst>
          </p:cNvPr>
          <p:cNvSpPr>
            <a:spLocks noGrp="1"/>
          </p:cNvSpPr>
          <p:nvPr>
            <p:ph type="title"/>
          </p:nvPr>
        </p:nvSpPr>
        <p:spPr/>
        <p:txBody>
          <a:bodyPr/>
          <a:lstStyle/>
          <a:p>
            <a:r>
              <a:rPr lang="sv-SE" altLang="sv-SE" dirty="0"/>
              <a:t>Bakterier </a:t>
            </a:r>
            <a:endParaRPr lang="sv-SE" dirty="0"/>
          </a:p>
        </p:txBody>
      </p:sp>
      <p:sp>
        <p:nvSpPr>
          <p:cNvPr id="3" name="Platshållare för innehåll 2">
            <a:extLst>
              <a:ext uri="{FF2B5EF4-FFF2-40B4-BE49-F238E27FC236}">
                <a16:creationId xmlns:a16="http://schemas.microsoft.com/office/drawing/2014/main" id="{9502D1E8-39FC-1742-B0C2-1077B583BFCD}"/>
              </a:ext>
            </a:extLst>
          </p:cNvPr>
          <p:cNvSpPr>
            <a:spLocks noGrp="1"/>
          </p:cNvSpPr>
          <p:nvPr>
            <p:ph sz="quarter" idx="13"/>
          </p:nvPr>
        </p:nvSpPr>
        <p:spPr/>
        <p:txBody>
          <a:bodyPr/>
          <a:lstStyle/>
          <a:p>
            <a:pPr>
              <a:spcBef>
                <a:spcPts val="2400"/>
              </a:spcBef>
            </a:pPr>
            <a:r>
              <a:rPr lang="sv-SE" altLang="sv-SE" sz="2400" dirty="0"/>
              <a:t>Många bakterier</a:t>
            </a:r>
            <a:r>
              <a:rPr lang="sv-SE" altLang="sv-SE" sz="2400" b="1" dirty="0"/>
              <a:t> </a:t>
            </a:r>
            <a:r>
              <a:rPr lang="sv-SE" altLang="sv-SE" sz="2400" dirty="0"/>
              <a:t>finns i eller på utsidan av vår </a:t>
            </a:r>
            <a:br>
              <a:rPr lang="sv-SE" altLang="sv-SE" sz="2400" dirty="0"/>
            </a:br>
            <a:r>
              <a:rPr lang="sv-SE" altLang="sv-SE" sz="2400" dirty="0"/>
              <a:t>kropp utan att göra oss sjuka = </a:t>
            </a:r>
            <a:r>
              <a:rPr lang="sv-SE" altLang="sv-SE" sz="2400" b="1" dirty="0"/>
              <a:t>normalflora</a:t>
            </a:r>
          </a:p>
          <a:p>
            <a:pPr>
              <a:spcBef>
                <a:spcPts val="2400"/>
              </a:spcBef>
            </a:pPr>
            <a:r>
              <a:rPr lang="sv-SE" altLang="sv-SE" sz="2400" dirty="0"/>
              <a:t>Normalfloran är </a:t>
            </a:r>
            <a:r>
              <a:rPr lang="sv-SE" altLang="sv-SE" sz="2400" b="1" dirty="0"/>
              <a:t>viktig</a:t>
            </a:r>
            <a:r>
              <a:rPr lang="sv-SE" altLang="sv-SE" sz="2400" dirty="0"/>
              <a:t> och </a:t>
            </a:r>
            <a:r>
              <a:rPr lang="sv-SE" altLang="sv-SE" sz="2400" b="1" dirty="0"/>
              <a:t>nödvändig</a:t>
            </a:r>
            <a:r>
              <a:rPr lang="sv-SE" altLang="sv-SE" sz="2400" dirty="0"/>
              <a:t> för vårt immunförsvar</a:t>
            </a:r>
          </a:p>
          <a:p>
            <a:pPr>
              <a:spcBef>
                <a:spcPts val="2400"/>
              </a:spcBef>
            </a:pPr>
            <a:r>
              <a:rPr lang="sv-SE" altLang="sv-SE" sz="2400" dirty="0"/>
              <a:t>Antibiotika stör den normala bakteriebalansen</a:t>
            </a:r>
          </a:p>
          <a:p>
            <a:pPr>
              <a:spcBef>
                <a:spcPts val="2400"/>
              </a:spcBef>
            </a:pPr>
            <a:r>
              <a:rPr lang="sv-SE" altLang="sv-SE" sz="2400" dirty="0"/>
              <a:t>Många lindriga bakterie-infektioner läker ut </a:t>
            </a:r>
            <a:br>
              <a:rPr lang="sv-SE" altLang="sv-SE" sz="2400" dirty="0"/>
            </a:br>
            <a:r>
              <a:rPr lang="sv-SE" altLang="sv-SE" sz="2400" dirty="0"/>
              <a:t>med hjälp av kroppens eget immunförsvar </a:t>
            </a:r>
          </a:p>
          <a:p>
            <a:endParaRPr lang="sv-SE" dirty="0"/>
          </a:p>
        </p:txBody>
      </p:sp>
      <p:sp>
        <p:nvSpPr>
          <p:cNvPr id="6" name="Platshållare för bildnummer 5">
            <a:extLst>
              <a:ext uri="{FF2B5EF4-FFF2-40B4-BE49-F238E27FC236}">
                <a16:creationId xmlns:a16="http://schemas.microsoft.com/office/drawing/2014/main" id="{129BF9FC-97B7-9C41-AD7F-74B8F56FB94D}"/>
              </a:ext>
            </a:extLst>
          </p:cNvPr>
          <p:cNvSpPr>
            <a:spLocks noGrp="1"/>
          </p:cNvSpPr>
          <p:nvPr>
            <p:ph type="sldNum" sz="quarter" idx="16"/>
          </p:nvPr>
        </p:nvSpPr>
        <p:spPr/>
        <p:txBody>
          <a:bodyPr/>
          <a:lstStyle/>
          <a:p>
            <a:fld id="{E8645303-2AAE-45D1-913A-B06AE6474513}" type="slidenum">
              <a:rPr lang="sv-SE" smtClean="0"/>
              <a:pPr/>
              <a:t>6</a:t>
            </a:fld>
            <a:endParaRPr lang="sv-SE" dirty="0"/>
          </a:p>
        </p:txBody>
      </p:sp>
      <p:pic>
        <p:nvPicPr>
          <p:cNvPr id="7" name="Bildobjekt 6">
            <a:extLst>
              <a:ext uri="{FF2B5EF4-FFF2-40B4-BE49-F238E27FC236}">
                <a16:creationId xmlns:a16="http://schemas.microsoft.com/office/drawing/2014/main" id="{8241B802-4E99-0148-A4FA-384C088873AF}"/>
              </a:ext>
            </a:extLst>
          </p:cNvPr>
          <p:cNvPicPr>
            <a:picLocks noChangeAspect="1"/>
          </p:cNvPicPr>
          <p:nvPr/>
        </p:nvPicPr>
        <p:blipFill>
          <a:blip r:embed="rId3"/>
          <a:stretch>
            <a:fillRect/>
          </a:stretch>
        </p:blipFill>
        <p:spPr>
          <a:xfrm>
            <a:off x="9157148" y="3273776"/>
            <a:ext cx="2505957" cy="2505957"/>
          </a:xfrm>
          <a:prstGeom prst="rect">
            <a:avLst/>
          </a:prstGeom>
        </p:spPr>
      </p:pic>
    </p:spTree>
    <p:extLst>
      <p:ext uri="{BB962C8B-B14F-4D97-AF65-F5344CB8AC3E}">
        <p14:creationId xmlns:p14="http://schemas.microsoft.com/office/powerpoint/2010/main" val="3496051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017C086-72DF-B649-BFED-9B0C4DB171D7}"/>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Platshållare för bildnummer 5">
            <a:extLst>
              <a:ext uri="{FF2B5EF4-FFF2-40B4-BE49-F238E27FC236}">
                <a16:creationId xmlns:a16="http://schemas.microsoft.com/office/drawing/2014/main" id="{4CC39FA3-ED1D-2B79-0288-AC2B837993BE}"/>
              </a:ext>
            </a:extLst>
          </p:cNvPr>
          <p:cNvSpPr>
            <a:spLocks noGrp="1"/>
          </p:cNvSpPr>
          <p:nvPr>
            <p:ph type="sldNum" sz="quarter" idx="4294967295"/>
          </p:nvPr>
        </p:nvSpPr>
        <p:spPr>
          <a:xfrm>
            <a:off x="11976100" y="6451600"/>
            <a:ext cx="215900" cy="323850"/>
          </a:xfrm>
        </p:spPr>
        <p:txBody>
          <a:bodyPr/>
          <a:lstStyle/>
          <a:p>
            <a:fld id="{E8645303-2AAE-45D1-913A-B06AE6474513}" type="slidenum">
              <a:rPr lang="sv-SE" smtClean="0"/>
              <a:pPr/>
              <a:t>7</a:t>
            </a:fld>
            <a:endParaRPr lang="sv-SE" dirty="0"/>
          </a:p>
        </p:txBody>
      </p:sp>
      <p:pic>
        <p:nvPicPr>
          <p:cNvPr id="8" name="Platshållare för innehåll 10">
            <a:extLst>
              <a:ext uri="{FF2B5EF4-FFF2-40B4-BE49-F238E27FC236}">
                <a16:creationId xmlns:a16="http://schemas.microsoft.com/office/drawing/2014/main" id="{B9B6111B-B13B-BE73-195D-73533B25E9CE}"/>
              </a:ext>
            </a:extLst>
          </p:cNvPr>
          <p:cNvPicPr>
            <a:picLocks noChangeAspect="1"/>
          </p:cNvPicPr>
          <p:nvPr/>
        </p:nvPicPr>
        <p:blipFill>
          <a:blip r:embed="rId3"/>
          <a:stretch>
            <a:fillRect/>
          </a:stretch>
        </p:blipFill>
        <p:spPr>
          <a:xfrm>
            <a:off x="7779841" y="4202797"/>
            <a:ext cx="2456359" cy="2456359"/>
          </a:xfrm>
          <a:prstGeom prst="rect">
            <a:avLst/>
          </a:prstGeom>
        </p:spPr>
      </p:pic>
      <p:pic>
        <p:nvPicPr>
          <p:cNvPr id="11" name="Bildobjekt 10">
            <a:extLst>
              <a:ext uri="{FF2B5EF4-FFF2-40B4-BE49-F238E27FC236}">
                <a16:creationId xmlns:a16="http://schemas.microsoft.com/office/drawing/2014/main" id="{5B5756E7-929E-7272-737B-E4317128F97A}"/>
              </a:ext>
            </a:extLst>
          </p:cNvPr>
          <p:cNvPicPr>
            <a:picLocks noChangeAspect="1"/>
          </p:cNvPicPr>
          <p:nvPr/>
        </p:nvPicPr>
        <p:blipFill>
          <a:blip r:embed="rId4"/>
          <a:stretch>
            <a:fillRect/>
          </a:stretch>
        </p:blipFill>
        <p:spPr>
          <a:xfrm>
            <a:off x="2758698" y="1842130"/>
            <a:ext cx="4933320" cy="4933320"/>
          </a:xfrm>
          <a:prstGeom prst="rect">
            <a:avLst/>
          </a:prstGeom>
        </p:spPr>
      </p:pic>
      <p:sp>
        <p:nvSpPr>
          <p:cNvPr id="10" name="textruta 9">
            <a:extLst>
              <a:ext uri="{FF2B5EF4-FFF2-40B4-BE49-F238E27FC236}">
                <a16:creationId xmlns:a16="http://schemas.microsoft.com/office/drawing/2014/main" id="{29483AA6-9164-2D28-7511-F756D4FE8D25}"/>
              </a:ext>
            </a:extLst>
          </p:cNvPr>
          <p:cNvSpPr txBox="1"/>
          <p:nvPr/>
        </p:nvSpPr>
        <p:spPr>
          <a:xfrm>
            <a:off x="3639642" y="3054474"/>
            <a:ext cx="2456358" cy="1384995"/>
          </a:xfrm>
          <a:prstGeom prst="rect">
            <a:avLst/>
          </a:prstGeom>
          <a:noFill/>
        </p:spPr>
        <p:txBody>
          <a:bodyPr wrap="square" rtlCol="0">
            <a:spAutoFit/>
          </a:bodyPr>
          <a:lstStyle/>
          <a:p>
            <a:pPr algn="ctr">
              <a:spcBef>
                <a:spcPct val="20000"/>
              </a:spcBef>
            </a:pPr>
            <a:r>
              <a:rPr lang="sv-SE" altLang="sv-SE" sz="2800" dirty="0">
                <a:solidFill>
                  <a:schemeClr val="bg1"/>
                </a:solidFill>
                <a:latin typeface="Arial" panose="020B0604020202020204" pitchFamily="34" charset="0"/>
                <a:cs typeface="Arial" panose="020B0604020202020204" pitchFamily="34" charset="0"/>
              </a:rPr>
              <a:t>Vad kan jag som förälder göra?</a:t>
            </a:r>
          </a:p>
        </p:txBody>
      </p:sp>
      <p:sp>
        <p:nvSpPr>
          <p:cNvPr id="12" name="Rubrik 6">
            <a:extLst>
              <a:ext uri="{FF2B5EF4-FFF2-40B4-BE49-F238E27FC236}">
                <a16:creationId xmlns:a16="http://schemas.microsoft.com/office/drawing/2014/main" id="{1F486F51-5111-904D-958D-E6317306EB66}"/>
              </a:ext>
            </a:extLst>
          </p:cNvPr>
          <p:cNvSpPr txBox="1">
            <a:spLocks/>
          </p:cNvSpPr>
          <p:nvPr/>
        </p:nvSpPr>
        <p:spPr>
          <a:xfrm>
            <a:off x="-175647" y="458769"/>
            <a:ext cx="12367647" cy="2159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gn="ctr"/>
            <a:r>
              <a:rPr lang="sv-SE" altLang="sv-SE" dirty="0"/>
              <a:t>Vanliga infektioner hos barn</a:t>
            </a:r>
            <a:endParaRPr lang="sv-SE" dirty="0"/>
          </a:p>
        </p:txBody>
      </p:sp>
    </p:spTree>
    <p:extLst>
      <p:ext uri="{BB962C8B-B14F-4D97-AF65-F5344CB8AC3E}">
        <p14:creationId xmlns:p14="http://schemas.microsoft.com/office/powerpoint/2010/main" val="196693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5">
            <a:extLst>
              <a:ext uri="{FF2B5EF4-FFF2-40B4-BE49-F238E27FC236}">
                <a16:creationId xmlns:a16="http://schemas.microsoft.com/office/drawing/2014/main" id="{CCD434C7-7BF1-630B-5A33-B1624A2A7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191" y="981375"/>
            <a:ext cx="4351338" cy="4351338"/>
          </a:xfrm>
          <a:prstGeom prst="rect">
            <a:avLst/>
          </a:prstGeom>
        </p:spPr>
      </p:pic>
      <p:sp>
        <p:nvSpPr>
          <p:cNvPr id="2" name="Rubrik 1">
            <a:extLst>
              <a:ext uri="{FF2B5EF4-FFF2-40B4-BE49-F238E27FC236}">
                <a16:creationId xmlns:a16="http://schemas.microsoft.com/office/drawing/2014/main" id="{32CCBE7C-13A8-848E-56A8-2AE6ED249661}"/>
              </a:ext>
            </a:extLst>
          </p:cNvPr>
          <p:cNvSpPr>
            <a:spLocks noGrp="1"/>
          </p:cNvSpPr>
          <p:nvPr>
            <p:ph type="title"/>
          </p:nvPr>
        </p:nvSpPr>
        <p:spPr/>
        <p:txBody>
          <a:bodyPr/>
          <a:lstStyle/>
          <a:p>
            <a:r>
              <a:rPr lang="sv-SE" dirty="0"/>
              <a:t>Handtvätt – när?</a:t>
            </a:r>
          </a:p>
        </p:txBody>
      </p:sp>
      <p:sp>
        <p:nvSpPr>
          <p:cNvPr id="6" name="Platshållare för bildnummer 5">
            <a:extLst>
              <a:ext uri="{FF2B5EF4-FFF2-40B4-BE49-F238E27FC236}">
                <a16:creationId xmlns:a16="http://schemas.microsoft.com/office/drawing/2014/main" id="{9BB387A3-C45E-8920-0956-BE5A07BED24B}"/>
              </a:ext>
            </a:extLst>
          </p:cNvPr>
          <p:cNvSpPr>
            <a:spLocks noGrp="1"/>
          </p:cNvSpPr>
          <p:nvPr>
            <p:ph type="sldNum" sz="quarter" idx="16"/>
          </p:nvPr>
        </p:nvSpPr>
        <p:spPr/>
        <p:txBody>
          <a:bodyPr/>
          <a:lstStyle/>
          <a:p>
            <a:fld id="{E8645303-2AAE-45D1-913A-B06AE6474513}" type="slidenum">
              <a:rPr lang="sv-SE" smtClean="0"/>
              <a:pPr/>
              <a:t>8</a:t>
            </a:fld>
            <a:endParaRPr lang="sv-SE" dirty="0"/>
          </a:p>
        </p:txBody>
      </p:sp>
      <p:sp>
        <p:nvSpPr>
          <p:cNvPr id="7" name="Platshållare för innehåll 2">
            <a:extLst>
              <a:ext uri="{FF2B5EF4-FFF2-40B4-BE49-F238E27FC236}">
                <a16:creationId xmlns:a16="http://schemas.microsoft.com/office/drawing/2014/main" id="{CD2DE394-6DB4-46FF-1328-103A179DA8F3}"/>
              </a:ext>
            </a:extLst>
          </p:cNvPr>
          <p:cNvSpPr>
            <a:spLocks noGrp="1"/>
          </p:cNvSpPr>
          <p:nvPr>
            <p:ph sz="quarter" idx="13"/>
          </p:nvPr>
        </p:nvSpPr>
        <p:spPr>
          <a:prstGeom prst="rect">
            <a:avLst/>
          </a:prstGeom>
        </p:spPr>
        <p:txBody>
          <a:bodyPr vert="horz" lIns="0" tIns="0" rIns="0" bIns="0" rtlCol="0">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r>
              <a:rPr lang="sv-SE" sz="2400" dirty="0"/>
              <a:t>Efter toalettbesök</a:t>
            </a:r>
          </a:p>
          <a:p>
            <a:r>
              <a:rPr lang="sv-SE" sz="2400" dirty="0"/>
              <a:t>Efter snytning</a:t>
            </a:r>
          </a:p>
          <a:p>
            <a:r>
              <a:rPr lang="sv-SE" sz="2400" dirty="0"/>
              <a:t>Då de är synligt smutsiga</a:t>
            </a:r>
          </a:p>
          <a:p>
            <a:r>
              <a:rPr lang="sv-SE" sz="2400" dirty="0"/>
              <a:t>Före alla måltider och tillagning/hantering av mat</a:t>
            </a:r>
          </a:p>
          <a:p>
            <a:pPr marL="0" indent="0">
              <a:buNone/>
            </a:pPr>
            <a:endParaRPr lang="sv-SE" sz="2400" dirty="0"/>
          </a:p>
          <a:p>
            <a:pPr marL="0" indent="0">
              <a:buNone/>
            </a:pPr>
            <a:endParaRPr lang="sv-SE" sz="2400" dirty="0"/>
          </a:p>
          <a:p>
            <a:pPr marL="0" indent="0" algn="l" rtl="0" fontAlgn="base">
              <a:buNone/>
            </a:pPr>
            <a:r>
              <a:rPr lang="sv-SE" sz="2400" b="1" i="0" u="none" strike="noStrike" dirty="0">
                <a:solidFill>
                  <a:srgbClr val="000000"/>
                </a:solidFill>
                <a:effectLst/>
                <a:latin typeface="Arial" panose="020B0604020202020204" pitchFamily="34" charset="0"/>
              </a:rPr>
              <a:t>Handsprit</a:t>
            </a:r>
            <a:r>
              <a:rPr lang="en-US" sz="2400" b="0" i="0" dirty="0">
                <a:solidFill>
                  <a:srgbClr val="000000"/>
                </a:solidFill>
                <a:effectLst/>
                <a:latin typeface="Arial" panose="020B0604020202020204" pitchFamily="34" charset="0"/>
              </a:rPr>
              <a:t>​</a:t>
            </a:r>
          </a:p>
          <a:p>
            <a:pPr marL="0" indent="0" algn="l" rtl="0" fontAlgn="base">
              <a:buNone/>
            </a:pPr>
            <a:r>
              <a:rPr lang="sv-SE" sz="2400" b="0" i="0" u="none" strike="noStrike" dirty="0">
                <a:solidFill>
                  <a:srgbClr val="000000"/>
                </a:solidFill>
                <a:effectLst/>
                <a:latin typeface="Arial" panose="020B0604020202020204" pitchFamily="34" charset="0"/>
              </a:rPr>
              <a:t>Effektivt mot bakterier och virus, </a:t>
            </a:r>
            <a:r>
              <a:rPr lang="en-US" sz="2400" b="0" i="0" dirty="0">
                <a:solidFill>
                  <a:srgbClr val="000000"/>
                </a:solidFill>
                <a:effectLst/>
                <a:latin typeface="Arial" panose="020B0604020202020204" pitchFamily="34" charset="0"/>
              </a:rPr>
              <a:t>​</a:t>
            </a:r>
            <a:r>
              <a:rPr lang="sv-SE" sz="2400" b="0" i="0" u="none" strike="noStrike" dirty="0">
                <a:solidFill>
                  <a:srgbClr val="000000"/>
                </a:solidFill>
                <a:effectLst/>
                <a:latin typeface="Arial" panose="020B0604020202020204" pitchFamily="34" charset="0"/>
              </a:rPr>
              <a:t>dock inte vid vinterkräksjuka!</a:t>
            </a:r>
            <a:endParaRPr lang="en-US" sz="2400" b="0" i="0" dirty="0">
              <a:solidFill>
                <a:srgbClr val="000000"/>
              </a:solidFill>
              <a:effectLst/>
              <a:latin typeface="Arial" panose="020B0604020202020204" pitchFamily="34" charset="0"/>
            </a:endParaRPr>
          </a:p>
          <a:p>
            <a:endParaRPr lang="sv-SE" sz="2400" dirty="0"/>
          </a:p>
          <a:p>
            <a:endParaRPr lang="sv-SE" sz="2400" dirty="0"/>
          </a:p>
        </p:txBody>
      </p:sp>
    </p:spTree>
    <p:extLst>
      <p:ext uri="{BB962C8B-B14F-4D97-AF65-F5344CB8AC3E}">
        <p14:creationId xmlns:p14="http://schemas.microsoft.com/office/powerpoint/2010/main" val="173198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5">
            <a:extLst>
              <a:ext uri="{FF2B5EF4-FFF2-40B4-BE49-F238E27FC236}">
                <a16:creationId xmlns:a16="http://schemas.microsoft.com/office/drawing/2014/main" id="{CCD434C7-7BF1-630B-5A33-B1624A2A7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479" y="1136373"/>
            <a:ext cx="4351338" cy="4351338"/>
          </a:xfrm>
          <a:prstGeom prst="rect">
            <a:avLst/>
          </a:prstGeom>
        </p:spPr>
      </p:pic>
      <p:sp>
        <p:nvSpPr>
          <p:cNvPr id="2" name="Rubrik 1">
            <a:extLst>
              <a:ext uri="{FF2B5EF4-FFF2-40B4-BE49-F238E27FC236}">
                <a16:creationId xmlns:a16="http://schemas.microsoft.com/office/drawing/2014/main" id="{32CCBE7C-13A8-848E-56A8-2AE6ED249661}"/>
              </a:ext>
            </a:extLst>
          </p:cNvPr>
          <p:cNvSpPr>
            <a:spLocks noGrp="1"/>
          </p:cNvSpPr>
          <p:nvPr>
            <p:ph type="title"/>
          </p:nvPr>
        </p:nvSpPr>
        <p:spPr/>
        <p:txBody>
          <a:bodyPr/>
          <a:lstStyle/>
          <a:p>
            <a:r>
              <a:rPr lang="sv-SE" dirty="0"/>
              <a:t>Handtvätt – hur?</a:t>
            </a:r>
          </a:p>
        </p:txBody>
      </p:sp>
      <p:sp>
        <p:nvSpPr>
          <p:cNvPr id="6" name="Platshållare för bildnummer 5">
            <a:extLst>
              <a:ext uri="{FF2B5EF4-FFF2-40B4-BE49-F238E27FC236}">
                <a16:creationId xmlns:a16="http://schemas.microsoft.com/office/drawing/2014/main" id="{9BB387A3-C45E-8920-0956-BE5A07BED24B}"/>
              </a:ext>
            </a:extLst>
          </p:cNvPr>
          <p:cNvSpPr>
            <a:spLocks noGrp="1"/>
          </p:cNvSpPr>
          <p:nvPr>
            <p:ph type="sldNum" sz="quarter" idx="16"/>
          </p:nvPr>
        </p:nvSpPr>
        <p:spPr/>
        <p:txBody>
          <a:bodyPr/>
          <a:lstStyle/>
          <a:p>
            <a:fld id="{E8645303-2AAE-45D1-913A-B06AE6474513}" type="slidenum">
              <a:rPr lang="sv-SE" smtClean="0"/>
              <a:pPr/>
              <a:t>9</a:t>
            </a:fld>
            <a:endParaRPr lang="sv-SE" dirty="0"/>
          </a:p>
        </p:txBody>
      </p:sp>
      <p:sp>
        <p:nvSpPr>
          <p:cNvPr id="7" name="Platshållare för innehåll 2">
            <a:extLst>
              <a:ext uri="{FF2B5EF4-FFF2-40B4-BE49-F238E27FC236}">
                <a16:creationId xmlns:a16="http://schemas.microsoft.com/office/drawing/2014/main" id="{CD2DE394-6DB4-46FF-1328-103A179DA8F3}"/>
              </a:ext>
            </a:extLst>
          </p:cNvPr>
          <p:cNvSpPr>
            <a:spLocks noGrp="1"/>
          </p:cNvSpPr>
          <p:nvPr>
            <p:ph sz="quarter" idx="13"/>
          </p:nvPr>
        </p:nvSpPr>
        <p:spPr>
          <a:prstGeom prst="rect">
            <a:avLst/>
          </a:prstGeom>
        </p:spPr>
        <p:txBody>
          <a:bodyPr vert="horz" lIns="0" tIns="0" rIns="0" bIns="0" rtlCol="0">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a:spcBef>
                <a:spcPts val="2400"/>
              </a:spcBef>
            </a:pPr>
            <a:r>
              <a:rPr lang="sv-SE" sz="2400" dirty="0"/>
              <a:t>Tvätta med tvål och vatten</a:t>
            </a:r>
          </a:p>
          <a:p>
            <a:pPr>
              <a:spcBef>
                <a:spcPts val="2400"/>
              </a:spcBef>
            </a:pPr>
            <a:r>
              <a:rPr lang="sv-SE" sz="2400" dirty="0"/>
              <a:t>Gnugga händerna med tvål</a:t>
            </a:r>
          </a:p>
          <a:p>
            <a:pPr>
              <a:spcBef>
                <a:spcPts val="2400"/>
              </a:spcBef>
            </a:pPr>
            <a:r>
              <a:rPr lang="sv-SE" sz="2400" dirty="0"/>
              <a:t>Se till att hela händerna tvålas in, </a:t>
            </a:r>
            <a:br>
              <a:rPr lang="sv-SE" sz="2400" dirty="0"/>
            </a:br>
            <a:r>
              <a:rPr lang="sv-SE" sz="2400" dirty="0"/>
              <a:t>även fingertoppar och mellan fingrarna </a:t>
            </a:r>
          </a:p>
          <a:p>
            <a:pPr>
              <a:spcBef>
                <a:spcPts val="2400"/>
              </a:spcBef>
            </a:pPr>
            <a:r>
              <a:rPr lang="sv-SE" sz="2400" dirty="0"/>
              <a:t>Skölj av tvålen under rinnande vatten </a:t>
            </a:r>
          </a:p>
          <a:p>
            <a:pPr>
              <a:spcBef>
                <a:spcPts val="2400"/>
              </a:spcBef>
            </a:pPr>
            <a:r>
              <a:rPr lang="sv-SE" sz="2400" dirty="0"/>
              <a:t>Torka händerna torra efter tvätt </a:t>
            </a:r>
            <a:endParaRPr lang="sv-SE" dirty="0"/>
          </a:p>
          <a:p>
            <a:endParaRPr lang="sv-SE" dirty="0"/>
          </a:p>
          <a:p>
            <a:endParaRPr lang="sv-SE" dirty="0"/>
          </a:p>
          <a:p>
            <a:endParaRPr lang="sv-SE" dirty="0"/>
          </a:p>
        </p:txBody>
      </p:sp>
    </p:spTree>
    <p:extLst>
      <p:ext uri="{BB962C8B-B14F-4D97-AF65-F5344CB8AC3E}">
        <p14:creationId xmlns:p14="http://schemas.microsoft.com/office/powerpoint/2010/main" val="1302973312"/>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blå.potx" id="{5384568C-46C8-4BDA-9C04-5B20A2E297BA}" vid="{85EA6A2E-8FBC-4B2E-B7F1-457A55978CCF}"/>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0BAFB8A1B64C5498DA5306E0B9C7E14" ma:contentTypeVersion="4" ma:contentTypeDescription="Skapa ett nytt dokument." ma:contentTypeScope="" ma:versionID="fe4770d5c4e805e3687b81622e58d269">
  <xsd:schema xmlns:xsd="http://www.w3.org/2001/XMLSchema" xmlns:xs="http://www.w3.org/2001/XMLSchema" xmlns:p="http://schemas.microsoft.com/office/2006/metadata/properties" xmlns:ns2="dcaa29fa-292e-4641-8448-5cad8459dedd" xmlns:ns3="0cd53db6-e8f2-479b-a4ff-0f6c522e16d4" targetNamespace="http://schemas.microsoft.com/office/2006/metadata/properties" ma:root="true" ma:fieldsID="41a12206ac951f1eb315886ca0062d83" ns2:_="" ns3:_="">
    <xsd:import namespace="dcaa29fa-292e-4641-8448-5cad8459dedd"/>
    <xsd:import namespace="0cd53db6-e8f2-479b-a4ff-0f6c522e16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aa29fa-292e-4641-8448-5cad8459d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53db6-e8f2-479b-a4ff-0f6c522e16d4"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199C2A-B88E-4927-B018-01FA48936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aa29fa-292e-4641-8448-5cad8459dedd"/>
    <ds:schemaRef ds:uri="0cd53db6-e8f2-479b-a4ff-0f6c522e16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2858D9-EB64-4FD6-9566-13F41428AE3D}">
  <ds:schemaRef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0cd53db6-e8f2-479b-a4ff-0f6c522e16d4"/>
    <ds:schemaRef ds:uri="dcaa29fa-292e-4641-8448-5cad8459dedd"/>
    <ds:schemaRef ds:uri="http://schemas.openxmlformats.org/package/2006/metadata/core-propertie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417A3D3D-827C-4384-8873-0BDCE482E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952</TotalTime>
  <Words>6548</Words>
  <Application>Microsoft Office PowerPoint</Application>
  <PresentationFormat>Bredbild</PresentationFormat>
  <Paragraphs>419</Paragraphs>
  <Slides>38</Slides>
  <Notes>34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38</vt:i4>
      </vt:variant>
    </vt:vector>
  </HeadingPairs>
  <TitlesOfParts>
    <vt:vector size="41" baseType="lpstr">
      <vt:lpstr>Arial</vt:lpstr>
      <vt:lpstr>Wingdings</vt:lpstr>
      <vt:lpstr>Region Halland - blå</vt:lpstr>
      <vt:lpstr>Utbildningen framtagen  av Strama Halland  En föräldrautbildning inom ramen för BVC:s utbildningsprogram Version 4, juni 2023</vt:lpstr>
      <vt:lpstr>PowerPoint-presentation</vt:lpstr>
      <vt:lpstr>Infektioner är normalt </vt:lpstr>
      <vt:lpstr>Förkylning</vt:lpstr>
      <vt:lpstr>Virus</vt:lpstr>
      <vt:lpstr>Bakterier </vt:lpstr>
      <vt:lpstr>PowerPoint-presentation</vt:lpstr>
      <vt:lpstr>Handtvätt – när?</vt:lpstr>
      <vt:lpstr>Handtvätt – hur?</vt:lpstr>
      <vt:lpstr>PowerPoint-presentation</vt:lpstr>
      <vt:lpstr>Snoriga näsor</vt:lpstr>
      <vt:lpstr>Hosta</vt:lpstr>
      <vt:lpstr>PowerPoint-presentation</vt:lpstr>
      <vt:lpstr>PowerPoint-presentation</vt:lpstr>
      <vt:lpstr>PowerPoint-presentation</vt:lpstr>
      <vt:lpstr>Öroninflammation</vt:lpstr>
      <vt:lpstr>PowerPoint-presentation</vt:lpstr>
      <vt:lpstr>Feber</vt:lpstr>
      <vt:lpstr>Behandling av feber</vt:lpstr>
      <vt:lpstr>PowerPoint-presentation</vt:lpstr>
      <vt:lpstr>Ögoninfektioner - ”snuva i ögat”</vt:lpstr>
      <vt:lpstr>Behandling av ögoninflammation</vt:lpstr>
      <vt:lpstr>PowerPoint-presentation</vt:lpstr>
      <vt:lpstr>Svinkoppor</vt:lpstr>
      <vt:lpstr>Förhindra spridning av svinkoppor</vt:lpstr>
      <vt:lpstr>Åter till förskolan? </vt:lpstr>
      <vt:lpstr>Antibiotika</vt:lpstr>
      <vt:lpstr> Antibiotika </vt:lpstr>
      <vt:lpstr>PowerPoint-presentation</vt:lpstr>
      <vt:lpstr>Nackdelar med antibiotika</vt:lpstr>
      <vt:lpstr>Resistenshotet (motståndskraftiga bakterier)</vt:lpstr>
      <vt:lpstr>Ska antibiotika alltid undvikas?</vt:lpstr>
      <vt:lpstr>PowerPoint-presentation</vt:lpstr>
      <vt:lpstr>Sammanfattning</vt:lpstr>
      <vt:lpstr>PowerPoint-presentation</vt:lpstr>
      <vt:lpstr>Läs mer – goda råd</vt:lpstr>
      <vt:lpstr>Källor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 STAB</dc:creator>
  <cp:keywords>class='Open'</cp:keywords>
  <cp:lastModifiedBy>Nyström Julia RK HÄLSO- OCH SJUKVÅRD</cp:lastModifiedBy>
  <cp:revision>22</cp:revision>
  <dcterms:created xsi:type="dcterms:W3CDTF">2022-05-31T08:54:13Z</dcterms:created>
  <dcterms:modified xsi:type="dcterms:W3CDTF">2023-10-16T09:35:34Z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0x01010090BAFB8A1B64C5498DA5306E0B9C7E14</vt:lpwstr>
  </property>
  <property fmtid="{D5CDD505-2E9C-101B-9397-08002B2CF9AE}" pid="3" name="_AdHocReviewCycleID">
    <vt:i4>-837466841</vt:i4>
  </property>
  <property fmtid="{D5CDD505-2E9C-101B-9397-08002B2CF9AE}" pid="4" name="_NewReviewCycle">
    <vt:lpwstr/>
  </property>
  <property fmtid="{D5CDD505-2E9C-101B-9397-08002B2CF9AE}" pid="5" name="_EmailSubject">
    <vt:lpwstr>Tillägg - strama webbsida</vt:lpwstr>
  </property>
  <property fmtid="{D5CDD505-2E9C-101B-9397-08002B2CF9AE}" pid="6" name="_AuthorEmail">
    <vt:lpwstr>johanna.lindqvist@regiongavleborg.se</vt:lpwstr>
  </property>
  <property fmtid="{D5CDD505-2E9C-101B-9397-08002B2CF9AE}" pid="7" name="_AuthorEmailDisplayName">
    <vt:lpwstr>Lindqvist Johanna - SG - Smittskydd</vt:lpwstr>
  </property>
</Properties>
</file>