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sldIdLst>
    <p:sldId id="277" r:id="rId2"/>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82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723" autoAdjust="0"/>
  </p:normalViewPr>
  <p:slideViewPr>
    <p:cSldViewPr showGuides="1">
      <p:cViewPr varScale="1">
        <p:scale>
          <a:sx n="119" d="100"/>
          <a:sy n="119" d="100"/>
        </p:scale>
        <p:origin x="132"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3606" y="84"/>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B7B01-AD1F-444F-A131-AF318A80B8F1}" type="datetimeFigureOut">
              <a:rPr lang="sv-SE" smtClean="0"/>
              <a:t>2024-05-14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1349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anteckningar 2"/>
          <p:cNvSpPr>
            <a:spLocks noGrp="1"/>
          </p:cNvSpPr>
          <p:nvPr>
            <p:ph type="body" idx="3"/>
          </p:nvPr>
        </p:nvSpPr>
        <p:spPr>
          <a:xfrm>
            <a:off x="597828" y="3779912"/>
            <a:ext cx="5783500" cy="5364088"/>
          </a:xfrm>
        </p:spPr>
        <p:txBody>
          <a:bodyPr/>
          <a:lstStyle/>
          <a:p>
            <a:r>
              <a:rPr lang="sv-SE" sz="1400" b="1" dirty="0">
                <a:solidFill>
                  <a:srgbClr val="DD8205"/>
                </a:solidFill>
                <a:latin typeface="Arial" panose="020B0604020202020204" pitchFamily="34" charset="0"/>
                <a:cs typeface="Arial" panose="020B0604020202020204" pitchFamily="34" charset="0"/>
              </a:rPr>
              <a:t>Gör det befintliga uppdraget bättre och för alla! </a:t>
            </a:r>
            <a:endParaRPr lang="sv-SE" b="1" i="1" dirty="0">
              <a:solidFill>
                <a:srgbClr val="DD8205"/>
              </a:solidFill>
            </a:endParaRPr>
          </a:p>
          <a:p>
            <a:endParaRPr lang="sv-SE" sz="500" dirty="0"/>
          </a:p>
          <a:p>
            <a:r>
              <a:rPr lang="sv-SE" i="0" dirty="0" smtClean="0"/>
              <a:t>Alla </a:t>
            </a:r>
            <a:r>
              <a:rPr lang="sv-SE" i="0" dirty="0"/>
              <a:t>Region Gävleborgs verksamheter har ansvar - och möjlighet - att bidra till mer jämlika möjligheter. Alla verksamheter kan göra skillnad, genom sina respektive ansvarsområden</a:t>
            </a:r>
            <a:r>
              <a:rPr lang="sv-SE" i="0" dirty="0" smtClean="0"/>
              <a:t>!</a:t>
            </a:r>
          </a:p>
          <a:p>
            <a:endParaRPr lang="sv-SE" sz="500" dirty="0"/>
          </a:p>
          <a:p>
            <a:r>
              <a:rPr lang="sv-SE" dirty="0"/>
              <a:t>Genom att granska och anpassa våra verksamheter, våra arbetssätt och vårt bemötande kan vi skapa mer jämlika möjligheter.</a:t>
            </a:r>
          </a:p>
          <a:p>
            <a:pPr algn="l"/>
            <a:endParaRPr lang="sv-SE" b="1" i="1" dirty="0">
              <a:solidFill>
                <a:schemeClr val="accent4">
                  <a:lumMod val="75000"/>
                </a:schemeClr>
              </a:solidFill>
            </a:endParaRPr>
          </a:p>
          <a:p>
            <a:r>
              <a:rPr lang="sv-SE" b="1" dirty="0" smtClean="0"/>
              <a:t>Första steget: svara på följande frågor:</a:t>
            </a:r>
          </a:p>
          <a:p>
            <a:r>
              <a:rPr lang="sv-SE" i="0" dirty="0" smtClean="0"/>
              <a:t>Utifrån vår verksamhets befintliga uppdrag och behoven hos de som vi finns till för:</a:t>
            </a:r>
          </a:p>
          <a:p>
            <a:pPr marL="171439" indent="-171450" fontAlgn="ctr">
              <a:buFont typeface="Arial" panose="020B0604020202020204" pitchFamily="34" charset="0"/>
              <a:buChar char="•"/>
            </a:pPr>
            <a:r>
              <a:rPr lang="sv-SE" i="0" dirty="0" smtClean="0"/>
              <a:t>Leder </a:t>
            </a:r>
            <a:r>
              <a:rPr lang="sv-SE" i="0" dirty="0"/>
              <a:t>vårt sätt att göra </a:t>
            </a:r>
            <a:r>
              <a:rPr lang="sv-SE" i="0" dirty="0" smtClean="0"/>
              <a:t>till att någon grupp</a:t>
            </a:r>
            <a:r>
              <a:rPr lang="sv-SE" sz="1050" i="0" dirty="0" smtClean="0"/>
              <a:t>*</a:t>
            </a:r>
            <a:r>
              <a:rPr lang="sv-SE" i="0" dirty="0" smtClean="0"/>
              <a:t> begränsas? </a:t>
            </a:r>
          </a:p>
          <a:p>
            <a:pPr marL="171439" indent="-171450" fontAlgn="ctr">
              <a:buFont typeface="Arial" panose="020B0604020202020204" pitchFamily="34" charset="0"/>
              <a:buChar char="•"/>
            </a:pPr>
            <a:r>
              <a:rPr lang="sv-SE" i="0" dirty="0" smtClean="0"/>
              <a:t>Eller upplever sig begränsade?</a:t>
            </a:r>
          </a:p>
          <a:p>
            <a:pPr marL="171439" indent="-171450" fontAlgn="ctr">
              <a:buFont typeface="Arial" panose="020B0604020202020204" pitchFamily="34" charset="0"/>
              <a:buChar char="•"/>
            </a:pPr>
            <a:r>
              <a:rPr lang="sv-SE" i="0" dirty="0" smtClean="0"/>
              <a:t>Kan </a:t>
            </a:r>
            <a:r>
              <a:rPr lang="sv-SE" i="0" dirty="0"/>
              <a:t>det hända att vårt sätt att göra leder till </a:t>
            </a:r>
            <a:r>
              <a:rPr lang="sv-SE" i="0" dirty="0" smtClean="0"/>
              <a:t>omotiverade skillnader</a:t>
            </a:r>
            <a:r>
              <a:rPr lang="sv-SE" sz="1050" i="0" dirty="0" smtClean="0"/>
              <a:t>**</a:t>
            </a:r>
            <a:r>
              <a:rPr lang="sv-SE" i="0" dirty="0" smtClean="0"/>
              <a:t> i:</a:t>
            </a:r>
            <a:endParaRPr lang="sv-SE" i="0" dirty="0"/>
          </a:p>
          <a:p>
            <a:pPr marL="628639" lvl="1" indent="-171450" fontAlgn="ctr">
              <a:buFont typeface="Arial" panose="020B0604020202020204" pitchFamily="34" charset="0"/>
              <a:buChar char="•"/>
            </a:pPr>
            <a:r>
              <a:rPr lang="sv-SE" i="0" dirty="0" smtClean="0"/>
              <a:t>bemötande</a:t>
            </a:r>
            <a:endParaRPr lang="sv-SE" i="0" dirty="0"/>
          </a:p>
          <a:p>
            <a:pPr marL="628639" lvl="1" indent="-171450" fontAlgn="ctr">
              <a:buFont typeface="Arial" panose="020B0604020202020204" pitchFamily="34" charset="0"/>
              <a:buChar char="•"/>
            </a:pPr>
            <a:r>
              <a:rPr lang="sv-SE" i="0" dirty="0" smtClean="0"/>
              <a:t>tillgänglighet </a:t>
            </a:r>
          </a:p>
          <a:p>
            <a:pPr marL="628639" lvl="1" indent="-171450" fontAlgn="ctr">
              <a:buFont typeface="Arial" panose="020B0604020202020204" pitchFamily="34" charset="0"/>
              <a:buChar char="•"/>
            </a:pPr>
            <a:r>
              <a:rPr lang="sv-SE" i="0" dirty="0" smtClean="0"/>
              <a:t>erbjudanden </a:t>
            </a:r>
          </a:p>
          <a:p>
            <a:pPr marL="628639" lvl="1" indent="-171450" fontAlgn="ctr">
              <a:buFont typeface="Arial" panose="020B0604020202020204" pitchFamily="34" charset="0"/>
              <a:buChar char="•"/>
            </a:pPr>
            <a:r>
              <a:rPr lang="sv-SE" i="0" dirty="0" smtClean="0"/>
              <a:t>delaktighet och inflytande?</a:t>
            </a:r>
          </a:p>
          <a:p>
            <a:pPr marL="171439" indent="-171450" fontAlgn="ctr">
              <a:buFont typeface="Arial" panose="020B0604020202020204" pitchFamily="34" charset="0"/>
              <a:buChar char="•"/>
            </a:pPr>
            <a:r>
              <a:rPr lang="sv-SE" i="0" dirty="0" smtClean="0"/>
              <a:t>Kan </a:t>
            </a:r>
            <a:r>
              <a:rPr lang="sv-SE" i="0" dirty="0"/>
              <a:t>det hända </a:t>
            </a:r>
            <a:r>
              <a:rPr lang="sv-SE" i="0" dirty="0" smtClean="0"/>
              <a:t>att </a:t>
            </a:r>
            <a:r>
              <a:rPr lang="sv-SE" i="0" dirty="0"/>
              <a:t>vårt sätt att göra leder till omotiverade skillnader i</a:t>
            </a:r>
          </a:p>
          <a:p>
            <a:pPr marL="628639" lvl="1" indent="-171450" fontAlgn="ctr">
              <a:buFont typeface="Arial" panose="020B0604020202020204" pitchFamily="34" charset="0"/>
              <a:buChar char="•"/>
            </a:pPr>
            <a:r>
              <a:rPr lang="sv-SE" i="0" dirty="0"/>
              <a:t>resultat och effekter för olika </a:t>
            </a:r>
            <a:r>
              <a:rPr lang="sv-SE" i="0" dirty="0" smtClean="0"/>
              <a:t>grupper?</a:t>
            </a:r>
          </a:p>
          <a:p>
            <a:pPr marL="628639" lvl="1" indent="-171450" fontAlgn="ctr">
              <a:buFont typeface="Arial" panose="020B0604020202020204" pitchFamily="34" charset="0"/>
              <a:buChar char="•"/>
            </a:pPr>
            <a:endParaRPr lang="sv-SE" sz="1100" dirty="0"/>
          </a:p>
          <a:p>
            <a:pPr fontAlgn="ctr"/>
            <a:r>
              <a:rPr lang="sv-SE" b="1" dirty="0" smtClean="0"/>
              <a:t>Andra </a:t>
            </a:r>
            <a:r>
              <a:rPr lang="sv-SE" b="1" dirty="0"/>
              <a:t>steget: justera </a:t>
            </a:r>
            <a:r>
              <a:rPr lang="sv-SE" b="1" dirty="0" smtClean="0"/>
              <a:t>utifrån svaren</a:t>
            </a:r>
          </a:p>
          <a:p>
            <a:pPr fontAlgn="ctr"/>
            <a:r>
              <a:rPr lang="sv-SE" i="0" dirty="0" smtClean="0"/>
              <a:t>Utifrån svaren: justera i verksamheten, arbetssätten och bemötandet för att skapa mer jämlika möjligheter. Hur ska vi göra för att göra olika utifrån olika behov och förutsättningar? Hur ska vi göra för att förändra de hinder eller begränsningar som finns i vår verksamhet och våra arbetssätt</a:t>
            </a:r>
            <a:r>
              <a:rPr lang="sv-SE" i="0" dirty="0"/>
              <a:t>? Hur ska vi göra </a:t>
            </a:r>
            <a:r>
              <a:rPr lang="sv-SE" i="0" dirty="0" smtClean="0"/>
              <a:t>för </a:t>
            </a:r>
            <a:r>
              <a:rPr lang="sv-SE" i="0" dirty="0"/>
              <a:t>att skapa mer jämlika möjligheter? </a:t>
            </a:r>
            <a:endParaRPr lang="sv-SE" sz="2000" i="0" dirty="0">
              <a:solidFill>
                <a:prstClr val="black"/>
              </a:solidFill>
            </a:endParaRPr>
          </a:p>
          <a:p>
            <a:pPr algn="l" fontAlgn="ctr"/>
            <a:endParaRPr lang="sv-SE" sz="1050" i="0" dirty="0" smtClean="0">
              <a:solidFill>
                <a:prstClr val="black"/>
              </a:solidFill>
            </a:endParaRPr>
          </a:p>
          <a:p>
            <a:pPr indent="-11" fontAlgn="ctr"/>
            <a:r>
              <a:rPr lang="sv-SE" sz="800" i="0" dirty="0" smtClean="0">
                <a:solidFill>
                  <a:prstClr val="black"/>
                </a:solidFill>
              </a:rPr>
              <a:t>*Grupper </a:t>
            </a:r>
            <a:r>
              <a:rPr lang="sv-SE" sz="800" i="0" dirty="0">
                <a:solidFill>
                  <a:prstClr val="black"/>
                </a:solidFill>
              </a:rPr>
              <a:t>kan t.ex. vara utifrån: kön, könsöverskridande </a:t>
            </a:r>
            <a:r>
              <a:rPr lang="sv-SE" sz="800" i="0" dirty="0" smtClean="0">
                <a:solidFill>
                  <a:prstClr val="black"/>
                </a:solidFill>
              </a:rPr>
              <a:t>identitet</a:t>
            </a:r>
            <a:r>
              <a:rPr lang="sv-SE" sz="800" i="0" dirty="0">
                <a:solidFill>
                  <a:prstClr val="black"/>
                </a:solidFill>
              </a:rPr>
              <a:t>, ålder, etnisk tillhörighet, </a:t>
            </a:r>
            <a:r>
              <a:rPr lang="sv-SE" sz="800" i="0" dirty="0" smtClean="0">
                <a:solidFill>
                  <a:prstClr val="black"/>
                </a:solidFill>
              </a:rPr>
              <a:t>religion/trosuppfattning</a:t>
            </a:r>
            <a:r>
              <a:rPr lang="sv-SE" sz="800" i="0" dirty="0">
                <a:solidFill>
                  <a:prstClr val="black"/>
                </a:solidFill>
              </a:rPr>
              <a:t>, funktionsnedsättning, sexuell läggning, </a:t>
            </a:r>
            <a:r>
              <a:rPr lang="sv-SE" sz="800" i="0" dirty="0" smtClean="0">
                <a:solidFill>
                  <a:prstClr val="black"/>
                </a:solidFill>
              </a:rPr>
              <a:t>socioekonomisk </a:t>
            </a:r>
            <a:r>
              <a:rPr lang="sv-SE" sz="800" i="0" dirty="0">
                <a:solidFill>
                  <a:prstClr val="black"/>
                </a:solidFill>
              </a:rPr>
              <a:t>position eller var i länet en verkar och bor. </a:t>
            </a:r>
            <a:r>
              <a:rPr lang="sv-SE" sz="800" i="0" dirty="0" smtClean="0"/>
              <a:t>Kom </a:t>
            </a:r>
            <a:r>
              <a:rPr lang="sv-SE" sz="800" i="0" dirty="0"/>
              <a:t>ihåg att en individ inte bara tillhör en grupp, utan fler. Kombinationer av dessa grupper kan innebära särskilda utmaningar vi i våra verksamheter och uppdrag behöver ta hänsyn till. </a:t>
            </a:r>
            <a:endParaRPr lang="sv-SE" sz="800" i="0" dirty="0" smtClean="0"/>
          </a:p>
          <a:p>
            <a:pPr indent="-11" fontAlgn="ctr"/>
            <a:r>
              <a:rPr lang="sv-SE" sz="800" i="0" dirty="0" smtClean="0"/>
              <a:t>*Omotiverade skillnader är skillnader </a:t>
            </a:r>
            <a:r>
              <a:rPr lang="sv-SE" sz="800" i="0" dirty="0"/>
              <a:t>som inte kan förklaras av en persons egna preferenser, </a:t>
            </a:r>
            <a:r>
              <a:rPr lang="sv-SE" sz="800" i="0" dirty="0" smtClean="0"/>
              <a:t>egna behov eller </a:t>
            </a:r>
            <a:r>
              <a:rPr lang="sv-SE" sz="800" i="0" dirty="0"/>
              <a:t>medicinska avvägningar. </a:t>
            </a:r>
          </a:p>
          <a:p>
            <a:pPr indent="-11" fontAlgn="ctr"/>
            <a:endParaRPr lang="sv-SE" dirty="0"/>
          </a:p>
        </p:txBody>
      </p:sp>
      <p:sp>
        <p:nvSpPr>
          <p:cNvPr id="2" name="Platshållare för bildobjekt 1"/>
          <p:cNvSpPr>
            <a:spLocks noGrp="1" noRot="1" noChangeAspect="1"/>
          </p:cNvSpPr>
          <p:nvPr>
            <p:ph type="sldImg"/>
          </p:nvPr>
        </p:nvSpPr>
        <p:spPr>
          <a:xfrm>
            <a:off x="260350" y="-11113"/>
            <a:ext cx="6334125" cy="3562351"/>
          </a:xfrm>
          <a:ln>
            <a:solidFill>
              <a:schemeClr val="bg1"/>
            </a:solidFill>
          </a:ln>
        </p:spPr>
      </p:sp>
    </p:spTree>
    <p:extLst>
      <p:ext uri="{BB962C8B-B14F-4D97-AF65-F5344CB8AC3E}">
        <p14:creationId xmlns:p14="http://schemas.microsoft.com/office/powerpoint/2010/main" val="13674442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smtClean="0"/>
              <a:t>Klicka här för att skriva in en rubrik</a:t>
            </a:r>
            <a:endParaRPr lang="sv-SE" dirty="0"/>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innehåll 2"/>
          <p:cNvSpPr>
            <a:spLocks noGrp="1"/>
          </p:cNvSpPr>
          <p:nvPr>
            <p:ph idx="1" hasCustomPrompt="1"/>
          </p:nvPr>
        </p:nvSpPr>
        <p:spPr>
          <a:xfrm>
            <a:off x="72000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8" name="Platshållare för innehåll 2"/>
          <p:cNvSpPr>
            <a:spLocks noGrp="1"/>
          </p:cNvSpPr>
          <p:nvPr>
            <p:ph idx="10" hasCustomPrompt="1"/>
          </p:nvPr>
        </p:nvSpPr>
        <p:spPr>
          <a:xfrm>
            <a:off x="4381876"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9" name="Platshållare för innehåll 2"/>
          <p:cNvSpPr>
            <a:spLocks noGrp="1"/>
          </p:cNvSpPr>
          <p:nvPr>
            <p:ph idx="11" hasCustomPrompt="1"/>
          </p:nvPr>
        </p:nvSpPr>
        <p:spPr>
          <a:xfrm>
            <a:off x="804375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24779980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8" name="Platshållare för text 8"/>
          <p:cNvSpPr>
            <a:spLocks noGrp="1"/>
          </p:cNvSpPr>
          <p:nvPr>
            <p:ph type="body" sz="quarter" idx="17" hasCustomPrompt="1"/>
          </p:nvPr>
        </p:nvSpPr>
        <p:spPr>
          <a:xfrm>
            <a:off x="719999" y="2052000"/>
            <a:ext cx="10800000" cy="432000"/>
          </a:xfrm>
        </p:spPr>
        <p:txBody>
          <a:bodyPr anchor="ctr" anchorCtr="0"/>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dirty="0" smtClean="0"/>
              <a:t>Klicka här för att skriva in en underrubrik</a:t>
            </a:r>
          </a:p>
        </p:txBody>
      </p:sp>
      <p:sp>
        <p:nvSpPr>
          <p:cNvPr id="7" name="Platshållare för innehåll 2"/>
          <p:cNvSpPr>
            <a:spLocks noGrp="1"/>
          </p:cNvSpPr>
          <p:nvPr>
            <p:ph idx="1" hasCustomPrompt="1"/>
          </p:nvPr>
        </p:nvSpPr>
        <p:spPr>
          <a:xfrm>
            <a:off x="72000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9" name="Platshållare för innehåll 2"/>
          <p:cNvSpPr>
            <a:spLocks noGrp="1"/>
          </p:cNvSpPr>
          <p:nvPr>
            <p:ph idx="10" hasCustomPrompt="1"/>
          </p:nvPr>
        </p:nvSpPr>
        <p:spPr>
          <a:xfrm>
            <a:off x="4381876"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11" name="Platshållare för innehåll 2"/>
          <p:cNvSpPr>
            <a:spLocks noGrp="1"/>
          </p:cNvSpPr>
          <p:nvPr>
            <p:ph idx="11" hasCustomPrompt="1"/>
          </p:nvPr>
        </p:nvSpPr>
        <p:spPr>
          <a:xfrm>
            <a:off x="804375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588798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smtClean="0"/>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smtClean="0"/>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smtClean="0"/>
              <a:t>Klicka på ikonen för att lägga till en bild</a:t>
            </a:r>
            <a:endParaRPr lang="sv-SE"/>
          </a:p>
        </p:txBody>
      </p:sp>
    </p:spTree>
    <p:extLst>
      <p:ext uri="{BB962C8B-B14F-4D97-AF65-F5344CB8AC3E}">
        <p14:creationId xmlns:p14="http://schemas.microsoft.com/office/powerpoint/2010/main" val="29745579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smtClean="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sida 3 - Rubrik, underrubrik, stående bild till höger">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7899517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556000"/>
            <a:ext cx="10801349" cy="3636000"/>
          </a:xfrm>
        </p:spPr>
        <p:txBody>
          <a:bodyPr>
            <a:normAutofit/>
          </a:bodyPr>
          <a:lstStyle>
            <a:lvl1pPr marL="180975" indent="-180975">
              <a:buFont typeface="Arial" panose="020B0604020202020204" pitchFamily="34" charset="0"/>
              <a:buChar char="•"/>
              <a:defRPr sz="2000"/>
            </a:lvl1pPr>
            <a:lvl2pPr marL="274630" indent="0">
              <a:buFontTx/>
              <a:buNone/>
              <a:defRPr sz="1900"/>
            </a:lvl2pPr>
            <a:lvl3pPr marL="627047" indent="0">
              <a:buFontTx/>
              <a:buNone/>
              <a:defRPr sz="1600"/>
            </a:lvl3pPr>
            <a:lvl4pPr marL="1071536" indent="0">
              <a:buFontTx/>
              <a:buNone/>
              <a:defRPr sz="1500"/>
            </a:lvl4pPr>
            <a:lvl5pPr marL="1436651" indent="0">
              <a:buFontTx/>
              <a:buNone/>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Tree>
    <p:extLst>
      <p:ext uri="{BB962C8B-B14F-4D97-AF65-F5344CB8AC3E}">
        <p14:creationId xmlns:p14="http://schemas.microsoft.com/office/powerpoint/2010/main" val="1980942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punktlista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052000"/>
            <a:ext cx="5256000" cy="4140000"/>
          </a:xfrm>
        </p:spPr>
        <p:txBody>
          <a:bodyPr/>
          <a:lstStyle>
            <a:lvl1pPr marL="180975" indent="-180975">
              <a:buFont typeface="Arial" panose="020B0604020202020204" pitchFamily="34" charset="0"/>
              <a:buChar char="•"/>
              <a:defRPr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5" name="Platshållare för innehåll 4"/>
          <p:cNvSpPr>
            <a:spLocks noGrp="1"/>
          </p:cNvSpPr>
          <p:nvPr>
            <p:ph sz="quarter" idx="14" hasCustomPrompt="1"/>
          </p:nvPr>
        </p:nvSpPr>
        <p:spPr>
          <a:xfrm>
            <a:off x="6265137" y="2052000"/>
            <a:ext cx="5256213" cy="4138612"/>
          </a:xfrm>
        </p:spPr>
        <p:txBody>
          <a:body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7699714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556000"/>
            <a:ext cx="5256000" cy="3636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6" name="Platshållare för innehåll 4"/>
          <p:cNvSpPr>
            <a:spLocks noGrp="1"/>
          </p:cNvSpPr>
          <p:nvPr>
            <p:ph sz="quarter" idx="15" hasCustomPrompt="1"/>
          </p:nvPr>
        </p:nvSpPr>
        <p:spPr>
          <a:xfrm>
            <a:off x="6265137" y="2556000"/>
            <a:ext cx="5256213" cy="3634612"/>
          </a:xfrm>
        </p:spPr>
        <p:txBody>
          <a:bodyPr>
            <a:normAutofit/>
          </a:bodyPr>
          <a:lstStyle>
            <a:lvl1pPr>
              <a:defRPr sz="2000"/>
            </a:lvl1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90734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052000"/>
            <a:ext cx="6480000" cy="4113304"/>
          </a:xfrm>
        </p:spPr>
        <p:txBody>
          <a:bodyPr/>
          <a:lstStyle>
            <a:lvl1pPr>
              <a:defRPr/>
            </a:lvl1pPr>
          </a:lstStyle>
          <a:p>
            <a:pPr lvl="0"/>
            <a:r>
              <a:rPr lang="sv-SE" dirty="0" smtClean="0"/>
              <a:t>Klicka här för att skriva in text eller välj objekt på ikonerna nedan</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05339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556000"/>
            <a:ext cx="6480000" cy="3609304"/>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7" name="Platshållare för innehåll 2"/>
          <p:cNvSpPr>
            <a:spLocks noGrp="1"/>
          </p:cNvSpPr>
          <p:nvPr>
            <p:ph idx="10" hasCustomPrompt="1"/>
          </p:nvPr>
        </p:nvSpPr>
        <p:spPr>
          <a:xfrm>
            <a:off x="720000" y="2558160"/>
            <a:ext cx="3960000" cy="1692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9" name="Platshållare för innehåll 2"/>
          <p:cNvSpPr>
            <a:spLocks noGrp="1"/>
          </p:cNvSpPr>
          <p:nvPr>
            <p:ph idx="11" hasCustomPrompt="1"/>
          </p:nvPr>
        </p:nvSpPr>
        <p:spPr>
          <a:xfrm>
            <a:off x="720000" y="4471200"/>
            <a:ext cx="3960000" cy="1692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448962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smtClean="0"/>
              <a:t>Rubrik</a:t>
            </a:r>
            <a:endParaRPr lang="sv-SE" dirty="0"/>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726" r:id="rId1"/>
    <p:sldLayoutId id="2147483663" r:id="rId2"/>
    <p:sldLayoutId id="2147483664" r:id="rId3"/>
    <p:sldLayoutId id="2147483666" r:id="rId4"/>
    <p:sldLayoutId id="2147483728" r:id="rId5"/>
    <p:sldLayoutId id="2147483669" r:id="rId6"/>
    <p:sldLayoutId id="2147483729" r:id="rId7"/>
    <p:sldLayoutId id="2147483670" r:id="rId8"/>
    <p:sldLayoutId id="2147483730" r:id="rId9"/>
    <p:sldLayoutId id="2147483672" r:id="rId10"/>
    <p:sldLayoutId id="2147483732" r:id="rId11"/>
    <p:sldLayoutId id="2147483673" r:id="rId12"/>
    <p:sldLayoutId id="2147483674" r:id="rId13"/>
    <p:sldLayoutId id="2147483733" r:id="rId14"/>
    <p:sldLayoutId id="2147483735" r:id="rId15"/>
  </p:sldLayoutIdLst>
  <p:timing>
    <p:tnLst>
      <p:par>
        <p:cTn id="1" dur="indefinite" restart="never" nodeType="tmRoot"/>
      </p:par>
    </p:tnLst>
  </p:timing>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6600056" y="1268760"/>
            <a:ext cx="4968552" cy="754053"/>
          </a:xfrm>
          <a:prstGeom prst="rect">
            <a:avLst/>
          </a:prstGeom>
          <a:noFill/>
        </p:spPr>
        <p:txBody>
          <a:bodyPr wrap="square" rtlCol="0">
            <a:spAutoFit/>
          </a:bodyPr>
          <a:lstStyle/>
          <a:p>
            <a:pPr marL="628639" lvl="1" indent="-171450" fontAlgn="ctr">
              <a:buFont typeface="Arial" panose="020B0604020202020204" pitchFamily="34" charset="0"/>
              <a:buChar char="•"/>
            </a:pPr>
            <a:endParaRPr lang="sv-SE" sz="1200" dirty="0"/>
          </a:p>
          <a:p>
            <a:pPr fontAlgn="ctr"/>
            <a:endParaRPr lang="sv-SE" sz="1200" dirty="0" smtClean="0"/>
          </a:p>
          <a:p>
            <a:endParaRPr lang="sv-SE" dirty="0"/>
          </a:p>
        </p:txBody>
      </p:sp>
      <p:sp>
        <p:nvSpPr>
          <p:cNvPr id="11" name="Platshållare för innehåll 6"/>
          <p:cNvSpPr txBox="1">
            <a:spLocks/>
          </p:cNvSpPr>
          <p:nvPr/>
        </p:nvSpPr>
        <p:spPr>
          <a:xfrm>
            <a:off x="720001" y="2132856"/>
            <a:ext cx="10272542" cy="4427114"/>
          </a:xfrm>
          <a:prstGeom prst="rect">
            <a:avLst/>
          </a:prstGeom>
          <a:solidFill>
            <a:schemeClr val="bg1"/>
          </a:solidFill>
        </p:spPr>
        <p:txBody>
          <a:bodyPr vert="horz" lIns="91438" tIns="45719" rIns="91438" bIns="45719" rtlCol="0">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2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a:lstStyle>
          <a:p>
            <a:r>
              <a:rPr lang="sv-SE" sz="2800" b="1" dirty="0" smtClean="0">
                <a:solidFill>
                  <a:schemeClr val="accent4">
                    <a:lumMod val="75000"/>
                  </a:schemeClr>
                </a:solidFill>
              </a:rPr>
              <a:t>Hur gör vi idag?</a:t>
            </a:r>
            <a:endParaRPr lang="sv-SE" sz="2800" dirty="0" smtClean="0">
              <a:solidFill>
                <a:schemeClr val="accent4">
                  <a:lumMod val="75000"/>
                </a:schemeClr>
              </a:solidFill>
            </a:endParaRPr>
          </a:p>
          <a:p>
            <a:pPr marL="342900" indent="-342900" fontAlgn="ctr">
              <a:buFont typeface="Arial" panose="020B0604020202020204" pitchFamily="34" charset="0"/>
              <a:buChar char="•"/>
            </a:pPr>
            <a:r>
              <a:rPr lang="sv-SE" sz="2400" dirty="0" smtClean="0"/>
              <a:t>Gör vi lika för alla, eller gör vi olika utifrån behov och förutsättningar? </a:t>
            </a:r>
          </a:p>
          <a:p>
            <a:pPr marL="342900" indent="-342900" fontAlgn="ctr">
              <a:buFont typeface="Arial" panose="020B0604020202020204" pitchFamily="34" charset="0"/>
              <a:buChar char="•"/>
            </a:pPr>
            <a:r>
              <a:rPr lang="sv-SE" sz="2400" dirty="0" smtClean="0"/>
              <a:t>Har vi genom vad vi gör, eller hur vi gör det, satt upp hinder för några? </a:t>
            </a:r>
          </a:p>
          <a:p>
            <a:pPr marL="342900" indent="-342900" fontAlgn="ctr">
              <a:buFont typeface="Arial" panose="020B0604020202020204" pitchFamily="34" charset="0"/>
              <a:buChar char="•"/>
            </a:pPr>
            <a:r>
              <a:rPr lang="sv-SE" sz="2400" dirty="0"/>
              <a:t>Hur skapar vi mer jämlika </a:t>
            </a:r>
            <a:r>
              <a:rPr lang="sv-SE" sz="2400" dirty="0" smtClean="0"/>
              <a:t>möjligheter, för </a:t>
            </a:r>
            <a:r>
              <a:rPr lang="sv-SE" sz="2400" dirty="0"/>
              <a:t>de som vi finns till för?</a:t>
            </a:r>
          </a:p>
          <a:p>
            <a:pPr marL="342900" indent="-342900" fontAlgn="ctr">
              <a:buFont typeface="Arial" panose="020B0604020202020204" pitchFamily="34" charset="0"/>
              <a:buChar char="•"/>
            </a:pPr>
            <a:endParaRPr lang="sv-SE" dirty="0" smtClean="0"/>
          </a:p>
          <a:p>
            <a:pPr algn="ctr"/>
            <a:endParaRPr lang="sv-SE" dirty="0" smtClean="0"/>
          </a:p>
          <a:p>
            <a:endParaRPr lang="sv-SE" dirty="0"/>
          </a:p>
        </p:txBody>
      </p:sp>
      <p:pic>
        <p:nvPicPr>
          <p:cNvPr id="14" name="Platshållare för innehåll 10"/>
          <p:cNvPicPr>
            <a:picLocks noGrp="1" noChangeAspect="1"/>
          </p:cNvPicPr>
          <p:nvPr>
            <p:ph sz="quarter" idx="15"/>
          </p:nvPr>
        </p:nvPicPr>
        <p:blipFill>
          <a:blip r:embed="rId3"/>
          <a:stretch>
            <a:fillRect/>
          </a:stretch>
        </p:blipFill>
        <p:spPr>
          <a:xfrm>
            <a:off x="2321880" y="4077072"/>
            <a:ext cx="7068785" cy="2622891"/>
          </a:xfrm>
          <a:prstGeom prst="rect">
            <a:avLst/>
          </a:prstGeom>
        </p:spPr>
      </p:pic>
      <p:sp>
        <p:nvSpPr>
          <p:cNvPr id="9" name="Rubrik 2"/>
          <p:cNvSpPr>
            <a:spLocks noGrp="1"/>
          </p:cNvSpPr>
          <p:nvPr>
            <p:ph type="title"/>
          </p:nvPr>
        </p:nvSpPr>
        <p:spPr/>
        <p:txBody>
          <a:bodyPr anchor="ctr">
            <a:noAutofit/>
          </a:bodyPr>
          <a:lstStyle/>
          <a:p>
            <a:r>
              <a:rPr lang="sv-SE" sz="3700" b="1" dirty="0" smtClean="0">
                <a:solidFill>
                  <a:srgbClr val="DD8205"/>
                </a:solidFill>
              </a:rPr>
              <a:t>Vi och vår verksamhet kan skapa mer jämlika möjligheter för de vi finns till för!</a:t>
            </a:r>
            <a:endParaRPr lang="sv-SE" sz="3700" dirty="0">
              <a:solidFill>
                <a:srgbClr val="DD8205"/>
              </a:solidFill>
            </a:endParaRPr>
          </a:p>
        </p:txBody>
      </p:sp>
    </p:spTree>
    <p:extLst>
      <p:ext uri="{BB962C8B-B14F-4D97-AF65-F5344CB8AC3E}">
        <p14:creationId xmlns:p14="http://schemas.microsoft.com/office/powerpoint/2010/main" val="4054556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FD4AE64-693B-4962-8522-DA6951A7EDA6}" vid="{CFEF34EF-E910-4C88-924A-AD67BB97869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presentation_liggande</Template>
  <TotalTime>932</TotalTime>
  <Words>367</Words>
  <Application>Microsoft Office PowerPoint</Application>
  <PresentationFormat>Bredbild</PresentationFormat>
  <Paragraphs>30</Paragraphs>
  <Slides>1</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Region Gävleborg</vt:lpstr>
      <vt:lpstr>Vi och vår verksamhet kan skapa mer jämlika möjligheter för de vi finns till för!</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Sundman Maria - RUTVF - Folkhälsa och hållbarhet</dc:creator>
  <cp:lastModifiedBy>Mårtensson Emma - RUTVF - Folkhälsa och hållbarhet</cp:lastModifiedBy>
  <cp:revision>86</cp:revision>
  <dcterms:created xsi:type="dcterms:W3CDTF">2024-02-26T11:55:38Z</dcterms:created>
  <dcterms:modified xsi:type="dcterms:W3CDTF">2024-05-14T07:50:06Z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1322884589</vt:i4>
  </property>
  <property fmtid="{D5CDD505-2E9C-101B-9397-08002B2CF9AE}" pid="3" name="_NewReviewCycle">
    <vt:lpwstr/>
  </property>
  <property fmtid="{D5CDD505-2E9C-101B-9397-08002B2CF9AE}" pid="4" name="_EmailSubject">
    <vt:lpwstr>Justering av text och länkar på sidan https://www.regiongavleborg.se/samverkanswebben/folkhalsa/god-och-jamlik-halsa/stod-till-utveckling/</vt:lpwstr>
  </property>
  <property fmtid="{D5CDD505-2E9C-101B-9397-08002B2CF9AE}" pid="5" name="_AuthorEmail">
    <vt:lpwstr>emma.martensson@regiongavleborg.se</vt:lpwstr>
  </property>
  <property fmtid="{D5CDD505-2E9C-101B-9397-08002B2CF9AE}" pid="6" name="_AuthorEmailDisplayName">
    <vt:lpwstr>Mårtensson Emma - RUTVF - Folkhälsa och hållbarhet</vt:lpwstr>
  </property>
  <property fmtid="{D5CDD505-2E9C-101B-9397-08002B2CF9AE}" pid="7" name="_PreviousAdHocReviewCycleID">
    <vt:i4>2033821800</vt:i4>
  </property>
</Properties>
</file>