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80"/>
  </p:notesMasterIdLst>
  <p:handoutMasterIdLst>
    <p:handoutMasterId r:id="rId81"/>
  </p:handoutMasterIdLst>
  <p:sldIdLst>
    <p:sldId id="326" r:id="rId2"/>
    <p:sldId id="369" r:id="rId3"/>
    <p:sldId id="370" r:id="rId4"/>
    <p:sldId id="284" r:id="rId5"/>
    <p:sldId id="379" r:id="rId6"/>
    <p:sldId id="300" r:id="rId7"/>
    <p:sldId id="380" r:id="rId8"/>
    <p:sldId id="373" r:id="rId9"/>
    <p:sldId id="382" r:id="rId10"/>
    <p:sldId id="296" r:id="rId11"/>
    <p:sldId id="360" r:id="rId12"/>
    <p:sldId id="324" r:id="rId13"/>
    <p:sldId id="347" r:id="rId14"/>
    <p:sldId id="313" r:id="rId15"/>
    <p:sldId id="297" r:id="rId16"/>
    <p:sldId id="361" r:id="rId17"/>
    <p:sldId id="325" r:id="rId18"/>
    <p:sldId id="348" r:id="rId19"/>
    <p:sldId id="314" r:id="rId20"/>
    <p:sldId id="298" r:id="rId21"/>
    <p:sldId id="362" r:id="rId22"/>
    <p:sldId id="315" r:id="rId23"/>
    <p:sldId id="349" r:id="rId24"/>
    <p:sldId id="322" r:id="rId25"/>
    <p:sldId id="299" r:id="rId26"/>
    <p:sldId id="363" r:id="rId27"/>
    <p:sldId id="323" r:id="rId28"/>
    <p:sldId id="350" r:id="rId29"/>
    <p:sldId id="316" r:id="rId30"/>
    <p:sldId id="386" r:id="rId31"/>
    <p:sldId id="387" r:id="rId32"/>
    <p:sldId id="388" r:id="rId33"/>
    <p:sldId id="368" r:id="rId34"/>
    <p:sldId id="317" r:id="rId35"/>
    <p:sldId id="378" r:id="rId36"/>
    <p:sldId id="374" r:id="rId37"/>
    <p:sldId id="383" r:id="rId38"/>
    <p:sldId id="364" r:id="rId39"/>
    <p:sldId id="318" r:id="rId40"/>
    <p:sldId id="327" r:id="rId41"/>
    <p:sldId id="329" r:id="rId42"/>
    <p:sldId id="335" r:id="rId43"/>
    <p:sldId id="336" r:id="rId44"/>
    <p:sldId id="352" r:id="rId45"/>
    <p:sldId id="353" r:id="rId46"/>
    <p:sldId id="365" r:id="rId47"/>
    <p:sldId id="319" r:id="rId48"/>
    <p:sldId id="328" r:id="rId49"/>
    <p:sldId id="330" r:id="rId50"/>
    <p:sldId id="337" r:id="rId51"/>
    <p:sldId id="338" r:id="rId52"/>
    <p:sldId id="355" r:id="rId53"/>
    <p:sldId id="354" r:id="rId54"/>
    <p:sldId id="344" r:id="rId55"/>
    <p:sldId id="366" r:id="rId56"/>
    <p:sldId id="320" r:id="rId57"/>
    <p:sldId id="331" r:id="rId58"/>
    <p:sldId id="332" r:id="rId59"/>
    <p:sldId id="339" r:id="rId60"/>
    <p:sldId id="340" r:id="rId61"/>
    <p:sldId id="356" r:id="rId62"/>
    <p:sldId id="357" r:id="rId63"/>
    <p:sldId id="345" r:id="rId64"/>
    <p:sldId id="367" r:id="rId65"/>
    <p:sldId id="321" r:id="rId66"/>
    <p:sldId id="333" r:id="rId67"/>
    <p:sldId id="334" r:id="rId68"/>
    <p:sldId id="341" r:id="rId69"/>
    <p:sldId id="342" r:id="rId70"/>
    <p:sldId id="359" r:id="rId71"/>
    <p:sldId id="358" r:id="rId72"/>
    <p:sldId id="346" r:id="rId73"/>
    <p:sldId id="389" r:id="rId74"/>
    <p:sldId id="390" r:id="rId75"/>
    <p:sldId id="391" r:id="rId76"/>
    <p:sldId id="392" r:id="rId77"/>
    <p:sldId id="393" r:id="rId78"/>
    <p:sldId id="394" r:id="rId7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årtensson Emma - SMG - Samhällsmedicin" initials="ME-S-S" lastIdx="6" clrIdx="0">
    <p:extLst>
      <p:ext uri="{19B8F6BF-5375-455C-9EA6-DF929625EA0E}">
        <p15:presenceInfo xmlns:p15="http://schemas.microsoft.com/office/powerpoint/2012/main" userId="S-1-5-21-1327637745-2060587216-860360866-988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7CF"/>
    <a:srgbClr val="50B848"/>
    <a:srgbClr val="FA9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2290" autoAdjust="0"/>
  </p:normalViewPr>
  <p:slideViewPr>
    <p:cSldViewPr showGuides="1">
      <p:cViewPr varScale="1">
        <p:scale>
          <a:sx n="109" d="100"/>
          <a:sy n="109" d="100"/>
        </p:scale>
        <p:origin x="72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p:scale>
          <a:sx n="100" d="100"/>
          <a:sy n="100" d="100"/>
        </p:scale>
        <p:origin x="1824" y="-12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f15912\AppData\Local\Microsoft\Windows\Temporary%20Internet%20Files\Content.IE5\2ZLAV628\eos_export28169.xls"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jf15912\Desktop\F&#246;r&#228;ndring%20av%20levnadsvanor%20&#229;r%202014%20G&#228;vleborg%20och%20Rik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Calibri"/>
                <a:cs typeface="Arial" panose="020B0604020202020204" pitchFamily="34" charset="0"/>
              </a:defRPr>
            </a:pPr>
            <a:r>
              <a:rPr lang="sv-SE" dirty="0" smtClean="0"/>
              <a:t>Hälsopolitiskt</a:t>
            </a:r>
            <a:r>
              <a:rPr lang="sv-SE" baseline="0" dirty="0" smtClean="0"/>
              <a:t> åtgärdbar dödlighet</a:t>
            </a:r>
            <a:r>
              <a:rPr lang="sv-SE" sz="1400" b="1" i="0" u="none" strike="noStrike" baseline="30000" dirty="0" smtClean="0">
                <a:effectLst/>
              </a:rPr>
              <a:t>1</a:t>
            </a:r>
            <a:r>
              <a:rPr lang="sv-SE" baseline="0" dirty="0" smtClean="0"/>
              <a:t> per 100 000 invånare (1-79 år), riket år 2015</a:t>
            </a:r>
            <a:endParaRPr lang="sv-SE" dirty="0"/>
          </a:p>
        </c:rich>
      </c:tx>
      <c:layout>
        <c:manualLayout>
          <c:xMode val="edge"/>
          <c:yMode val="edge"/>
          <c:x val="0.10809252826351537"/>
          <c:y val="0"/>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Calibri"/>
              <a:cs typeface="Arial" panose="020B0604020202020204" pitchFamily="34" charset="0"/>
            </a:defRPr>
          </a:pPr>
          <a:endParaRPr lang="sv-SE"/>
        </a:p>
      </c:txPr>
    </c:title>
    <c:autoTitleDeleted val="0"/>
    <c:plotArea>
      <c:layout>
        <c:manualLayout>
          <c:layoutTarget val="inner"/>
          <c:xMode val="edge"/>
          <c:yMode val="edge"/>
          <c:x val="0.10820259772785649"/>
          <c:y val="0.11959454346985242"/>
          <c:w val="0.7402947965571206"/>
          <c:h val="0.60725089276312905"/>
        </c:manualLayout>
      </c:layout>
      <c:barChart>
        <c:barDir val="col"/>
        <c:grouping val="clustered"/>
        <c:varyColors val="0"/>
        <c:ser>
          <c:idx val="0"/>
          <c:order val="0"/>
          <c:tx>
            <c:strRef>
              <c:f>'[eos_export28169.xls]Hypergene export'!$C$3</c:f>
              <c:strCache>
                <c:ptCount val="1"/>
                <c:pt idx="0">
                  <c:v>Medelvärde</c:v>
                </c:pt>
              </c:strCache>
            </c:strRef>
          </c:tx>
          <c:spPr>
            <a:solidFill>
              <a:srgbClr val="FA9C34"/>
            </a:solidFill>
            <a:ln>
              <a:noFill/>
            </a:ln>
            <a:effectLst/>
          </c:spPr>
          <c:invertIfNegative val="0"/>
          <c:dPt>
            <c:idx val="0"/>
            <c:invertIfNegative val="0"/>
            <c:bubble3D val="0"/>
            <c:spPr>
              <a:solidFill>
                <a:srgbClr val="50B848"/>
              </a:solidFill>
              <a:ln>
                <a:noFill/>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'[eos_export28169.xls]Hypergene export'!$B$4:$B$24</c:f>
              <c:strCache>
                <c:ptCount val="21"/>
                <c:pt idx="0">
                  <c:v>Gävleborgs län</c:v>
                </c:pt>
                <c:pt idx="1">
                  <c:v>Örebro län</c:v>
                </c:pt>
                <c:pt idx="2">
                  <c:v>Västmanlands län</c:v>
                </c:pt>
                <c:pt idx="3">
                  <c:v>Skåne län</c:v>
                </c:pt>
                <c:pt idx="4">
                  <c:v>Kalmar län</c:v>
                </c:pt>
                <c:pt idx="5">
                  <c:v>Södermanlands län</c:v>
                </c:pt>
                <c:pt idx="6">
                  <c:v>Värmlands län</c:v>
                </c:pt>
                <c:pt idx="7">
                  <c:v>Stockholms län</c:v>
                </c:pt>
                <c:pt idx="8">
                  <c:v>Gotlands län</c:v>
                </c:pt>
                <c:pt idx="9">
                  <c:v>Blekinge län</c:v>
                </c:pt>
                <c:pt idx="10">
                  <c:v>Norrbottens län</c:v>
                </c:pt>
                <c:pt idx="11">
                  <c:v>Jämtlands län</c:v>
                </c:pt>
                <c:pt idx="12">
                  <c:v>Dalarnas län</c:v>
                </c:pt>
                <c:pt idx="13">
                  <c:v>Jönköpings län</c:v>
                </c:pt>
                <c:pt idx="14">
                  <c:v>Västernorrlands län</c:v>
                </c:pt>
                <c:pt idx="15">
                  <c:v>Västerbottens län</c:v>
                </c:pt>
                <c:pt idx="16">
                  <c:v>Kronobergs län</c:v>
                </c:pt>
                <c:pt idx="17">
                  <c:v>Östergötlands län</c:v>
                </c:pt>
                <c:pt idx="18">
                  <c:v>Västra Götalands län</c:v>
                </c:pt>
                <c:pt idx="19">
                  <c:v>Hallands län</c:v>
                </c:pt>
                <c:pt idx="20">
                  <c:v>Uppsala län</c:v>
                </c:pt>
              </c:strCache>
            </c:strRef>
          </c:cat>
          <c:val>
            <c:numRef>
              <c:f>'[eos_export28169.xls]Hypergene export'!$C$4:$C$24</c:f>
              <c:numCache>
                <c:formatCode>#\ ##0.0;[Red]\-#\ ##0.0</c:formatCode>
                <c:ptCount val="21"/>
                <c:pt idx="0">
                  <c:v>51</c:v>
                </c:pt>
                <c:pt idx="1">
                  <c:v>43.2</c:v>
                </c:pt>
                <c:pt idx="2">
                  <c:v>43.1</c:v>
                </c:pt>
                <c:pt idx="3">
                  <c:v>42.4</c:v>
                </c:pt>
                <c:pt idx="4">
                  <c:v>41.9</c:v>
                </c:pt>
                <c:pt idx="5">
                  <c:v>41.7</c:v>
                </c:pt>
                <c:pt idx="6">
                  <c:v>41.6</c:v>
                </c:pt>
                <c:pt idx="7">
                  <c:v>41.3</c:v>
                </c:pt>
                <c:pt idx="8">
                  <c:v>40.9</c:v>
                </c:pt>
                <c:pt idx="9">
                  <c:v>40.5</c:v>
                </c:pt>
                <c:pt idx="10">
                  <c:v>40.1</c:v>
                </c:pt>
                <c:pt idx="11">
                  <c:v>39.200000000000003</c:v>
                </c:pt>
                <c:pt idx="12">
                  <c:v>38.200000000000003</c:v>
                </c:pt>
                <c:pt idx="13">
                  <c:v>36.700000000000003</c:v>
                </c:pt>
                <c:pt idx="14">
                  <c:v>36.5</c:v>
                </c:pt>
                <c:pt idx="15">
                  <c:v>35.4</c:v>
                </c:pt>
                <c:pt idx="16">
                  <c:v>34.5</c:v>
                </c:pt>
                <c:pt idx="17">
                  <c:v>34</c:v>
                </c:pt>
                <c:pt idx="18">
                  <c:v>33.6</c:v>
                </c:pt>
                <c:pt idx="19">
                  <c:v>32</c:v>
                </c:pt>
                <c:pt idx="20">
                  <c:v>31.3</c:v>
                </c:pt>
              </c:numCache>
            </c:numRef>
          </c:val>
        </c:ser>
        <c:dLbls>
          <c:dLblPos val="outEnd"/>
          <c:showLegendKey val="0"/>
          <c:showVal val="1"/>
          <c:showCatName val="0"/>
          <c:showSerName val="0"/>
          <c:showPercent val="0"/>
          <c:showBubbleSize val="0"/>
        </c:dLbls>
        <c:gapWidth val="150"/>
        <c:axId val="277030552"/>
        <c:axId val="278738768"/>
        <c:extLst/>
      </c:barChart>
      <c:lineChart>
        <c:grouping val="standard"/>
        <c:varyColors val="0"/>
        <c:ser>
          <c:idx val="1"/>
          <c:order val="1"/>
          <c:tx>
            <c:strRef>
              <c:f>'[eos_export28169.xls]Hypergene export'!$D$3</c:f>
              <c:strCache>
                <c:ptCount val="1"/>
                <c:pt idx="0">
                  <c:v>Riket</c:v>
                </c:pt>
              </c:strCache>
            </c:strRef>
          </c:tx>
          <c:spPr>
            <a:ln w="44450" cap="rnd" cmpd="sng" algn="ctr">
              <a:solidFill>
                <a:srgbClr val="0097CF"/>
              </a:solidFill>
              <a:prstDash val="solid"/>
              <a:round/>
            </a:ln>
            <a:effectLst/>
          </c:spPr>
          <c:marker>
            <c:symbol val="none"/>
          </c:marker>
          <c:dLbls>
            <c:dLbl>
              <c:idx val="20"/>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'[eos_export28169.xls]Hypergene export'!$B$4:$B$24</c:f>
              <c:strCache>
                <c:ptCount val="21"/>
                <c:pt idx="0">
                  <c:v>Gävleborgs län</c:v>
                </c:pt>
                <c:pt idx="1">
                  <c:v>Örebro län</c:v>
                </c:pt>
                <c:pt idx="2">
                  <c:v>Västmanlands län</c:v>
                </c:pt>
                <c:pt idx="3">
                  <c:v>Skåne län</c:v>
                </c:pt>
                <c:pt idx="4">
                  <c:v>Kalmar län</c:v>
                </c:pt>
                <c:pt idx="5">
                  <c:v>Södermanlands län</c:v>
                </c:pt>
                <c:pt idx="6">
                  <c:v>Värmlands län</c:v>
                </c:pt>
                <c:pt idx="7">
                  <c:v>Stockholms län</c:v>
                </c:pt>
                <c:pt idx="8">
                  <c:v>Gotlands län</c:v>
                </c:pt>
                <c:pt idx="9">
                  <c:v>Blekinge län</c:v>
                </c:pt>
                <c:pt idx="10">
                  <c:v>Norrbottens län</c:v>
                </c:pt>
                <c:pt idx="11">
                  <c:v>Jämtlands län</c:v>
                </c:pt>
                <c:pt idx="12">
                  <c:v>Dalarnas län</c:v>
                </c:pt>
                <c:pt idx="13">
                  <c:v>Jönköpings län</c:v>
                </c:pt>
                <c:pt idx="14">
                  <c:v>Västernorrlands län</c:v>
                </c:pt>
                <c:pt idx="15">
                  <c:v>Västerbottens län</c:v>
                </c:pt>
                <c:pt idx="16">
                  <c:v>Kronobergs län</c:v>
                </c:pt>
                <c:pt idx="17">
                  <c:v>Östergötlands län</c:v>
                </c:pt>
                <c:pt idx="18">
                  <c:v>Västra Götalands län</c:v>
                </c:pt>
                <c:pt idx="19">
                  <c:v>Hallands län</c:v>
                </c:pt>
                <c:pt idx="20">
                  <c:v>Uppsala län</c:v>
                </c:pt>
              </c:strCache>
            </c:strRef>
          </c:cat>
          <c:val>
            <c:numRef>
              <c:f>'[eos_export28169.xls]Hypergene export'!$D$4:$D$24</c:f>
              <c:numCache>
                <c:formatCode>General</c:formatCode>
                <c:ptCount val="21"/>
                <c:pt idx="0">
                  <c:v>39</c:v>
                </c:pt>
                <c:pt idx="1">
                  <c:v>39</c:v>
                </c:pt>
                <c:pt idx="2">
                  <c:v>39</c:v>
                </c:pt>
                <c:pt idx="3">
                  <c:v>39</c:v>
                </c:pt>
                <c:pt idx="4">
                  <c:v>39</c:v>
                </c:pt>
                <c:pt idx="5">
                  <c:v>39</c:v>
                </c:pt>
                <c:pt idx="6">
                  <c:v>39</c:v>
                </c:pt>
                <c:pt idx="7">
                  <c:v>39</c:v>
                </c:pt>
                <c:pt idx="8">
                  <c:v>39</c:v>
                </c:pt>
                <c:pt idx="9">
                  <c:v>39</c:v>
                </c:pt>
                <c:pt idx="10">
                  <c:v>39</c:v>
                </c:pt>
                <c:pt idx="11">
                  <c:v>39</c:v>
                </c:pt>
                <c:pt idx="12">
                  <c:v>39</c:v>
                </c:pt>
                <c:pt idx="13">
                  <c:v>39</c:v>
                </c:pt>
                <c:pt idx="14">
                  <c:v>39</c:v>
                </c:pt>
                <c:pt idx="15">
                  <c:v>39</c:v>
                </c:pt>
                <c:pt idx="16">
                  <c:v>39</c:v>
                </c:pt>
                <c:pt idx="17">
                  <c:v>39</c:v>
                </c:pt>
                <c:pt idx="18">
                  <c:v>39</c:v>
                </c:pt>
                <c:pt idx="19">
                  <c:v>39</c:v>
                </c:pt>
                <c:pt idx="20">
                  <c:v>39</c:v>
                </c:pt>
              </c:numCache>
            </c:numRef>
          </c:val>
          <c:smooth val="0"/>
        </c:ser>
        <c:dLbls>
          <c:showLegendKey val="0"/>
          <c:showVal val="0"/>
          <c:showCatName val="0"/>
          <c:showSerName val="0"/>
          <c:showPercent val="0"/>
          <c:showBubbleSize val="0"/>
        </c:dLbls>
        <c:marker val="1"/>
        <c:smooth val="0"/>
        <c:axId val="277030552"/>
        <c:axId val="278738768"/>
      </c:lineChart>
      <c:catAx>
        <c:axId val="27703055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2160000" spcFirstLastPara="1" vertOverflow="ellipsis" wrap="square" anchor="ctr" anchorCtr="1"/>
          <a:lstStyle/>
          <a:p>
            <a:pPr>
              <a:defRPr sz="1200" b="0" i="0" u="none" strike="noStrike" kern="1200" baseline="0">
                <a:solidFill>
                  <a:srgbClr val="000000"/>
                </a:solidFill>
                <a:latin typeface="Calibri" panose="020F0502020204030204" pitchFamily="34" charset="0"/>
                <a:ea typeface="Calibri"/>
                <a:cs typeface="Arial" panose="020B0604020202020204" pitchFamily="34" charset="0"/>
              </a:defRPr>
            </a:pPr>
            <a:endParaRPr lang="sv-SE"/>
          </a:p>
        </c:txPr>
        <c:crossAx val="278738768"/>
        <c:crosses val="autoZero"/>
        <c:auto val="1"/>
        <c:lblAlgn val="ctr"/>
        <c:lblOffset val="100"/>
        <c:noMultiLvlLbl val="0"/>
      </c:catAx>
      <c:valAx>
        <c:axId val="278738768"/>
        <c:scaling>
          <c:orientation val="minMax"/>
          <c:max val="60"/>
        </c:scaling>
        <c:delete val="0"/>
        <c:axPos val="l"/>
        <c:majorGridlines>
          <c:spPr>
            <a:ln w="6350" cap="flat" cmpd="sng" algn="ctr">
              <a:solidFill>
                <a:sysClr val="window" lastClr="FFFFFF">
                  <a:lumMod val="75000"/>
                </a:sysClr>
              </a:solidFill>
              <a:prstDash val="solid"/>
              <a:round/>
            </a:ln>
            <a:effectLst/>
          </c:spPr>
        </c:majorGridlines>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Calibri"/>
                    <a:cs typeface="Arial" panose="020B0604020202020204" pitchFamily="34" charset="0"/>
                  </a:defRPr>
                </a:pPr>
                <a:r>
                  <a:rPr lang="sv-SE" dirty="0" smtClean="0"/>
                  <a:t>Antal döda per 100</a:t>
                </a:r>
                <a:r>
                  <a:rPr lang="sv-SE" baseline="0" dirty="0" smtClean="0"/>
                  <a:t> 000 invånare</a:t>
                </a:r>
                <a:endParaRPr lang="sv-SE" dirty="0"/>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Calibri"/>
                  <a:cs typeface="Arial" panose="020B0604020202020204" pitchFamily="34" charset="0"/>
                </a:defRPr>
              </a:pPr>
              <a:endParaRPr lang="sv-SE"/>
            </a:p>
          </c:txPr>
        </c:title>
        <c:numFmt formatCode="#,##0" sourceLinked="0"/>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Calibri"/>
                <a:ea typeface="Calibri"/>
                <a:cs typeface="Calibri"/>
              </a:defRPr>
            </a:pPr>
            <a:endParaRPr lang="sv-SE"/>
          </a:p>
        </c:txPr>
        <c:crossAx val="277030552"/>
        <c:crosses val="autoZero"/>
        <c:crossBetween val="between"/>
        <c:majorUnit val="20"/>
      </c:valAx>
      <c:spPr>
        <a:noFill/>
        <a:ln>
          <a:noFill/>
        </a:ln>
        <a:effectLst/>
      </c:spPr>
    </c:plotArea>
    <c:legend>
      <c:legendPos val="r"/>
      <c:legendEntry>
        <c:idx val="0"/>
        <c:delete val="1"/>
      </c:legendEntry>
      <c:layout>
        <c:manualLayout>
          <c:xMode val="edge"/>
          <c:yMode val="edge"/>
          <c:x val="0.72942082664712038"/>
          <c:y val="0.12219512195121951"/>
          <c:w val="0.11884924642794167"/>
          <c:h val="0.1898476232137649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libri"/>
              <a:ea typeface="Calibri"/>
              <a:cs typeface="Calibri"/>
            </a:defRPr>
          </a:pPr>
          <a:endParaRPr lang="sv-SE"/>
        </a:p>
      </c:txPr>
    </c:legend>
    <c:plotVisOnly val="1"/>
    <c:dispBlanksAs val="gap"/>
    <c:showDLblsOverMax val="0"/>
  </c:chart>
  <c:spPr>
    <a:solidFill>
      <a:schemeClr val="bg1"/>
    </a:solidFill>
    <a:ln w="6350" cap="flat" cmpd="sng" algn="ctr">
      <a:noFill/>
      <a:prstDash val="solid"/>
      <a:round/>
    </a:ln>
    <a:effectLst/>
  </c:spPr>
  <c:txPr>
    <a:bodyPr/>
    <a:lstStyle/>
    <a:p>
      <a:pPr>
        <a:defRPr sz="1200" b="0" i="0" u="none" strike="noStrike" baseline="0">
          <a:solidFill>
            <a:srgbClr val="000000"/>
          </a:solidFill>
          <a:latin typeface="Calibri"/>
          <a:ea typeface="Calibri"/>
          <a:cs typeface="Calibri"/>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Calibri"/>
                <a:cs typeface="Arial" panose="020B0604020202020204" pitchFamily="34" charset="0"/>
              </a:defRPr>
            </a:pPr>
            <a:r>
              <a:rPr lang="sv-SE" dirty="0" smtClean="0"/>
              <a:t>Viljan och behovet av stöd för att förändra</a:t>
            </a:r>
            <a:r>
              <a:rPr lang="sv-SE" baseline="0" dirty="0" smtClean="0"/>
              <a:t> användandet av tobak (rökning) bland dagligt rökande män och kvinnor (16-84 år), Gävleborgs län år 2014</a:t>
            </a:r>
            <a:endParaRPr lang="sv-SE" dirty="0"/>
          </a:p>
        </c:rich>
      </c:tx>
      <c:layout>
        <c:manualLayout>
          <c:xMode val="edge"/>
          <c:yMode val="edge"/>
          <c:x val="0.10472101021895242"/>
          <c:y val="3.3599323568893691E-3"/>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Calibri"/>
              <a:cs typeface="Arial" panose="020B0604020202020204" pitchFamily="34" charset="0"/>
            </a:defRPr>
          </a:pPr>
          <a:endParaRPr lang="sv-SE"/>
        </a:p>
      </c:txPr>
    </c:title>
    <c:autoTitleDeleted val="0"/>
    <c:pivotFmts>
      <c:pivotFmt>
        <c:idx val="0"/>
        <c:spPr>
          <a:solidFill>
            <a:srgbClr val="50B848"/>
          </a:solidFill>
          <a:ln>
            <a:solidFill>
              <a:srgbClr val="50B848"/>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0097CF"/>
          </a:solidFill>
          <a:ln>
            <a:solidFill>
              <a:srgbClr val="0097CF"/>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97CF"/>
          </a:solidFill>
          <a:ln>
            <a:solidFill>
              <a:srgbClr val="0097CF"/>
            </a:solidFill>
          </a:ln>
          <a:effectLst/>
        </c:spPr>
      </c:pivotFmt>
      <c:pivotFmt>
        <c:idx val="3"/>
        <c:spPr>
          <a:solidFill>
            <a:srgbClr val="FA9C34"/>
          </a:solidFill>
          <a:ln>
            <a:solidFill>
              <a:srgbClr val="FA9C34"/>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A9C34"/>
          </a:solidFill>
          <a:ln>
            <a:solidFill>
              <a:srgbClr val="FA9C34"/>
            </a:solidFill>
          </a:ln>
          <a:effectLst/>
        </c:spPr>
      </c:pivotFmt>
    </c:pivotFmts>
    <c:plotArea>
      <c:layout>
        <c:manualLayout>
          <c:layoutTarget val="inner"/>
          <c:xMode val="edge"/>
          <c:yMode val="edge"/>
          <c:x val="7.6704064165892302E-2"/>
          <c:y val="0.17770285393183521"/>
          <c:w val="0.87112202279062945"/>
          <c:h val="0.69321912738059144"/>
        </c:manualLayout>
      </c:layout>
      <c:barChart>
        <c:barDir val="col"/>
        <c:grouping val="clustered"/>
        <c:varyColors val="0"/>
        <c:ser>
          <c:idx val="1"/>
          <c:order val="0"/>
          <c:tx>
            <c:strRef>
              <c:f>Blad1!$M$27</c:f>
              <c:strCache>
                <c:ptCount val="1"/>
                <c:pt idx="0">
                  <c:v>Män</c:v>
                </c:pt>
              </c:strCache>
            </c:strRef>
          </c:tx>
          <c:spPr>
            <a:solidFill>
              <a:srgbClr val="50B848"/>
            </a:solidFill>
            <a:ln>
              <a:solidFill>
                <a:srgbClr val="50B84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Blad1!$L$28:$L$29</c:f>
              <c:strCache>
                <c:ptCount val="2"/>
                <c:pt idx="0">
                  <c:v>Vill sluta röka - av de som röker dagligen</c:v>
                </c:pt>
                <c:pt idx="1">
                  <c:v>Behöver stöd för att sluta röka - av de som röker dagligen</c:v>
                </c:pt>
              </c:strCache>
            </c:strRef>
          </c:cat>
          <c:val>
            <c:numRef>
              <c:f>Blad1!$M$28:$M$29</c:f>
              <c:numCache>
                <c:formatCode>General</c:formatCode>
                <c:ptCount val="2"/>
                <c:pt idx="0">
                  <c:v>71</c:v>
                </c:pt>
                <c:pt idx="1">
                  <c:v>24</c:v>
                </c:pt>
              </c:numCache>
            </c:numRef>
          </c:val>
        </c:ser>
        <c:ser>
          <c:idx val="0"/>
          <c:order val="1"/>
          <c:tx>
            <c:strRef>
              <c:f>Blad1!$N$27</c:f>
              <c:strCache>
                <c:ptCount val="1"/>
                <c:pt idx="0">
                  <c:v>Kvinnor</c:v>
                </c:pt>
              </c:strCache>
            </c:strRef>
          </c:tx>
          <c:spPr>
            <a:solidFill>
              <a:srgbClr val="0097CF"/>
            </a:solidFill>
            <a:ln>
              <a:solidFill>
                <a:srgbClr val="0097CF"/>
              </a:solidFill>
            </a:ln>
            <a:effectLst/>
          </c:spPr>
          <c:invertIfNegative val="0"/>
          <c:dPt>
            <c:idx val="0"/>
            <c:invertIfNegative val="0"/>
            <c:bubble3D val="0"/>
            <c:spPr>
              <a:solidFill>
                <a:srgbClr val="0097CF"/>
              </a:solidFill>
              <a:ln>
                <a:solidFill>
                  <a:srgbClr val="0097CF"/>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Blad1!$L$28:$L$29</c:f>
              <c:strCache>
                <c:ptCount val="2"/>
                <c:pt idx="0">
                  <c:v>Vill sluta röka - av de som röker dagligen</c:v>
                </c:pt>
                <c:pt idx="1">
                  <c:v>Behöver stöd för att sluta röka - av de som röker dagligen</c:v>
                </c:pt>
              </c:strCache>
            </c:strRef>
          </c:cat>
          <c:val>
            <c:numRef>
              <c:f>Blad1!$N$28:$N$29</c:f>
              <c:numCache>
                <c:formatCode>General</c:formatCode>
                <c:ptCount val="2"/>
                <c:pt idx="0">
                  <c:v>72</c:v>
                </c:pt>
                <c:pt idx="1">
                  <c:v>25</c:v>
                </c:pt>
              </c:numCache>
            </c:numRef>
          </c:val>
        </c:ser>
        <c:dLbls>
          <c:dLblPos val="outEnd"/>
          <c:showLegendKey val="0"/>
          <c:showVal val="1"/>
          <c:showCatName val="0"/>
          <c:showSerName val="0"/>
          <c:showPercent val="0"/>
          <c:showBubbleSize val="0"/>
        </c:dLbls>
        <c:gapWidth val="150"/>
        <c:overlap val="-22"/>
        <c:axId val="278739944"/>
        <c:axId val="278740336"/>
      </c:barChart>
      <c:catAx>
        <c:axId val="27873994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libri" panose="020F0502020204030204" pitchFamily="34" charset="0"/>
                <a:ea typeface="Calibri"/>
                <a:cs typeface="Arial" panose="020B0604020202020204" pitchFamily="34" charset="0"/>
              </a:defRPr>
            </a:pPr>
            <a:endParaRPr lang="sv-SE"/>
          </a:p>
        </c:txPr>
        <c:crossAx val="278740336"/>
        <c:crosses val="autoZero"/>
        <c:auto val="1"/>
        <c:lblAlgn val="ctr"/>
        <c:lblOffset val="100"/>
        <c:tickLblSkip val="1"/>
        <c:tickMarkSkip val="1"/>
        <c:noMultiLvlLbl val="0"/>
      </c:catAx>
      <c:valAx>
        <c:axId val="278740336"/>
        <c:scaling>
          <c:orientation val="minMax"/>
          <c:max val="100"/>
          <c:min val="0"/>
        </c:scaling>
        <c:delete val="0"/>
        <c:axPos val="l"/>
        <c:majorGridlines>
          <c:spPr>
            <a:ln w="6350" cap="flat" cmpd="sng" algn="ctr">
              <a:solidFill>
                <a:sysClr val="window" lastClr="FFFFFF">
                  <a:lumMod val="75000"/>
                </a:sysClr>
              </a:solidFill>
              <a:prstDash val="solid"/>
              <a:round/>
            </a:ln>
            <a:effectLst/>
          </c:spPr>
        </c:majorGridlines>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Calibri"/>
                    <a:cs typeface="Arial" panose="020B0604020202020204" pitchFamily="34" charset="0"/>
                  </a:defRPr>
                </a:pPr>
                <a:r>
                  <a:rPr lang="sv-SE" dirty="0" smtClean="0"/>
                  <a:t>Andel i procent</a:t>
                </a:r>
                <a:r>
                  <a:rPr lang="sv-SE" baseline="0" dirty="0" smtClean="0"/>
                  <a:t> (%)</a:t>
                </a:r>
                <a:endParaRPr lang="sv-SE" dirty="0"/>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Calibri"/>
                  <a:cs typeface="Arial" panose="020B0604020202020204" pitchFamily="34" charset="0"/>
                </a:defRPr>
              </a:pPr>
              <a:endParaRPr lang="sv-SE"/>
            </a:p>
          </c:txPr>
        </c:title>
        <c:numFmt formatCode="0" sourceLinked="0"/>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Calibri"/>
                <a:ea typeface="Calibri"/>
                <a:cs typeface="Calibri"/>
              </a:defRPr>
            </a:pPr>
            <a:endParaRPr lang="sv-SE"/>
          </a:p>
        </c:txPr>
        <c:crossAx val="278739944"/>
        <c:crosses val="autoZero"/>
        <c:crossBetween val="between"/>
        <c:majorUnit val="20"/>
      </c:valAx>
      <c:spPr>
        <a:noFill/>
        <a:ln>
          <a:noFill/>
        </a:ln>
        <a:effectLst/>
      </c:spPr>
    </c:plotArea>
    <c:legend>
      <c:legendPos val="r"/>
      <c:layout>
        <c:manualLayout>
          <c:xMode val="edge"/>
          <c:yMode val="edge"/>
          <c:x val="0.84685636034626111"/>
          <c:y val="0.44551512525139969"/>
          <c:w val="0.15314366328914164"/>
          <c:h val="0.15337191699750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libri"/>
              <a:ea typeface="Calibri"/>
              <a:cs typeface="Calibri"/>
            </a:defRPr>
          </a:pPr>
          <a:endParaRPr lang="sv-SE"/>
        </a:p>
      </c:txPr>
    </c:legend>
    <c:plotVisOnly val="1"/>
    <c:dispBlanksAs val="gap"/>
    <c:showDLblsOverMax val="0"/>
  </c:chart>
  <c:spPr>
    <a:solidFill>
      <a:schemeClr val="bg1"/>
    </a:solidFill>
    <a:ln w="6350" cap="flat" cmpd="sng" algn="ctr">
      <a:noFill/>
      <a:prstDash val="solid"/>
      <a:round/>
    </a:ln>
    <a:effectLst/>
  </c:spPr>
  <c:txPr>
    <a:bodyPr/>
    <a:lstStyle/>
    <a:p>
      <a:pPr>
        <a:defRPr sz="1200" b="0" i="0" u="none" strike="noStrike" baseline="0">
          <a:solidFill>
            <a:srgbClr val="000000"/>
          </a:solidFill>
          <a:latin typeface="Calibri"/>
          <a:ea typeface="Calibri"/>
          <a:cs typeface="Calibri"/>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Calibri"/>
                <a:cs typeface="Arial" panose="020B0604020202020204" pitchFamily="34" charset="0"/>
              </a:defRPr>
            </a:pPr>
            <a:r>
              <a:rPr lang="sv-SE" dirty="0" smtClean="0"/>
              <a:t>Viljan och behovet av stöd för att öka den</a:t>
            </a:r>
            <a:r>
              <a:rPr lang="sv-SE" baseline="0" dirty="0" smtClean="0"/>
              <a:t> fysiska aktiviteten bland stillasittande män och kvinnor (16-84 år), </a:t>
            </a:r>
            <a:br>
              <a:rPr lang="sv-SE" baseline="0" dirty="0" smtClean="0"/>
            </a:br>
            <a:r>
              <a:rPr lang="sv-SE" baseline="0" dirty="0" smtClean="0"/>
              <a:t>Gävleborgs län år 2014</a:t>
            </a:r>
            <a:endParaRPr lang="sv-SE" dirty="0"/>
          </a:p>
        </c:rich>
      </c:tx>
      <c:layout>
        <c:manualLayout>
          <c:xMode val="edge"/>
          <c:yMode val="edge"/>
          <c:x val="0.10472101021895242"/>
          <c:y val="3.3599323568893691E-3"/>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Calibri"/>
              <a:cs typeface="Arial" panose="020B0604020202020204" pitchFamily="34" charset="0"/>
            </a:defRPr>
          </a:pPr>
          <a:endParaRPr lang="sv-SE"/>
        </a:p>
      </c:txPr>
    </c:title>
    <c:autoTitleDeleted val="0"/>
    <c:pivotFmts>
      <c:pivotFmt>
        <c:idx val="0"/>
        <c:spPr>
          <a:solidFill>
            <a:srgbClr val="50B848"/>
          </a:solidFill>
          <a:ln>
            <a:solidFill>
              <a:srgbClr val="50B848"/>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0097CF"/>
          </a:solidFill>
          <a:ln>
            <a:solidFill>
              <a:srgbClr val="0097CF"/>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97CF"/>
          </a:solidFill>
          <a:ln>
            <a:solidFill>
              <a:srgbClr val="0097CF"/>
            </a:solidFill>
          </a:ln>
          <a:effectLst/>
        </c:spPr>
      </c:pivotFmt>
      <c:pivotFmt>
        <c:idx val="3"/>
        <c:spPr>
          <a:solidFill>
            <a:srgbClr val="FA9C34"/>
          </a:solidFill>
          <a:ln>
            <a:solidFill>
              <a:srgbClr val="FA9C34"/>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A9C34"/>
          </a:solidFill>
          <a:ln>
            <a:solidFill>
              <a:srgbClr val="FA9C34"/>
            </a:solidFill>
          </a:ln>
          <a:effectLst/>
        </c:spPr>
      </c:pivotFmt>
    </c:pivotFmts>
    <c:plotArea>
      <c:layout>
        <c:manualLayout>
          <c:layoutTarget val="inner"/>
          <c:xMode val="edge"/>
          <c:yMode val="edge"/>
          <c:x val="7.6704064165892302E-2"/>
          <c:y val="0.17770285393183521"/>
          <c:w val="0.87112202279062945"/>
          <c:h val="0.69321912738059144"/>
        </c:manualLayout>
      </c:layout>
      <c:barChart>
        <c:barDir val="col"/>
        <c:grouping val="clustered"/>
        <c:varyColors val="0"/>
        <c:ser>
          <c:idx val="1"/>
          <c:order val="0"/>
          <c:tx>
            <c:strRef>
              <c:f>Blad1!$M$27</c:f>
              <c:strCache>
                <c:ptCount val="1"/>
                <c:pt idx="0">
                  <c:v>Män</c:v>
                </c:pt>
              </c:strCache>
            </c:strRef>
          </c:tx>
          <c:spPr>
            <a:solidFill>
              <a:srgbClr val="50B848"/>
            </a:solidFill>
            <a:ln>
              <a:solidFill>
                <a:srgbClr val="50B84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Blad1!$L$30:$L$31</c:f>
              <c:strCache>
                <c:ptCount val="2"/>
                <c:pt idx="0">
                  <c:v>Vill öka fysisk aktivitet - av de som är stillasittande</c:v>
                </c:pt>
                <c:pt idx="1">
                  <c:v>Behöver stöd för att öka fysisk aktivitet - av de som är stillasittande</c:v>
                </c:pt>
              </c:strCache>
            </c:strRef>
          </c:cat>
          <c:val>
            <c:numRef>
              <c:f>Blad1!$M$30:$M$31</c:f>
              <c:numCache>
                <c:formatCode>General</c:formatCode>
                <c:ptCount val="2"/>
                <c:pt idx="0">
                  <c:v>84</c:v>
                </c:pt>
                <c:pt idx="1">
                  <c:v>33</c:v>
                </c:pt>
              </c:numCache>
            </c:numRef>
          </c:val>
        </c:ser>
        <c:ser>
          <c:idx val="0"/>
          <c:order val="1"/>
          <c:tx>
            <c:strRef>
              <c:f>Blad1!$N$27</c:f>
              <c:strCache>
                <c:ptCount val="1"/>
                <c:pt idx="0">
                  <c:v>Kvinnor</c:v>
                </c:pt>
              </c:strCache>
            </c:strRef>
          </c:tx>
          <c:spPr>
            <a:solidFill>
              <a:srgbClr val="0097CF"/>
            </a:solidFill>
            <a:ln>
              <a:solidFill>
                <a:srgbClr val="0097CF"/>
              </a:solidFill>
            </a:ln>
            <a:effectLst/>
          </c:spPr>
          <c:invertIfNegative val="0"/>
          <c:dPt>
            <c:idx val="0"/>
            <c:invertIfNegative val="0"/>
            <c:bubble3D val="0"/>
            <c:spPr>
              <a:solidFill>
                <a:srgbClr val="0097CF"/>
              </a:solidFill>
              <a:ln>
                <a:solidFill>
                  <a:srgbClr val="0097CF"/>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Blad1!$L$30:$L$31</c:f>
              <c:strCache>
                <c:ptCount val="2"/>
                <c:pt idx="0">
                  <c:v>Vill öka fysisk aktivitet - av de som är stillasittande</c:v>
                </c:pt>
                <c:pt idx="1">
                  <c:v>Behöver stöd för att öka fysisk aktivitet - av de som är stillasittande</c:v>
                </c:pt>
              </c:strCache>
            </c:strRef>
          </c:cat>
          <c:val>
            <c:numRef>
              <c:f>Blad1!$N$30:$N$31</c:f>
              <c:numCache>
                <c:formatCode>General</c:formatCode>
                <c:ptCount val="2"/>
                <c:pt idx="0">
                  <c:v>84</c:v>
                </c:pt>
                <c:pt idx="1">
                  <c:v>40</c:v>
                </c:pt>
              </c:numCache>
            </c:numRef>
          </c:val>
        </c:ser>
        <c:dLbls>
          <c:dLblPos val="outEnd"/>
          <c:showLegendKey val="0"/>
          <c:showVal val="1"/>
          <c:showCatName val="0"/>
          <c:showSerName val="0"/>
          <c:showPercent val="0"/>
          <c:showBubbleSize val="0"/>
        </c:dLbls>
        <c:gapWidth val="150"/>
        <c:overlap val="-22"/>
        <c:axId val="278049552"/>
        <c:axId val="278049944"/>
      </c:barChart>
      <c:catAx>
        <c:axId val="278049552"/>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libri" panose="020F0502020204030204" pitchFamily="34" charset="0"/>
                <a:ea typeface="Calibri"/>
                <a:cs typeface="Arial" panose="020B0604020202020204" pitchFamily="34" charset="0"/>
              </a:defRPr>
            </a:pPr>
            <a:endParaRPr lang="sv-SE"/>
          </a:p>
        </c:txPr>
        <c:crossAx val="278049944"/>
        <c:crosses val="autoZero"/>
        <c:auto val="1"/>
        <c:lblAlgn val="ctr"/>
        <c:lblOffset val="100"/>
        <c:tickLblSkip val="1"/>
        <c:tickMarkSkip val="1"/>
        <c:noMultiLvlLbl val="0"/>
      </c:catAx>
      <c:valAx>
        <c:axId val="278049944"/>
        <c:scaling>
          <c:orientation val="minMax"/>
          <c:max val="100"/>
          <c:min val="0"/>
        </c:scaling>
        <c:delete val="0"/>
        <c:axPos val="l"/>
        <c:majorGridlines>
          <c:spPr>
            <a:ln w="6350" cap="flat" cmpd="sng" algn="ctr">
              <a:solidFill>
                <a:sysClr val="window" lastClr="FFFFFF">
                  <a:lumMod val="75000"/>
                </a:sysClr>
              </a:solidFill>
              <a:prstDash val="solid"/>
              <a:round/>
            </a:ln>
            <a:effectLst/>
          </c:spPr>
        </c:majorGridlines>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Calibri"/>
                    <a:cs typeface="Arial" panose="020B0604020202020204" pitchFamily="34" charset="0"/>
                  </a:defRPr>
                </a:pPr>
                <a:r>
                  <a:rPr lang="sv-SE" dirty="0" smtClean="0"/>
                  <a:t>Andel i procent</a:t>
                </a:r>
                <a:r>
                  <a:rPr lang="sv-SE" baseline="0" dirty="0" smtClean="0"/>
                  <a:t> (%)</a:t>
                </a:r>
                <a:endParaRPr lang="sv-SE" dirty="0"/>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Calibri"/>
                  <a:cs typeface="Arial" panose="020B0604020202020204" pitchFamily="34" charset="0"/>
                </a:defRPr>
              </a:pPr>
              <a:endParaRPr lang="sv-SE"/>
            </a:p>
          </c:txPr>
        </c:title>
        <c:numFmt formatCode="0" sourceLinked="0"/>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Calibri"/>
                <a:ea typeface="Calibri"/>
                <a:cs typeface="Calibri"/>
              </a:defRPr>
            </a:pPr>
            <a:endParaRPr lang="sv-SE"/>
          </a:p>
        </c:txPr>
        <c:crossAx val="278049552"/>
        <c:crosses val="autoZero"/>
        <c:crossBetween val="between"/>
        <c:majorUnit val="20"/>
      </c:valAx>
      <c:spPr>
        <a:noFill/>
        <a:ln>
          <a:noFill/>
        </a:ln>
        <a:effectLst/>
      </c:spPr>
    </c:plotArea>
    <c:legend>
      <c:legendPos val="r"/>
      <c:layout>
        <c:manualLayout>
          <c:xMode val="edge"/>
          <c:yMode val="edge"/>
          <c:x val="0.84685636034626111"/>
          <c:y val="0.44551512525139969"/>
          <c:w val="0.15314366328914164"/>
          <c:h val="0.15337191699750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libri"/>
              <a:ea typeface="Calibri"/>
              <a:cs typeface="Calibri"/>
            </a:defRPr>
          </a:pPr>
          <a:endParaRPr lang="sv-SE"/>
        </a:p>
      </c:txPr>
    </c:legend>
    <c:plotVisOnly val="1"/>
    <c:dispBlanksAs val="gap"/>
    <c:showDLblsOverMax val="0"/>
  </c:chart>
  <c:spPr>
    <a:solidFill>
      <a:schemeClr val="bg1"/>
    </a:solidFill>
    <a:ln w="6350" cap="flat" cmpd="sng" algn="ctr">
      <a:noFill/>
      <a:prstDash val="solid"/>
      <a:round/>
    </a:ln>
    <a:effectLst/>
  </c:spPr>
  <c:txPr>
    <a:bodyPr/>
    <a:lstStyle/>
    <a:p>
      <a:pPr>
        <a:defRPr sz="1200" b="0" i="0" u="none" strike="noStrike" baseline="0">
          <a:solidFill>
            <a:srgbClr val="000000"/>
          </a:solidFill>
          <a:latin typeface="Calibri"/>
          <a:ea typeface="Calibri"/>
          <a:cs typeface="Calibri"/>
        </a:defRPr>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Calibri"/>
                <a:cs typeface="Arial" panose="020B0604020202020204" pitchFamily="34" charset="0"/>
              </a:defRPr>
            </a:pPr>
            <a:r>
              <a:rPr lang="sv-SE" dirty="0" smtClean="0"/>
              <a:t>Viljan att minska alkoholkonsumtionen bland</a:t>
            </a:r>
            <a:r>
              <a:rPr lang="sv-SE" baseline="0" dirty="0" smtClean="0"/>
              <a:t> män och kvinnor (16-84 år) med riskabla alkoholvanor, </a:t>
            </a:r>
            <a:br>
              <a:rPr lang="sv-SE" baseline="0" dirty="0" smtClean="0"/>
            </a:br>
            <a:r>
              <a:rPr lang="sv-SE" baseline="0" dirty="0" smtClean="0"/>
              <a:t>Gävleborgs län år 2014</a:t>
            </a:r>
            <a:endParaRPr lang="sv-SE" dirty="0"/>
          </a:p>
        </c:rich>
      </c:tx>
      <c:layout>
        <c:manualLayout>
          <c:xMode val="edge"/>
          <c:yMode val="edge"/>
          <c:x val="0.13465014180595364"/>
          <c:y val="3.3599496709252807E-3"/>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Calibri"/>
              <a:cs typeface="Arial" panose="020B0604020202020204" pitchFamily="34" charset="0"/>
            </a:defRPr>
          </a:pPr>
          <a:endParaRPr lang="sv-SE"/>
        </a:p>
      </c:txPr>
    </c:title>
    <c:autoTitleDeleted val="0"/>
    <c:pivotFmts>
      <c:pivotFmt>
        <c:idx val="0"/>
        <c:spPr>
          <a:solidFill>
            <a:srgbClr val="50B848"/>
          </a:solidFill>
          <a:ln>
            <a:solidFill>
              <a:srgbClr val="50B848"/>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0097CF"/>
          </a:solidFill>
          <a:ln>
            <a:solidFill>
              <a:srgbClr val="0097CF"/>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0097CF"/>
          </a:solidFill>
          <a:ln>
            <a:solidFill>
              <a:srgbClr val="0097CF"/>
            </a:solidFill>
          </a:ln>
          <a:effectLst/>
        </c:spPr>
      </c:pivotFmt>
      <c:pivotFmt>
        <c:idx val="3"/>
        <c:spPr>
          <a:solidFill>
            <a:srgbClr val="FA9C34"/>
          </a:solidFill>
          <a:ln>
            <a:solidFill>
              <a:srgbClr val="FA9C34"/>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A9C34"/>
          </a:solidFill>
          <a:ln>
            <a:solidFill>
              <a:srgbClr val="FA9C34"/>
            </a:solidFill>
          </a:ln>
          <a:effectLst/>
        </c:spPr>
      </c:pivotFmt>
    </c:pivotFmts>
    <c:plotArea>
      <c:layout>
        <c:manualLayout>
          <c:layoutTarget val="inner"/>
          <c:xMode val="edge"/>
          <c:yMode val="edge"/>
          <c:x val="7.6704064165892302E-2"/>
          <c:y val="0.17770285393183521"/>
          <c:w val="0.87112202279062945"/>
          <c:h val="0.69321912738059144"/>
        </c:manualLayout>
      </c:layout>
      <c:barChart>
        <c:barDir val="col"/>
        <c:grouping val="clustered"/>
        <c:varyColors val="0"/>
        <c:ser>
          <c:idx val="1"/>
          <c:order val="0"/>
          <c:tx>
            <c:strRef>
              <c:f>Blad1!$M$27</c:f>
              <c:strCache>
                <c:ptCount val="1"/>
                <c:pt idx="0">
                  <c:v>Män</c:v>
                </c:pt>
              </c:strCache>
            </c:strRef>
          </c:tx>
          <c:spPr>
            <a:solidFill>
              <a:srgbClr val="50B848"/>
            </a:solidFill>
            <a:ln>
              <a:solidFill>
                <a:srgbClr val="50B84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Blad1!$L$32</c:f>
              <c:strCache>
                <c:ptCount val="1"/>
                <c:pt idx="0">
                  <c:v>Vill minska alkoholkonsumtion - av de med riskabla alkoholvanor</c:v>
                </c:pt>
              </c:strCache>
            </c:strRef>
          </c:cat>
          <c:val>
            <c:numRef>
              <c:f>Blad1!$M$32</c:f>
              <c:numCache>
                <c:formatCode>General</c:formatCode>
                <c:ptCount val="1"/>
                <c:pt idx="0">
                  <c:v>35</c:v>
                </c:pt>
              </c:numCache>
            </c:numRef>
          </c:val>
        </c:ser>
        <c:ser>
          <c:idx val="0"/>
          <c:order val="1"/>
          <c:tx>
            <c:strRef>
              <c:f>Blad1!$N$27</c:f>
              <c:strCache>
                <c:ptCount val="1"/>
                <c:pt idx="0">
                  <c:v>Kvinnor</c:v>
                </c:pt>
              </c:strCache>
            </c:strRef>
          </c:tx>
          <c:spPr>
            <a:solidFill>
              <a:srgbClr val="0097CF"/>
            </a:solidFill>
            <a:ln>
              <a:solidFill>
                <a:srgbClr val="0097CF"/>
              </a:solidFill>
            </a:ln>
            <a:effectLst/>
          </c:spPr>
          <c:invertIfNegative val="0"/>
          <c:dPt>
            <c:idx val="0"/>
            <c:invertIfNegative val="0"/>
            <c:bubble3D val="0"/>
            <c:spPr>
              <a:solidFill>
                <a:srgbClr val="0097CF"/>
              </a:solidFill>
              <a:ln>
                <a:solidFill>
                  <a:srgbClr val="0097CF"/>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Calibri"/>
                    <a:ea typeface="Calibri"/>
                    <a:cs typeface="Calibri"/>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Blad1!$L$32</c:f>
              <c:strCache>
                <c:ptCount val="1"/>
                <c:pt idx="0">
                  <c:v>Vill minska alkoholkonsumtion - av de med riskabla alkoholvanor</c:v>
                </c:pt>
              </c:strCache>
            </c:strRef>
          </c:cat>
          <c:val>
            <c:numRef>
              <c:f>Blad1!$N$32</c:f>
              <c:numCache>
                <c:formatCode>General</c:formatCode>
                <c:ptCount val="1"/>
                <c:pt idx="0">
                  <c:v>34</c:v>
                </c:pt>
              </c:numCache>
            </c:numRef>
          </c:val>
        </c:ser>
        <c:dLbls>
          <c:dLblPos val="outEnd"/>
          <c:showLegendKey val="0"/>
          <c:showVal val="1"/>
          <c:showCatName val="0"/>
          <c:showSerName val="0"/>
          <c:showPercent val="0"/>
          <c:showBubbleSize val="0"/>
        </c:dLbls>
        <c:gapWidth val="150"/>
        <c:overlap val="-22"/>
        <c:axId val="278050728"/>
        <c:axId val="278051120"/>
      </c:barChart>
      <c:catAx>
        <c:axId val="278050728"/>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Calibri" panose="020F0502020204030204" pitchFamily="34" charset="0"/>
                <a:ea typeface="Calibri"/>
                <a:cs typeface="Arial" panose="020B0604020202020204" pitchFamily="34" charset="0"/>
              </a:defRPr>
            </a:pPr>
            <a:endParaRPr lang="sv-SE"/>
          </a:p>
        </c:txPr>
        <c:crossAx val="278051120"/>
        <c:crosses val="autoZero"/>
        <c:auto val="1"/>
        <c:lblAlgn val="ctr"/>
        <c:lblOffset val="100"/>
        <c:tickLblSkip val="1"/>
        <c:tickMarkSkip val="1"/>
        <c:noMultiLvlLbl val="0"/>
      </c:catAx>
      <c:valAx>
        <c:axId val="278051120"/>
        <c:scaling>
          <c:orientation val="minMax"/>
          <c:max val="100"/>
          <c:min val="0"/>
        </c:scaling>
        <c:delete val="0"/>
        <c:axPos val="l"/>
        <c:majorGridlines>
          <c:spPr>
            <a:ln w="6350" cap="flat" cmpd="sng" algn="ctr">
              <a:solidFill>
                <a:sysClr val="window" lastClr="FFFFFF">
                  <a:lumMod val="75000"/>
                </a:sysClr>
              </a:solidFill>
              <a:prstDash val="solid"/>
              <a:round/>
            </a:ln>
            <a:effectLst/>
          </c:spPr>
        </c:majorGridlines>
        <c:title>
          <c:tx>
            <c:rich>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Calibri"/>
                    <a:cs typeface="Arial" panose="020B0604020202020204" pitchFamily="34" charset="0"/>
                  </a:defRPr>
                </a:pPr>
                <a:r>
                  <a:rPr lang="sv-SE" dirty="0" smtClean="0"/>
                  <a:t>Andel i procent</a:t>
                </a:r>
                <a:r>
                  <a:rPr lang="sv-SE" baseline="0" dirty="0" smtClean="0"/>
                  <a:t> (%)</a:t>
                </a:r>
                <a:endParaRPr lang="sv-SE" dirty="0"/>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Calibri"/>
                  <a:cs typeface="Arial" panose="020B0604020202020204" pitchFamily="34" charset="0"/>
                </a:defRPr>
              </a:pPr>
              <a:endParaRPr lang="sv-SE"/>
            </a:p>
          </c:txPr>
        </c:title>
        <c:numFmt formatCode="0" sourceLinked="0"/>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Calibri"/>
                <a:ea typeface="Calibri"/>
                <a:cs typeface="Calibri"/>
              </a:defRPr>
            </a:pPr>
            <a:endParaRPr lang="sv-SE"/>
          </a:p>
        </c:txPr>
        <c:crossAx val="278050728"/>
        <c:crosses val="autoZero"/>
        <c:crossBetween val="between"/>
        <c:majorUnit val="20"/>
      </c:valAx>
      <c:spPr>
        <a:noFill/>
        <a:ln>
          <a:noFill/>
        </a:ln>
        <a:effectLst/>
      </c:spPr>
    </c:plotArea>
    <c:legend>
      <c:legendPos val="r"/>
      <c:layout>
        <c:manualLayout>
          <c:xMode val="edge"/>
          <c:yMode val="edge"/>
          <c:x val="0.84685636034626111"/>
          <c:y val="0.44551512525139969"/>
          <c:w val="0.15314366328914164"/>
          <c:h val="0.15337191699750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Calibri"/>
              <a:ea typeface="Calibri"/>
              <a:cs typeface="Calibri"/>
            </a:defRPr>
          </a:pPr>
          <a:endParaRPr lang="sv-SE"/>
        </a:p>
      </c:txPr>
    </c:legend>
    <c:plotVisOnly val="1"/>
    <c:dispBlanksAs val="gap"/>
    <c:showDLblsOverMax val="0"/>
  </c:chart>
  <c:spPr>
    <a:solidFill>
      <a:schemeClr val="bg1"/>
    </a:solidFill>
    <a:ln w="6350" cap="flat" cmpd="sng" algn="ctr">
      <a:noFill/>
      <a:prstDash val="solid"/>
      <a:round/>
    </a:ln>
    <a:effectLst/>
  </c:spPr>
  <c:txPr>
    <a:bodyPr/>
    <a:lstStyle/>
    <a:p>
      <a:pPr>
        <a:defRPr sz="1200" b="0" i="0" u="none" strike="noStrike" baseline="0">
          <a:solidFill>
            <a:srgbClr val="000000"/>
          </a:solidFill>
          <a:latin typeface="Calibri"/>
          <a:ea typeface="Calibri"/>
          <a:cs typeface="Calibri"/>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7C763D2-C9D7-419B-BC01-116D93C6A20E}" type="datetimeFigureOut">
              <a:rPr lang="sv-SE" smtClean="0"/>
              <a:t>2017-06-13</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98A6E3D-F258-4B83-A931-A37FD74009AA}" type="slidenum">
              <a:rPr lang="sv-SE" smtClean="0"/>
              <a:t>‹#›</a:t>
            </a:fld>
            <a:endParaRPr lang="sv-SE"/>
          </a:p>
        </p:txBody>
      </p:sp>
    </p:spTree>
    <p:extLst>
      <p:ext uri="{BB962C8B-B14F-4D97-AF65-F5344CB8AC3E}">
        <p14:creationId xmlns:p14="http://schemas.microsoft.com/office/powerpoint/2010/main" val="2387202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tshållare för anteckningar 4"/>
          <p:cNvSpPr>
            <a:spLocks noGrp="1"/>
          </p:cNvSpPr>
          <p:nvPr>
            <p:ph type="body" sz="quarter" idx="3"/>
          </p:nvPr>
        </p:nvSpPr>
        <p:spPr>
          <a:xfrm>
            <a:off x="396000" y="3888000"/>
            <a:ext cx="6084000" cy="5580000"/>
          </a:xfrm>
          <a:prstGeom prst="rect">
            <a:avLst/>
          </a:prstGeom>
        </p:spPr>
        <p:txBody>
          <a:bodyPr vert="horz" lIns="91440" tIns="45720" rIns="91440" bIns="45720" rtlCol="0"/>
          <a:lstStyle/>
          <a:p>
            <a:pPr lvl="0"/>
            <a:r>
              <a:rPr lang="sv-SE" dirty="0" smtClean="0"/>
              <a:t>Klicka här för att ändra format på bakgrundstexten</a:t>
            </a:r>
          </a:p>
        </p:txBody>
      </p:sp>
      <p:sp>
        <p:nvSpPr>
          <p:cNvPr id="6" name="Platshållare för sidfot 5"/>
          <p:cNvSpPr>
            <a:spLocks noGrp="1"/>
          </p:cNvSpPr>
          <p:nvPr>
            <p:ph type="ftr" sz="quarter" idx="4"/>
          </p:nvPr>
        </p:nvSpPr>
        <p:spPr>
          <a:xfrm>
            <a:off x="258355" y="9428584"/>
            <a:ext cx="6467945" cy="498055"/>
          </a:xfrm>
          <a:prstGeom prst="rect">
            <a:avLst/>
          </a:prstGeom>
        </p:spPr>
        <p:txBody>
          <a:bodyPr vert="horz" lIns="91440" tIns="45720" rIns="91440" bIns="45720" rtlCol="0" anchor="b"/>
          <a:lstStyle>
            <a:lvl1pPr algn="l">
              <a:defRPr sz="900"/>
            </a:lvl1pPr>
          </a:lstStyle>
          <a:p>
            <a:r>
              <a:rPr lang="sv-SE" dirty="0" smtClean="0"/>
              <a:t>Datum för publicering </a:t>
            </a:r>
            <a:r>
              <a:rPr lang="sv-SE" dirty="0" err="1" smtClean="0"/>
              <a:t>xxxx-xx-xx</a:t>
            </a:r>
            <a:r>
              <a:rPr lang="sv-SE" dirty="0" smtClean="0"/>
              <a:t>  Samhällsmedicin, Region Gävleborg: Rapport </a:t>
            </a:r>
            <a:r>
              <a:rPr lang="sv-SE" dirty="0" err="1" smtClean="0"/>
              <a:t>xxxx:x</a:t>
            </a:r>
            <a:r>
              <a:rPr lang="sv-SE" dirty="0" smtClean="0"/>
              <a:t>, Rapporttitel</a:t>
            </a:r>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000"/>
            </a:lvl1pPr>
          </a:lstStyle>
          <a:p>
            <a:fld id="{99C116C5-EAB4-4694-86EC-13782CFA4784}" type="slidenum">
              <a:rPr lang="sv-SE" smtClean="0"/>
              <a:pPr/>
              <a:t>‹#›</a:t>
            </a:fld>
            <a:endParaRPr lang="sv-SE" dirty="0"/>
          </a:p>
        </p:txBody>
      </p:sp>
      <p:sp>
        <p:nvSpPr>
          <p:cNvPr id="4" name="Platshållare för bildobjekt 3"/>
          <p:cNvSpPr>
            <a:spLocks noGrp="1" noRot="1" noChangeAspect="1"/>
          </p:cNvSpPr>
          <p:nvPr>
            <p:ph type="sldImg" idx="2"/>
          </p:nvPr>
        </p:nvSpPr>
        <p:spPr>
          <a:xfrm>
            <a:off x="90000" y="90000"/>
            <a:ext cx="6616949" cy="3722400"/>
          </a:xfrm>
          <a:prstGeom prst="rect">
            <a:avLst/>
          </a:prstGeom>
          <a:noFill/>
          <a:ln w="12700">
            <a:solidFill>
              <a:schemeClr val="bg1"/>
            </a:solidFill>
          </a:ln>
        </p:spPr>
        <p:txBody>
          <a:bodyPr vert="horz" lIns="91440" tIns="45720" rIns="91440" bIns="45720" rtlCol="0" anchor="ctr"/>
          <a:lstStyle/>
          <a:p>
            <a:endParaRPr lang="sv-SE"/>
          </a:p>
        </p:txBody>
      </p:sp>
    </p:spTree>
    <p:extLst>
      <p:ext uri="{BB962C8B-B14F-4D97-AF65-F5344CB8AC3E}">
        <p14:creationId xmlns:p14="http://schemas.microsoft.com/office/powerpoint/2010/main" val="2217783335"/>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6700" cy="3722687"/>
          </a:xfrm>
        </p:spPr>
      </p:sp>
      <p:sp>
        <p:nvSpPr>
          <p:cNvPr id="3" name="Platshållare för anteckninga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sv-SE" sz="1200" dirty="0" smtClean="0"/>
              <a:t>Materialet</a:t>
            </a:r>
            <a:r>
              <a:rPr lang="sv-SE" sz="1200" baseline="0" dirty="0" smtClean="0"/>
              <a:t> och bildspelet är framtaget av utredare Johan Frisk vid Samhällsmedicin, Centrum för kunskapsstyrning, Region Gävleborg. 2017-03-31</a:t>
            </a:r>
            <a:r>
              <a:rPr lang="sv-SE" sz="1200" baseline="0" smtClean="0"/>
              <a:t>, reviderat 2017-06-13.</a:t>
            </a:r>
            <a:endParaRPr lang="sv-SE" sz="1200" smtClean="0"/>
          </a:p>
          <a:p>
            <a:endParaRPr lang="sv-SE" sz="1200"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t>1</a:t>
            </a:fld>
            <a:endParaRPr lang="sv-SE"/>
          </a:p>
        </p:txBody>
      </p:sp>
      <p:sp>
        <p:nvSpPr>
          <p:cNvPr id="5" name="Platshållare för sidfot 5"/>
          <p:cNvSpPr>
            <a:spLocks noGrp="1"/>
          </p:cNvSpPr>
          <p:nvPr>
            <p:ph type="ftr" sz="quarter" idx="4"/>
          </p:nvPr>
        </p:nvSpPr>
        <p:spPr>
          <a:xfrm>
            <a:off x="258355" y="9428584"/>
            <a:ext cx="6467945" cy="498055"/>
          </a:xfrm>
          <a:prstGeom prst="rect">
            <a:avLst/>
          </a:prstGeom>
        </p:spPr>
        <p:txBody>
          <a:bodyPr vert="horz" lIns="91440" tIns="45720" rIns="91440" bIns="45720" rtlCol="0" anchor="b"/>
          <a:lstStyle>
            <a:lvl1pPr algn="l">
              <a:defRPr sz="900"/>
            </a:lvl1pPr>
          </a:lstStyle>
          <a:p>
            <a:r>
              <a:rPr lang="sv-SE" dirty="0" smtClean="0"/>
              <a:t>Datum för publicering </a:t>
            </a:r>
            <a:r>
              <a:rPr lang="sv-SE" dirty="0" err="1" smtClean="0"/>
              <a:t>xxxx-xx-xx</a:t>
            </a:r>
            <a:r>
              <a:rPr lang="sv-SE" dirty="0" smtClean="0"/>
              <a:t>  Samhällsmedicin, Region Gävleborg: Rapport </a:t>
            </a:r>
            <a:r>
              <a:rPr lang="sv-SE" dirty="0" err="1" smtClean="0"/>
              <a:t>xxxx:x</a:t>
            </a:r>
            <a:r>
              <a:rPr lang="sv-SE" dirty="0" smtClean="0"/>
              <a:t>, Rapporttitel</a:t>
            </a:r>
          </a:p>
        </p:txBody>
      </p:sp>
    </p:spTree>
    <p:extLst>
      <p:ext uri="{BB962C8B-B14F-4D97-AF65-F5344CB8AC3E}">
        <p14:creationId xmlns:p14="http://schemas.microsoft.com/office/powerpoint/2010/main" val="3528691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pPr/>
              <a:t>55</a:t>
            </a:fld>
            <a:endParaRPr lang="sv-SE" dirty="0"/>
          </a:p>
        </p:txBody>
      </p:sp>
    </p:spTree>
    <p:extLst>
      <p:ext uri="{BB962C8B-B14F-4D97-AF65-F5344CB8AC3E}">
        <p14:creationId xmlns:p14="http://schemas.microsoft.com/office/powerpoint/2010/main" val="271213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pPr/>
              <a:t>64</a:t>
            </a:fld>
            <a:endParaRPr lang="sv-SE" dirty="0"/>
          </a:p>
        </p:txBody>
      </p:sp>
    </p:spTree>
    <p:extLst>
      <p:ext uri="{BB962C8B-B14F-4D97-AF65-F5344CB8AC3E}">
        <p14:creationId xmlns:p14="http://schemas.microsoft.com/office/powerpoint/2010/main" val="29904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6700" cy="3722687"/>
          </a:xfrm>
        </p:spPr>
      </p:sp>
      <p:sp>
        <p:nvSpPr>
          <p:cNvPr id="3" name="Platshållare för anteckningar 2"/>
          <p:cNvSpPr>
            <a:spLocks noGrp="1"/>
          </p:cNvSpPr>
          <p:nvPr>
            <p:ph type="body" idx="1"/>
          </p:nvPr>
        </p:nvSpPr>
        <p:spPr/>
        <p:txBody>
          <a:bodyPr/>
          <a:lstStyle/>
          <a:p>
            <a:r>
              <a:rPr lang="sv-SE" dirty="0" smtClean="0"/>
              <a:t>Materialet</a:t>
            </a:r>
            <a:r>
              <a:rPr lang="sv-SE" baseline="0" dirty="0" smtClean="0"/>
              <a:t> och bildspelet är framtaget av utredare Johan Frisk vid Samhällsmedicin, Centrum för kunskapsstyrning, Region Gävleborg. 2017-03-29.</a:t>
            </a:r>
            <a:endParaRPr lang="sv-SE"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pPr/>
              <a:t>2</a:t>
            </a:fld>
            <a:endParaRPr lang="sv-SE" dirty="0"/>
          </a:p>
        </p:txBody>
      </p:sp>
    </p:spTree>
    <p:extLst>
      <p:ext uri="{BB962C8B-B14F-4D97-AF65-F5344CB8AC3E}">
        <p14:creationId xmlns:p14="http://schemas.microsoft.com/office/powerpoint/2010/main" val="118223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5112" cy="3722687"/>
          </a:xfrm>
        </p:spPr>
      </p:sp>
      <p:sp>
        <p:nvSpPr>
          <p:cNvPr id="3" name="Platshållare för anteckningar 2"/>
          <p:cNvSpPr>
            <a:spLocks noGrp="1"/>
          </p:cNvSpPr>
          <p:nvPr>
            <p:ph type="body" idx="1"/>
          </p:nvPr>
        </p:nvSpPr>
        <p:spPr>
          <a:xfrm>
            <a:off x="396000" y="3887998"/>
            <a:ext cx="6084000" cy="5899857"/>
          </a:xfrm>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t>4</a:t>
            </a:fld>
            <a:endParaRPr lang="sv-SE"/>
          </a:p>
        </p:txBody>
      </p:sp>
      <p:sp>
        <p:nvSpPr>
          <p:cNvPr id="6" name="Platshållare för sidfot 5"/>
          <p:cNvSpPr>
            <a:spLocks noGrp="1"/>
          </p:cNvSpPr>
          <p:nvPr>
            <p:ph type="ftr" sz="quarter" idx="4"/>
          </p:nvPr>
        </p:nvSpPr>
        <p:spPr>
          <a:xfrm>
            <a:off x="302493" y="9643839"/>
            <a:ext cx="6467945" cy="282800"/>
          </a:xfrm>
          <a:prstGeom prst="rect">
            <a:avLst/>
          </a:prstGeom>
        </p:spPr>
        <p:txBody>
          <a:bodyPr vert="horz" lIns="91440" tIns="45720" rIns="91440" bIns="45720" rtlCol="0" anchor="b"/>
          <a:lstStyle>
            <a:lvl1pPr algn="l">
              <a:defRPr sz="900"/>
            </a:lvl1pPr>
          </a:lstStyle>
          <a:p>
            <a:r>
              <a:rPr lang="sv-SE" dirty="0" smtClean="0"/>
              <a:t>2016-10-24  Samhällsmedicin, Region Gävleborg: Planeringsunderlag för Hållbarhetsförvaltningen</a:t>
            </a:r>
          </a:p>
        </p:txBody>
      </p:sp>
    </p:spTree>
    <p:extLst>
      <p:ext uri="{BB962C8B-B14F-4D97-AF65-F5344CB8AC3E}">
        <p14:creationId xmlns:p14="http://schemas.microsoft.com/office/powerpoint/2010/main" val="41401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pPr/>
              <a:t>10</a:t>
            </a:fld>
            <a:endParaRPr lang="sv-SE" dirty="0"/>
          </a:p>
        </p:txBody>
      </p:sp>
    </p:spTree>
    <p:extLst>
      <p:ext uri="{BB962C8B-B14F-4D97-AF65-F5344CB8AC3E}">
        <p14:creationId xmlns:p14="http://schemas.microsoft.com/office/powerpoint/2010/main" val="18149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pPr/>
              <a:t>15</a:t>
            </a:fld>
            <a:endParaRPr lang="sv-SE" dirty="0"/>
          </a:p>
        </p:txBody>
      </p:sp>
    </p:spTree>
    <p:extLst>
      <p:ext uri="{BB962C8B-B14F-4D97-AF65-F5344CB8AC3E}">
        <p14:creationId xmlns:p14="http://schemas.microsoft.com/office/powerpoint/2010/main" val="121166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pPr/>
              <a:t>20</a:t>
            </a:fld>
            <a:endParaRPr lang="sv-SE" dirty="0"/>
          </a:p>
        </p:txBody>
      </p:sp>
    </p:spTree>
    <p:extLst>
      <p:ext uri="{BB962C8B-B14F-4D97-AF65-F5344CB8AC3E}">
        <p14:creationId xmlns:p14="http://schemas.microsoft.com/office/powerpoint/2010/main" val="154738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pPr/>
              <a:t>25</a:t>
            </a:fld>
            <a:endParaRPr lang="sv-SE" dirty="0"/>
          </a:p>
        </p:txBody>
      </p:sp>
    </p:spTree>
    <p:extLst>
      <p:ext uri="{BB962C8B-B14F-4D97-AF65-F5344CB8AC3E}">
        <p14:creationId xmlns:p14="http://schemas.microsoft.com/office/powerpoint/2010/main" val="81241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pPr/>
              <a:t>38</a:t>
            </a:fld>
            <a:endParaRPr lang="sv-SE" dirty="0"/>
          </a:p>
        </p:txBody>
      </p:sp>
    </p:spTree>
    <p:extLst>
      <p:ext uri="{BB962C8B-B14F-4D97-AF65-F5344CB8AC3E}">
        <p14:creationId xmlns:p14="http://schemas.microsoft.com/office/powerpoint/2010/main" val="17650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9048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9C116C5-EAB4-4694-86EC-13782CFA4784}" type="slidenum">
              <a:rPr lang="sv-SE" smtClean="0"/>
              <a:pPr/>
              <a:t>46</a:t>
            </a:fld>
            <a:endParaRPr lang="sv-SE" dirty="0"/>
          </a:p>
        </p:txBody>
      </p:sp>
    </p:spTree>
    <p:extLst>
      <p:ext uri="{BB962C8B-B14F-4D97-AF65-F5344CB8AC3E}">
        <p14:creationId xmlns:p14="http://schemas.microsoft.com/office/powerpoint/2010/main" val="360510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G - Rubrik två figurer">
    <p:spTree>
      <p:nvGrpSpPr>
        <p:cNvPr id="1" name=""/>
        <p:cNvGrpSpPr/>
        <p:nvPr/>
      </p:nvGrpSpPr>
      <p:grpSpPr>
        <a:xfrm>
          <a:off x="0" y="0"/>
          <a:ext cx="0" cy="0"/>
          <a:chOff x="0" y="0"/>
          <a:chExt cx="0" cy="0"/>
        </a:xfrm>
      </p:grpSpPr>
      <p:sp>
        <p:nvSpPr>
          <p:cNvPr id="10" name="Platshållare för text 2"/>
          <p:cNvSpPr txBox="1">
            <a:spLocks/>
          </p:cNvSpPr>
          <p:nvPr userDrawn="1"/>
        </p:nvSpPr>
        <p:spPr>
          <a:xfrm>
            <a:off x="623392" y="2348880"/>
            <a:ext cx="5400676" cy="42037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Calibri" panose="020F0502020204030204" pitchFamily="34" charset="0"/>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1200" kern="1200">
                <a:solidFill>
                  <a:schemeClr val="tx1"/>
                </a:solidFill>
                <a:latin typeface="Calibri" panose="020F0502020204030204" pitchFamily="34" charset="0"/>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1200" kern="1200">
                <a:solidFill>
                  <a:schemeClr val="tx1"/>
                </a:solidFill>
                <a:latin typeface="Calibri" panose="020F0502020204030204" pitchFamily="34" charset="0"/>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1200" i="0" kern="1200">
                <a:solidFill>
                  <a:schemeClr val="tx1"/>
                </a:solidFill>
                <a:latin typeface="Calibri" panose="020F0502020204030204" pitchFamily="34" charset="0"/>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120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kumimoji="0" lang="sv-SE" altLang="sv-SE" sz="12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mn-cs"/>
              </a:rPr>
              <a:t> </a:t>
            </a:r>
            <a:endParaRPr kumimoji="0" lang="sv-SE" altLang="sv-S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21" name="Platshållare för text 20"/>
          <p:cNvSpPr>
            <a:spLocks noGrp="1"/>
          </p:cNvSpPr>
          <p:nvPr>
            <p:ph type="body" sz="quarter" idx="15"/>
          </p:nvPr>
        </p:nvSpPr>
        <p:spPr>
          <a:xfrm>
            <a:off x="623891" y="1944002"/>
            <a:ext cx="10944226" cy="392729"/>
          </a:xfrm>
          <a:prstGeom prst="rect">
            <a:avLst/>
          </a:prstGeom>
        </p:spPr>
        <p:txBody>
          <a:bodyPr/>
          <a:lstStyle>
            <a:lvl1pPr marL="0" indent="0" algn="l">
              <a:buNone/>
              <a:defRPr sz="1800">
                <a:latin typeface="Arial Rounded MT Bold" panose="020F0704030504030204" pitchFamily="34" charset="0"/>
              </a:defRPr>
            </a:lvl1pPr>
          </a:lstStyle>
          <a:p>
            <a:pPr lvl="0"/>
            <a:r>
              <a:rPr lang="sv-SE" dirty="0" smtClean="0"/>
              <a:t>Klicka här för att ändra format på bakgrundstexten</a:t>
            </a:r>
            <a:endParaRPr lang="sv-SE" dirty="0"/>
          </a:p>
        </p:txBody>
      </p:sp>
      <p:sp>
        <p:nvSpPr>
          <p:cNvPr id="23" name="Platshållare för text 22"/>
          <p:cNvSpPr>
            <a:spLocks noGrp="1"/>
          </p:cNvSpPr>
          <p:nvPr>
            <p:ph type="body" sz="quarter" idx="16"/>
          </p:nvPr>
        </p:nvSpPr>
        <p:spPr>
          <a:xfrm>
            <a:off x="622302" y="1515600"/>
            <a:ext cx="10945813" cy="428618"/>
          </a:xfrm>
          <a:prstGeom prst="rect">
            <a:avLst/>
          </a:prstGeom>
        </p:spPr>
        <p:txBody>
          <a:bodyPr/>
          <a:lstStyle>
            <a:lvl1pPr marL="0" indent="0" algn="l">
              <a:buNone/>
              <a:defRPr sz="2400" b="1">
                <a:latin typeface="+mj-lt"/>
              </a:defRPr>
            </a:lvl1pPr>
          </a:lstStyle>
          <a:p>
            <a:pPr lvl="0"/>
            <a:r>
              <a:rPr lang="sv-SE" dirty="0" smtClean="0"/>
              <a:t>Klicka här för att ändra format på bakgrundstexten</a:t>
            </a:r>
            <a:endParaRPr lang="sv-SE" dirty="0"/>
          </a:p>
        </p:txBody>
      </p:sp>
      <p:sp>
        <p:nvSpPr>
          <p:cNvPr id="3" name="Platshållare för innehåll 2"/>
          <p:cNvSpPr>
            <a:spLocks noGrp="1"/>
          </p:cNvSpPr>
          <p:nvPr>
            <p:ph sz="quarter" idx="17"/>
          </p:nvPr>
        </p:nvSpPr>
        <p:spPr>
          <a:xfrm>
            <a:off x="6444000" y="2556000"/>
            <a:ext cx="5112000" cy="3780000"/>
          </a:xfrm>
          <a:prstGeom prst="rect">
            <a:avLst/>
          </a:prstGeom>
        </p:spPr>
        <p:txBody>
          <a:bodyPr/>
          <a:lstStyle>
            <a:lvl2pPr marL="274637" indent="0">
              <a:buNone/>
              <a:defRPr/>
            </a:lvl2pPr>
          </a:lstStyle>
          <a:p>
            <a:pPr lvl="1"/>
            <a:endParaRPr lang="sv-SE" dirty="0"/>
          </a:p>
        </p:txBody>
      </p:sp>
      <p:sp>
        <p:nvSpPr>
          <p:cNvPr id="20" name="Platshållare för text 5"/>
          <p:cNvSpPr>
            <a:spLocks noGrp="1"/>
          </p:cNvSpPr>
          <p:nvPr>
            <p:ph type="body" sz="quarter" idx="14" hasCustomPrompt="1"/>
          </p:nvPr>
        </p:nvSpPr>
        <p:spPr>
          <a:xfrm>
            <a:off x="7966800" y="6616800"/>
            <a:ext cx="3600000" cy="180000"/>
          </a:xfrm>
          <a:prstGeom prst="rect">
            <a:avLst/>
          </a:prstGeom>
        </p:spPr>
        <p:txBody>
          <a:bodyPr/>
          <a:lstStyle>
            <a:lvl1pPr marL="0" indent="0">
              <a:buNone/>
              <a:defRPr sz="1200" b="0" i="0"/>
            </a:lvl1pPr>
            <a:lvl2pPr marL="274637" indent="0">
              <a:buNone/>
              <a:defRPr sz="1200" b="1"/>
            </a:lvl2pPr>
            <a:lvl3pPr marL="627062" indent="0">
              <a:buNone/>
              <a:defRPr sz="1200" b="1"/>
            </a:lvl3pPr>
            <a:lvl4pPr marL="1071562" indent="0">
              <a:buNone/>
              <a:defRPr sz="1200" b="1"/>
            </a:lvl4pPr>
            <a:lvl5pPr marL="1436687" indent="0">
              <a:buNone/>
              <a:defRPr sz="1200" b="1"/>
            </a:lvl5pPr>
          </a:lstStyle>
          <a:p>
            <a:pPr lvl="0"/>
            <a:r>
              <a:rPr lang="sv-SE" dirty="0" smtClean="0">
                <a:latin typeface="Calibri" panose="020F0502020204030204" pitchFamily="34" charset="0"/>
              </a:rPr>
              <a:t>Ev. källa:  </a:t>
            </a:r>
            <a:r>
              <a:rPr lang="sv-SE" dirty="0" err="1" smtClean="0">
                <a:latin typeface="Calibri" panose="020F0502020204030204" pitchFamily="34" charset="0"/>
              </a:rPr>
              <a:t>yyyyy</a:t>
            </a:r>
            <a:r>
              <a:rPr lang="sv-SE" dirty="0" smtClean="0">
                <a:latin typeface="Calibri" panose="020F0502020204030204" pitchFamily="34" charset="0"/>
              </a:rPr>
              <a:t> </a:t>
            </a:r>
            <a:r>
              <a:rPr lang="sv-SE" dirty="0" err="1" smtClean="0">
                <a:latin typeface="Calibri" panose="020F0502020204030204" pitchFamily="34" charset="0"/>
              </a:rPr>
              <a:t>yyyyy</a:t>
            </a:r>
            <a:r>
              <a:rPr lang="sv-SE" dirty="0" smtClean="0">
                <a:latin typeface="Calibri" panose="020F0502020204030204" pitchFamily="34" charset="0"/>
              </a:rPr>
              <a:t>, </a:t>
            </a:r>
            <a:r>
              <a:rPr lang="sv-SE" dirty="0" err="1" smtClean="0">
                <a:latin typeface="Calibri" panose="020F0502020204030204" pitchFamily="34" charset="0"/>
              </a:rPr>
              <a:t>xxxx</a:t>
            </a:r>
            <a:r>
              <a:rPr lang="sv-SE" dirty="0" smtClean="0">
                <a:latin typeface="Calibri" panose="020F0502020204030204" pitchFamily="34" charset="0"/>
              </a:rPr>
              <a:t>.</a:t>
            </a:r>
            <a:endParaRPr lang="sv-SE" dirty="0"/>
          </a:p>
        </p:txBody>
      </p:sp>
      <p:sp>
        <p:nvSpPr>
          <p:cNvPr id="12" name="Platshållare för innehåll 2"/>
          <p:cNvSpPr>
            <a:spLocks noGrp="1"/>
          </p:cNvSpPr>
          <p:nvPr>
            <p:ph sz="quarter" idx="18"/>
          </p:nvPr>
        </p:nvSpPr>
        <p:spPr>
          <a:xfrm>
            <a:off x="728008" y="2556000"/>
            <a:ext cx="5112000" cy="3780000"/>
          </a:xfrm>
          <a:prstGeom prst="rect">
            <a:avLst/>
          </a:prstGeom>
        </p:spPr>
        <p:txBody>
          <a:bodyPr/>
          <a:lstStyle>
            <a:lvl2pPr marL="274637" indent="0">
              <a:buNone/>
              <a:defRPr/>
            </a:lvl2pPr>
          </a:lstStyle>
          <a:p>
            <a:pPr lvl="1"/>
            <a:endParaRPr lang="sv-SE" dirty="0"/>
          </a:p>
        </p:txBody>
      </p:sp>
    </p:spTree>
    <p:extLst>
      <p:ext uri="{BB962C8B-B14F-4D97-AF65-F5344CB8AC3E}">
        <p14:creationId xmlns:p14="http://schemas.microsoft.com/office/powerpoint/2010/main" val="40655361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G - Rubrik en figur">
    <p:spTree>
      <p:nvGrpSpPr>
        <p:cNvPr id="1" name=""/>
        <p:cNvGrpSpPr/>
        <p:nvPr/>
      </p:nvGrpSpPr>
      <p:grpSpPr>
        <a:xfrm>
          <a:off x="0" y="0"/>
          <a:ext cx="0" cy="0"/>
          <a:chOff x="0" y="0"/>
          <a:chExt cx="0" cy="0"/>
        </a:xfrm>
      </p:grpSpPr>
      <p:sp>
        <p:nvSpPr>
          <p:cNvPr id="10" name="Platshållare för text 2"/>
          <p:cNvSpPr txBox="1">
            <a:spLocks/>
          </p:cNvSpPr>
          <p:nvPr userDrawn="1"/>
        </p:nvSpPr>
        <p:spPr>
          <a:xfrm>
            <a:off x="623392" y="2348880"/>
            <a:ext cx="5400676" cy="420376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Calibri" panose="020F0502020204030204" pitchFamily="34" charset="0"/>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1200" kern="1200">
                <a:solidFill>
                  <a:schemeClr val="tx1"/>
                </a:solidFill>
                <a:latin typeface="Calibri" panose="020F0502020204030204" pitchFamily="34" charset="0"/>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1200" kern="1200">
                <a:solidFill>
                  <a:schemeClr val="tx1"/>
                </a:solidFill>
                <a:latin typeface="Calibri" panose="020F0502020204030204" pitchFamily="34" charset="0"/>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1200" i="0" kern="1200">
                <a:solidFill>
                  <a:schemeClr val="tx1"/>
                </a:solidFill>
                <a:latin typeface="Calibri" panose="020F0502020204030204" pitchFamily="34" charset="0"/>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120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defRPr/>
            </a:pPr>
            <a:r>
              <a:rPr kumimoji="0" lang="sv-SE" altLang="sv-SE" sz="12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mn-cs"/>
              </a:rPr>
              <a:t> </a:t>
            </a:r>
            <a:endParaRPr kumimoji="0" lang="sv-SE" altLang="sv-SE" sz="1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21" name="Platshållare för text 20"/>
          <p:cNvSpPr>
            <a:spLocks noGrp="1"/>
          </p:cNvSpPr>
          <p:nvPr>
            <p:ph type="body" sz="quarter" idx="15"/>
          </p:nvPr>
        </p:nvSpPr>
        <p:spPr>
          <a:xfrm>
            <a:off x="623891" y="1944002"/>
            <a:ext cx="10944226" cy="392729"/>
          </a:xfrm>
          <a:prstGeom prst="rect">
            <a:avLst/>
          </a:prstGeom>
        </p:spPr>
        <p:txBody>
          <a:bodyPr/>
          <a:lstStyle>
            <a:lvl1pPr marL="0" indent="0" algn="l">
              <a:buNone/>
              <a:defRPr sz="1800">
                <a:latin typeface="Arial Rounded MT Bold" panose="020F0704030504030204" pitchFamily="34" charset="0"/>
              </a:defRPr>
            </a:lvl1pPr>
          </a:lstStyle>
          <a:p>
            <a:pPr lvl="0"/>
            <a:r>
              <a:rPr lang="sv-SE" dirty="0" smtClean="0"/>
              <a:t>Klicka här för att ändra format på bakgrundstexten</a:t>
            </a:r>
            <a:endParaRPr lang="sv-SE" dirty="0"/>
          </a:p>
        </p:txBody>
      </p:sp>
      <p:sp>
        <p:nvSpPr>
          <p:cNvPr id="23" name="Platshållare för text 22"/>
          <p:cNvSpPr>
            <a:spLocks noGrp="1"/>
          </p:cNvSpPr>
          <p:nvPr>
            <p:ph type="body" sz="quarter" idx="16"/>
          </p:nvPr>
        </p:nvSpPr>
        <p:spPr>
          <a:xfrm>
            <a:off x="622302" y="1515600"/>
            <a:ext cx="10945813" cy="428618"/>
          </a:xfrm>
          <a:prstGeom prst="rect">
            <a:avLst/>
          </a:prstGeom>
        </p:spPr>
        <p:txBody>
          <a:bodyPr/>
          <a:lstStyle>
            <a:lvl1pPr marL="0" indent="0" algn="l">
              <a:buNone/>
              <a:defRPr sz="2400" b="1">
                <a:latin typeface="+mj-lt"/>
              </a:defRPr>
            </a:lvl1pPr>
          </a:lstStyle>
          <a:p>
            <a:pPr lvl="0"/>
            <a:r>
              <a:rPr lang="sv-SE" dirty="0" smtClean="0"/>
              <a:t>Klicka här för att ändra format på bakgrundstexten</a:t>
            </a:r>
            <a:endParaRPr lang="sv-SE" dirty="0"/>
          </a:p>
        </p:txBody>
      </p:sp>
      <p:sp>
        <p:nvSpPr>
          <p:cNvPr id="20" name="Platshållare för text 5"/>
          <p:cNvSpPr>
            <a:spLocks noGrp="1"/>
          </p:cNvSpPr>
          <p:nvPr>
            <p:ph type="body" sz="quarter" idx="14" hasCustomPrompt="1"/>
          </p:nvPr>
        </p:nvSpPr>
        <p:spPr>
          <a:xfrm>
            <a:off x="7966800" y="6616800"/>
            <a:ext cx="3600000" cy="180000"/>
          </a:xfrm>
          <a:prstGeom prst="rect">
            <a:avLst/>
          </a:prstGeom>
        </p:spPr>
        <p:txBody>
          <a:bodyPr/>
          <a:lstStyle>
            <a:lvl1pPr marL="0" indent="0">
              <a:buNone/>
              <a:defRPr sz="1200" b="0" i="0"/>
            </a:lvl1pPr>
            <a:lvl2pPr marL="274637" indent="0">
              <a:buNone/>
              <a:defRPr sz="1200" b="1"/>
            </a:lvl2pPr>
            <a:lvl3pPr marL="627062" indent="0">
              <a:buNone/>
              <a:defRPr sz="1200" b="1"/>
            </a:lvl3pPr>
            <a:lvl4pPr marL="1071562" indent="0">
              <a:buNone/>
              <a:defRPr sz="1200" b="1"/>
            </a:lvl4pPr>
            <a:lvl5pPr marL="1436687" indent="0">
              <a:buNone/>
              <a:defRPr sz="1200" b="1"/>
            </a:lvl5pPr>
          </a:lstStyle>
          <a:p>
            <a:pPr lvl="0"/>
            <a:r>
              <a:rPr lang="sv-SE" dirty="0" smtClean="0">
                <a:latin typeface="Calibri" panose="020F0502020204030204" pitchFamily="34" charset="0"/>
              </a:rPr>
              <a:t>Ev. källa:  </a:t>
            </a:r>
            <a:r>
              <a:rPr lang="sv-SE" dirty="0" err="1" smtClean="0">
                <a:latin typeface="Calibri" panose="020F0502020204030204" pitchFamily="34" charset="0"/>
              </a:rPr>
              <a:t>yyyyy</a:t>
            </a:r>
            <a:r>
              <a:rPr lang="sv-SE" dirty="0" smtClean="0">
                <a:latin typeface="Calibri" panose="020F0502020204030204" pitchFamily="34" charset="0"/>
              </a:rPr>
              <a:t> </a:t>
            </a:r>
            <a:r>
              <a:rPr lang="sv-SE" dirty="0" err="1" smtClean="0">
                <a:latin typeface="Calibri" panose="020F0502020204030204" pitchFamily="34" charset="0"/>
              </a:rPr>
              <a:t>yyyyy</a:t>
            </a:r>
            <a:r>
              <a:rPr lang="sv-SE" dirty="0" smtClean="0">
                <a:latin typeface="Calibri" panose="020F0502020204030204" pitchFamily="34" charset="0"/>
              </a:rPr>
              <a:t>, </a:t>
            </a:r>
            <a:r>
              <a:rPr lang="sv-SE" dirty="0" err="1" smtClean="0">
                <a:latin typeface="Calibri" panose="020F0502020204030204" pitchFamily="34" charset="0"/>
              </a:rPr>
              <a:t>xxxx</a:t>
            </a:r>
            <a:r>
              <a:rPr lang="sv-SE" dirty="0" smtClean="0">
                <a:latin typeface="Calibri" panose="020F0502020204030204" pitchFamily="34" charset="0"/>
              </a:rPr>
              <a:t>.</a:t>
            </a:r>
            <a:endParaRPr lang="sv-SE" dirty="0"/>
          </a:p>
        </p:txBody>
      </p:sp>
      <p:sp>
        <p:nvSpPr>
          <p:cNvPr id="12" name="Platshållare för innehåll 2"/>
          <p:cNvSpPr>
            <a:spLocks noGrp="1"/>
          </p:cNvSpPr>
          <p:nvPr>
            <p:ph sz="quarter" idx="18"/>
          </p:nvPr>
        </p:nvSpPr>
        <p:spPr>
          <a:xfrm>
            <a:off x="728003" y="2556000"/>
            <a:ext cx="6048000" cy="3780000"/>
          </a:xfrm>
          <a:prstGeom prst="rect">
            <a:avLst/>
          </a:prstGeom>
        </p:spPr>
        <p:txBody>
          <a:bodyPr/>
          <a:lstStyle>
            <a:lvl2pPr marL="274637" indent="0">
              <a:buNone/>
              <a:defRPr/>
            </a:lvl2pPr>
          </a:lstStyle>
          <a:p>
            <a:pPr lvl="1"/>
            <a:endParaRPr lang="sv-SE" dirty="0"/>
          </a:p>
        </p:txBody>
      </p:sp>
    </p:spTree>
    <p:extLst>
      <p:ext uri="{BB962C8B-B14F-4D97-AF65-F5344CB8AC3E}">
        <p14:creationId xmlns:p14="http://schemas.microsoft.com/office/powerpoint/2010/main" val="7418347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G - Rubrik punktlista">
    <p:spTree>
      <p:nvGrpSpPr>
        <p:cNvPr id="1" name=""/>
        <p:cNvGrpSpPr/>
        <p:nvPr/>
      </p:nvGrpSpPr>
      <p:grpSpPr>
        <a:xfrm>
          <a:off x="0" y="0"/>
          <a:ext cx="0" cy="0"/>
          <a:chOff x="0" y="0"/>
          <a:chExt cx="0" cy="0"/>
        </a:xfrm>
      </p:grpSpPr>
      <p:sp>
        <p:nvSpPr>
          <p:cNvPr id="17" name="Platshållare för text 6"/>
          <p:cNvSpPr>
            <a:spLocks noGrp="1"/>
          </p:cNvSpPr>
          <p:nvPr>
            <p:ph type="body" sz="quarter" idx="13"/>
          </p:nvPr>
        </p:nvSpPr>
        <p:spPr>
          <a:xfrm>
            <a:off x="622800" y="2682000"/>
            <a:ext cx="5400676" cy="3627320"/>
          </a:xfrm>
          <a:prstGeom prst="rect">
            <a:avLst/>
          </a:prstGeom>
        </p:spPr>
        <p:txBody>
          <a:bodyPr>
            <a:normAutofit/>
          </a:bodyPr>
          <a:lstStyle>
            <a:lvl1pPr marL="171450" indent="-171450" algn="l">
              <a:lnSpc>
                <a:spcPct val="120000"/>
              </a:lnSpc>
              <a:spcBef>
                <a:spcPts val="1200"/>
              </a:spcBef>
              <a:buFont typeface="Arial" panose="020B0604020202020204" pitchFamily="34" charset="0"/>
              <a:buChar char="•"/>
              <a:defRPr sz="2000">
                <a:latin typeface="Calibri" panose="020F0502020204030204" pitchFamily="34" charset="0"/>
              </a:defRPr>
            </a:lvl1pPr>
            <a:lvl2pPr>
              <a:defRPr sz="1200">
                <a:latin typeface="Calibri" panose="020F0502020204030204" pitchFamily="34" charset="0"/>
              </a:defRPr>
            </a:lvl2pPr>
            <a:lvl3pPr>
              <a:defRPr sz="1200">
                <a:latin typeface="Calibri" panose="020F0502020204030204" pitchFamily="34" charset="0"/>
              </a:defRPr>
            </a:lvl3pPr>
            <a:lvl4pPr>
              <a:defRPr sz="1200">
                <a:latin typeface="Calibri" panose="020F0502020204030204" pitchFamily="34" charset="0"/>
              </a:defRPr>
            </a:lvl4pPr>
            <a:lvl5pPr>
              <a:defRPr sz="1200">
                <a:latin typeface="Calibri" panose="020F0502020204030204" pitchFamily="34" charset="0"/>
              </a:defRPr>
            </a:lvl5pPr>
          </a:lstStyle>
          <a:p>
            <a:pPr lvl="0"/>
            <a:r>
              <a:rPr lang="sv-SE" dirty="0" smtClean="0"/>
              <a:t>Klicka här för att ändra format på bakgrundstexten</a:t>
            </a:r>
          </a:p>
        </p:txBody>
      </p:sp>
      <p:sp>
        <p:nvSpPr>
          <p:cNvPr id="21" name="Platshållare för text 20"/>
          <p:cNvSpPr>
            <a:spLocks noGrp="1"/>
          </p:cNvSpPr>
          <p:nvPr>
            <p:ph type="body" sz="quarter" idx="15"/>
          </p:nvPr>
        </p:nvSpPr>
        <p:spPr>
          <a:xfrm>
            <a:off x="623891" y="1944002"/>
            <a:ext cx="10944226" cy="392729"/>
          </a:xfrm>
          <a:prstGeom prst="rect">
            <a:avLst/>
          </a:prstGeom>
        </p:spPr>
        <p:txBody>
          <a:bodyPr/>
          <a:lstStyle>
            <a:lvl1pPr marL="0" indent="0" algn="l">
              <a:buNone/>
              <a:defRPr sz="1800">
                <a:latin typeface="Arial Rounded MT Bold" panose="020F0704030504030204" pitchFamily="34" charset="0"/>
              </a:defRPr>
            </a:lvl1pPr>
          </a:lstStyle>
          <a:p>
            <a:pPr lvl="0"/>
            <a:r>
              <a:rPr lang="sv-SE" dirty="0" smtClean="0"/>
              <a:t>Klicka här för att ändra format på bakgrundstexten</a:t>
            </a:r>
            <a:endParaRPr lang="sv-SE" dirty="0"/>
          </a:p>
        </p:txBody>
      </p:sp>
      <p:sp>
        <p:nvSpPr>
          <p:cNvPr id="23" name="Platshållare för text 22"/>
          <p:cNvSpPr>
            <a:spLocks noGrp="1"/>
          </p:cNvSpPr>
          <p:nvPr>
            <p:ph type="body" sz="quarter" idx="16"/>
          </p:nvPr>
        </p:nvSpPr>
        <p:spPr>
          <a:xfrm>
            <a:off x="622302" y="1515600"/>
            <a:ext cx="10945813" cy="428618"/>
          </a:xfrm>
          <a:prstGeom prst="rect">
            <a:avLst/>
          </a:prstGeom>
        </p:spPr>
        <p:txBody>
          <a:bodyPr/>
          <a:lstStyle>
            <a:lvl1pPr marL="0" indent="0" algn="l">
              <a:buNone/>
              <a:defRPr sz="2400" b="1">
                <a:latin typeface="+mj-lt"/>
              </a:defRPr>
            </a:lvl1pPr>
          </a:lstStyle>
          <a:p>
            <a:pPr lvl="0"/>
            <a:r>
              <a:rPr lang="sv-SE" dirty="0" smtClean="0"/>
              <a:t>Klicka här för att ändra format på bakgrundstexten</a:t>
            </a:r>
            <a:endParaRPr lang="sv-SE" dirty="0"/>
          </a:p>
        </p:txBody>
      </p:sp>
      <p:sp>
        <p:nvSpPr>
          <p:cNvPr id="25" name="Platshållare för text 24"/>
          <p:cNvSpPr>
            <a:spLocks noGrp="1"/>
          </p:cNvSpPr>
          <p:nvPr>
            <p:ph type="body" sz="quarter" idx="17" hasCustomPrompt="1"/>
          </p:nvPr>
        </p:nvSpPr>
        <p:spPr>
          <a:xfrm>
            <a:off x="7968208" y="6616800"/>
            <a:ext cx="3600000" cy="180000"/>
          </a:xfrm>
          <a:prstGeom prst="rect">
            <a:avLst/>
          </a:prstGeom>
        </p:spPr>
        <p:txBody>
          <a:bodyPr/>
          <a:lstStyle>
            <a:lvl1pPr marL="0" indent="0" algn="r">
              <a:buNone/>
              <a:defRPr sz="1200" baseline="0">
                <a:latin typeface="Calibri" panose="020F0502020204030204" pitchFamily="34" charset="0"/>
              </a:defRPr>
            </a:lvl1pPr>
          </a:lstStyle>
          <a:p>
            <a:pPr lvl="0"/>
            <a:r>
              <a:rPr lang="sv-SE" dirty="0" smtClean="0">
                <a:latin typeface="Calibri" panose="020F0502020204030204" pitchFamily="34" charset="0"/>
              </a:rPr>
              <a:t>Ev. källa:  </a:t>
            </a:r>
            <a:r>
              <a:rPr lang="sv-SE" dirty="0" err="1" smtClean="0">
                <a:latin typeface="Calibri" panose="020F0502020204030204" pitchFamily="34" charset="0"/>
              </a:rPr>
              <a:t>yyyyy</a:t>
            </a:r>
            <a:r>
              <a:rPr lang="sv-SE" dirty="0" smtClean="0">
                <a:latin typeface="Calibri" panose="020F0502020204030204" pitchFamily="34" charset="0"/>
              </a:rPr>
              <a:t> </a:t>
            </a:r>
            <a:r>
              <a:rPr lang="sv-SE" dirty="0" err="1" smtClean="0">
                <a:latin typeface="Calibri" panose="020F0502020204030204" pitchFamily="34" charset="0"/>
              </a:rPr>
              <a:t>yyyyy</a:t>
            </a:r>
            <a:r>
              <a:rPr lang="sv-SE" dirty="0" smtClean="0">
                <a:latin typeface="Calibri" panose="020F0502020204030204" pitchFamily="34" charset="0"/>
              </a:rPr>
              <a:t>, </a:t>
            </a:r>
            <a:r>
              <a:rPr lang="sv-SE" dirty="0" err="1" smtClean="0">
                <a:latin typeface="Calibri" panose="020F0502020204030204" pitchFamily="34" charset="0"/>
              </a:rPr>
              <a:t>xxxx</a:t>
            </a:r>
            <a:r>
              <a:rPr lang="sv-SE" dirty="0" smtClean="0">
                <a:latin typeface="Calibri" panose="020F0502020204030204" pitchFamily="34" charset="0"/>
              </a:rPr>
              <a:t>.</a:t>
            </a:r>
            <a:endParaRPr lang="sv-SE" dirty="0"/>
          </a:p>
        </p:txBody>
      </p:sp>
    </p:spTree>
    <p:extLst>
      <p:ext uri="{BB962C8B-B14F-4D97-AF65-F5344CB8AC3E}">
        <p14:creationId xmlns:p14="http://schemas.microsoft.com/office/powerpoint/2010/main" val="798941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95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MG - Framsida">
    <p:spTree>
      <p:nvGrpSpPr>
        <p:cNvPr id="1" name=""/>
        <p:cNvGrpSpPr/>
        <p:nvPr/>
      </p:nvGrpSpPr>
      <p:grpSpPr>
        <a:xfrm>
          <a:off x="0" y="0"/>
          <a:ext cx="0" cy="0"/>
          <a:chOff x="0" y="0"/>
          <a:chExt cx="0" cy="0"/>
        </a:xfrm>
      </p:grpSpPr>
      <p:sp>
        <p:nvSpPr>
          <p:cNvPr id="2" name="Rubrik 1"/>
          <p:cNvSpPr>
            <a:spLocks noGrp="1"/>
          </p:cNvSpPr>
          <p:nvPr>
            <p:ph type="ctrTitle"/>
          </p:nvPr>
        </p:nvSpPr>
        <p:spPr>
          <a:xfrm>
            <a:off x="622803" y="2997200"/>
            <a:ext cx="10801349" cy="1613989"/>
          </a:xfrm>
          <a:prstGeom prst="rect">
            <a:avLst/>
          </a:prstGeom>
        </p:spPr>
        <p:txBody>
          <a:bodyPr anchor="b"/>
          <a:lstStyle>
            <a:lvl1pPr algn="l">
              <a:defRPr sz="5000"/>
            </a:lvl1pPr>
          </a:lstStyle>
          <a:p>
            <a:endParaRPr lang="sv-SE" dirty="0"/>
          </a:p>
        </p:txBody>
      </p:sp>
      <p:sp>
        <p:nvSpPr>
          <p:cNvPr id="3" name="Underrubrik 2"/>
          <p:cNvSpPr>
            <a:spLocks noGrp="1"/>
          </p:cNvSpPr>
          <p:nvPr>
            <p:ph type="subTitle" idx="1"/>
          </p:nvPr>
        </p:nvSpPr>
        <p:spPr>
          <a:xfrm>
            <a:off x="622803" y="4669200"/>
            <a:ext cx="10801349" cy="487992"/>
          </a:xfrm>
          <a:prstGeom prst="rect">
            <a:avLst/>
          </a:prstGeom>
        </p:spPr>
        <p:txBody>
          <a:bodyPr/>
          <a:lstStyle>
            <a:lvl1pPr marL="0" indent="0" algn="l">
              <a:buNone/>
              <a:defRPr sz="1800" b="0">
                <a:latin typeface="Arial Rounded MT Bold" panose="020F07040305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sv-SE" dirty="0"/>
          </a:p>
        </p:txBody>
      </p:sp>
      <p:sp>
        <p:nvSpPr>
          <p:cNvPr id="6" name="Platshållare för text 5"/>
          <p:cNvSpPr>
            <a:spLocks noGrp="1"/>
          </p:cNvSpPr>
          <p:nvPr>
            <p:ph type="body" sz="quarter" idx="13"/>
          </p:nvPr>
        </p:nvSpPr>
        <p:spPr>
          <a:xfrm>
            <a:off x="623888" y="5446802"/>
            <a:ext cx="6551612" cy="287337"/>
          </a:xfrm>
          <a:prstGeom prst="rect">
            <a:avLst/>
          </a:prstGeom>
        </p:spPr>
        <p:txBody>
          <a:bodyPr/>
          <a:lstStyle>
            <a:lvl1pPr marL="0" indent="0" algn="l">
              <a:buNone/>
              <a:defRPr sz="1200" b="1"/>
            </a:lvl1pPr>
            <a:lvl2pPr marL="274637" indent="0">
              <a:buNone/>
              <a:defRPr sz="1200" b="1"/>
            </a:lvl2pPr>
            <a:lvl3pPr marL="627062" indent="0">
              <a:buNone/>
              <a:defRPr sz="1200" b="1"/>
            </a:lvl3pPr>
            <a:lvl4pPr marL="1071562" indent="0">
              <a:buNone/>
              <a:defRPr sz="1200" b="1"/>
            </a:lvl4pPr>
            <a:lvl5pPr marL="1436687" indent="0">
              <a:buNone/>
              <a:defRPr sz="1200" b="1"/>
            </a:lvl5pPr>
          </a:lstStyle>
          <a:p>
            <a:pPr lvl="0"/>
            <a:r>
              <a:rPr lang="sv-SE" dirty="0" smtClean="0"/>
              <a:t>Klicka här för att ändra format på bakgrundstexten</a:t>
            </a:r>
          </a:p>
        </p:txBody>
      </p:sp>
    </p:spTree>
    <p:extLst>
      <p:ext uri="{BB962C8B-B14F-4D97-AF65-F5344CB8AC3E}">
        <p14:creationId xmlns:p14="http://schemas.microsoft.com/office/powerpoint/2010/main" val="33151892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57" y="556005"/>
            <a:ext cx="1980000" cy="597613"/>
          </a:xfrm>
          <a:prstGeom prst="rect">
            <a:avLst/>
          </a:prstGeom>
        </p:spPr>
      </p:pic>
    </p:spTree>
    <p:extLst>
      <p:ext uri="{BB962C8B-B14F-4D97-AF65-F5344CB8AC3E}">
        <p14:creationId xmlns:p14="http://schemas.microsoft.com/office/powerpoint/2010/main" val="4679735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900" kern="1200" baseline="0">
          <a:solidFill>
            <a:schemeClr val="tx1"/>
          </a:solidFill>
          <a:latin typeface="Calibri" panose="020F0502020204030204" pitchFamily="34" charset="0"/>
          <a:ea typeface="+mn-ea"/>
          <a:cs typeface="+mn-cs"/>
        </a:defRPr>
      </a:lvl1pPr>
      <a:lvl2pPr marL="444500" indent="-1698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2pPr>
      <a:lvl3pPr marL="809625" indent="-182563" algn="l" defTabSz="914400" rtl="0" eaLnBrk="1" latinLnBrk="0" hangingPunct="1">
        <a:lnSpc>
          <a:spcPts val="2880"/>
        </a:lnSpc>
        <a:spcBef>
          <a:spcPts val="500"/>
        </a:spcBef>
        <a:buFont typeface="Arial" panose="020B0604020202020204" pitchFamily="34" charset="0"/>
        <a:buChar char="•"/>
        <a:defRPr sz="2400" kern="1200">
          <a:solidFill>
            <a:schemeClr val="tx1"/>
          </a:solidFill>
          <a:latin typeface="+mn-lt"/>
          <a:ea typeface="+mn-ea"/>
          <a:cs typeface="+mn-cs"/>
        </a:defRPr>
      </a:lvl3pPr>
      <a:lvl4pPr marL="1254125"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4pPr>
      <a:lvl5pPr marL="1619250" indent="-182563" algn="l" defTabSz="914400" rtl="0" eaLnBrk="1" latinLnBrk="0" hangingPunct="1">
        <a:lnSpc>
          <a:spcPts val="2600"/>
        </a:lnSpc>
        <a:spcBef>
          <a:spcPts val="500"/>
        </a:spcBef>
        <a:buFont typeface="Arial" panose="020B0604020202020204" pitchFamily="34" charset="0"/>
        <a:buChar char="•"/>
        <a:defRPr sz="200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88">
          <p15:clr>
            <a:srgbClr val="F26B43"/>
          </p15:clr>
        </p15:guide>
        <p15:guide id="2" pos="3840">
          <p15:clr>
            <a:srgbClr val="F26B43"/>
          </p15:clr>
        </p15:guide>
        <p15:guide id="3" orient="horz" pos="346">
          <p15:clr>
            <a:srgbClr val="F26B43"/>
          </p15:clr>
        </p15:guide>
        <p15:guide id="4" pos="438">
          <p15:clr>
            <a:srgbClr val="F26B43"/>
          </p15:clr>
        </p15:guide>
        <p15:guide id="5" orient="horz" pos="1253">
          <p15:clr>
            <a:srgbClr val="F26B43"/>
          </p15:clr>
        </p15:guide>
        <p15:guide id="6" orient="horz" pos="3748">
          <p15:clr>
            <a:srgbClr val="F26B43"/>
          </p15:clr>
        </p15:guide>
        <p15:guide id="7" pos="72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3.xml"/><Relationship Id="rId5" Type="http://schemas.openxmlformats.org/officeDocument/2006/relationships/image" Target="../media/image53.JPG"/><Relationship Id="rId4" Type="http://schemas.openxmlformats.org/officeDocument/2006/relationships/image" Target="../media/image52.JPG"/></Relationships>
</file>

<file path=ppt/slides/_rels/slide3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3.xml"/><Relationship Id="rId5" Type="http://schemas.openxmlformats.org/officeDocument/2006/relationships/image" Target="../media/image53.JPG"/><Relationship Id="rId4" Type="http://schemas.openxmlformats.org/officeDocument/2006/relationships/image" Target="../media/image52.JPG"/></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hfsnatverket.se/@/File/Get/?id=1801&amp;download=1" TargetMode="External"/><Relationship Id="rId2" Type="http://schemas.openxmlformats.org/officeDocument/2006/relationships/hyperlink" Target="http://halsokalkylator.se/"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www.hfsnatverket.se/@/File/Get/?id=1594&amp;download=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0.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50.JP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0.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0.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0.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0.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0.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0.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51.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32.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52.JPG"/><Relationship Id="rId5" Type="http://schemas.openxmlformats.org/officeDocument/2006/relationships/image" Target="../media/image40.pn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2.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2.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2.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2.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2.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2.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53.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6" Type="http://schemas.openxmlformats.org/officeDocument/2006/relationships/image" Target="../media/image53.JPG"/><Relationship Id="rId5" Type="http://schemas.openxmlformats.org/officeDocument/2006/relationships/image" Target="../media/image48.png"/><Relationship Id="rId4"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3.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3.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3.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3.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3.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3.JP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23.png"/><Relationship Id="rId7" Type="http://schemas.openxmlformats.org/officeDocument/2006/relationships/image" Target="../media/image52.JP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eg"/></Relationships>
</file>

<file path=ppt/slides/_rels/slide74.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23.png"/><Relationship Id="rId7" Type="http://schemas.openxmlformats.org/officeDocument/2006/relationships/image" Target="../media/image52.JP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eg"/></Relationships>
</file>

<file path=ppt/slides/_rels/slide7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23.png"/><Relationship Id="rId7" Type="http://schemas.openxmlformats.org/officeDocument/2006/relationships/image" Target="../media/image52.JP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eg"/></Relationships>
</file>

<file path=ppt/slides/_rels/slide76.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23.png"/><Relationship Id="rId7" Type="http://schemas.openxmlformats.org/officeDocument/2006/relationships/image" Target="../media/image52.JP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eg"/></Relationships>
</file>

<file path=ppt/slides/_rels/slide77.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23.png"/><Relationship Id="rId7" Type="http://schemas.openxmlformats.org/officeDocument/2006/relationships/image" Target="../media/image52.JP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eg"/></Relationships>
</file>

<file path=ppt/slides/_rels/slide78.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23.png"/><Relationship Id="rId7" Type="http://schemas.openxmlformats.org/officeDocument/2006/relationships/image" Target="../media/image52.JP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cancercentrum.se/globalassets/vara-uppdrag/prevention-tidig-upptackt/prevention/cpk/cpk_manual_19maj16.pdf" TargetMode="External"/><Relationship Id="rId2" Type="http://schemas.openxmlformats.org/officeDocument/2006/relationships/hyperlink" Target="http://www.cancercentrum.se/syd/vara-uppdrag/prevention-och-tidig-upptackt/prevention/cancerpreventkalkylator/" TargetMode="Externa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www.cancercentrum.se/globalassets/vara-uppdrag/prevention-tidig-upptackt/prevention/cpk/cpk_teknisk_rapport_19maj1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735" y="1571504"/>
            <a:ext cx="8505484" cy="4465379"/>
          </a:xfrm>
          <a:prstGeom prst="rect">
            <a:avLst/>
          </a:prstGeom>
        </p:spPr>
      </p:pic>
      <p:sp>
        <p:nvSpPr>
          <p:cNvPr id="5" name="Rubrik 4"/>
          <p:cNvSpPr>
            <a:spLocks noGrp="1"/>
          </p:cNvSpPr>
          <p:nvPr>
            <p:ph type="ctrTitle"/>
          </p:nvPr>
        </p:nvSpPr>
        <p:spPr/>
        <p:txBody>
          <a:bodyPr/>
          <a:lstStyle/>
          <a:p>
            <a:r>
              <a:rPr lang="sv-SE" sz="4400" dirty="0" smtClean="0"/>
              <a:t>Hälsoekonomiska beräkningar av förebyggande arbete</a:t>
            </a:r>
            <a:endParaRPr lang="sv-SE" sz="4400" dirty="0"/>
          </a:p>
        </p:txBody>
      </p:sp>
      <p:sp>
        <p:nvSpPr>
          <p:cNvPr id="6" name="Underrubrik 5"/>
          <p:cNvSpPr>
            <a:spLocks noGrp="1"/>
          </p:cNvSpPr>
          <p:nvPr>
            <p:ph type="subTitle" idx="1"/>
          </p:nvPr>
        </p:nvSpPr>
        <p:spPr/>
        <p:txBody>
          <a:bodyPr/>
          <a:lstStyle/>
          <a:p>
            <a:r>
              <a:rPr lang="sv-SE" sz="2400" b="0" dirty="0" smtClean="0"/>
              <a:t>Exempel från Cancerpreventionskalkylatorn och Hälsokalkylatorn</a:t>
            </a:r>
            <a:endParaRPr lang="sv-SE" sz="2400" dirty="0"/>
          </a:p>
        </p:txBody>
      </p:sp>
      <p:sp>
        <p:nvSpPr>
          <p:cNvPr id="9" name="Underrubrik 2"/>
          <p:cNvSpPr txBox="1">
            <a:spLocks/>
          </p:cNvSpPr>
          <p:nvPr/>
        </p:nvSpPr>
        <p:spPr>
          <a:xfrm>
            <a:off x="624508" y="5446802"/>
            <a:ext cx="6551612" cy="287337"/>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baseline="0">
                <a:solidFill>
                  <a:schemeClr val="tx1"/>
                </a:solidFill>
                <a:latin typeface="Calibri" panose="020F0502020204030204" pitchFamily="34" charset="0"/>
                <a:ea typeface="+mn-ea"/>
                <a:cs typeface="+mn-cs"/>
              </a:defRPr>
            </a:lvl1pPr>
            <a:lvl2pPr marL="274637" indent="0" algn="l" defTabSz="914400" rtl="0" eaLnBrk="1" latinLnBrk="0" hangingPunct="1">
              <a:lnSpc>
                <a:spcPts val="2880"/>
              </a:lnSpc>
              <a:spcBef>
                <a:spcPts val="500"/>
              </a:spcBef>
              <a:buFont typeface="Arial" panose="020B0604020202020204" pitchFamily="34" charset="0"/>
              <a:buNone/>
              <a:defRPr sz="1200" b="1" kern="1200">
                <a:solidFill>
                  <a:schemeClr val="tx1"/>
                </a:solidFill>
                <a:latin typeface="+mn-lt"/>
                <a:ea typeface="+mn-ea"/>
                <a:cs typeface="+mn-cs"/>
              </a:defRPr>
            </a:lvl2pPr>
            <a:lvl3pPr marL="627062" indent="0" algn="l" defTabSz="914400" rtl="0" eaLnBrk="1" latinLnBrk="0" hangingPunct="1">
              <a:lnSpc>
                <a:spcPts val="2880"/>
              </a:lnSpc>
              <a:spcBef>
                <a:spcPts val="500"/>
              </a:spcBef>
              <a:buFont typeface="Arial" panose="020B0604020202020204" pitchFamily="34" charset="0"/>
              <a:buNone/>
              <a:defRPr sz="1200" b="1" kern="1200">
                <a:solidFill>
                  <a:schemeClr val="tx1"/>
                </a:solidFill>
                <a:latin typeface="+mn-lt"/>
                <a:ea typeface="+mn-ea"/>
                <a:cs typeface="+mn-cs"/>
              </a:defRPr>
            </a:lvl3pPr>
            <a:lvl4pPr marL="1071562" indent="0" algn="l" defTabSz="914400" rtl="0" eaLnBrk="1" latinLnBrk="0" hangingPunct="1">
              <a:lnSpc>
                <a:spcPts val="2600"/>
              </a:lnSpc>
              <a:spcBef>
                <a:spcPts val="500"/>
              </a:spcBef>
              <a:buFont typeface="Arial" panose="020B0604020202020204" pitchFamily="34" charset="0"/>
              <a:buNone/>
              <a:defRPr sz="1200" b="1" i="0" kern="1200">
                <a:solidFill>
                  <a:schemeClr val="tx1"/>
                </a:solidFill>
                <a:latin typeface="+mn-lt"/>
                <a:ea typeface="+mn-ea"/>
                <a:cs typeface="+mn-cs"/>
              </a:defRPr>
            </a:lvl4pPr>
            <a:lvl5pPr marL="1436687" indent="0" algn="l" defTabSz="914400" rtl="0" eaLnBrk="1" latinLnBrk="0" hangingPunct="1">
              <a:lnSpc>
                <a:spcPts val="2600"/>
              </a:lnSpc>
              <a:spcBef>
                <a:spcPts val="500"/>
              </a:spcBef>
              <a:buFont typeface="Arial" panose="020B0604020202020204" pitchFamily="34" charset="0"/>
              <a:buNone/>
              <a:defRPr sz="1200" b="1"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600" b="1"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n-ea"/>
                <a:cs typeface="+mn-cs"/>
              </a:rPr>
              <a:t>Samhällsmedicin vid Centrum för kunskapsstyrning, Region Gävleborg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1"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1061955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7"/>
          </p:nvPr>
        </p:nvSpPr>
        <p:spPr>
          <a:xfrm>
            <a:off x="5879976" y="6616800"/>
            <a:ext cx="5688232" cy="241200"/>
          </a:xfrm>
        </p:spPr>
        <p:txBody>
          <a:bodyPr/>
          <a:lstStyle/>
          <a:p>
            <a:r>
              <a:rPr lang="sv-SE" dirty="0" smtClean="0"/>
              <a:t>Källa: Folkhälsomyndigheten (HLV 2012-2016) och Samhällsmedicin, Region Gävleborg</a:t>
            </a:r>
            <a:endParaRPr lang="sv-SE" dirty="0"/>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800" y="1962000"/>
            <a:ext cx="4530266" cy="4708800"/>
          </a:xfrm>
          <a:prstGeom prst="rect">
            <a:avLst/>
          </a:prstGeom>
        </p:spPr>
      </p:pic>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000" y="1962000"/>
            <a:ext cx="4530266" cy="4708800"/>
          </a:xfrm>
          <a:prstGeom prst="rect">
            <a:avLst/>
          </a:prstGeom>
        </p:spPr>
      </p:pic>
      <p:pic>
        <p:nvPicPr>
          <p:cNvPr id="11" name="Bildobjekt 10"/>
          <p:cNvPicPr>
            <a:picLocks noChangeAspect="1"/>
          </p:cNvPicPr>
          <p:nvPr/>
        </p:nvPicPr>
        <p:blipFill>
          <a:blip r:embed="rId5"/>
          <a:stretch>
            <a:fillRect/>
          </a:stretch>
        </p:blipFill>
        <p:spPr>
          <a:xfrm>
            <a:off x="6376930" y="3229568"/>
            <a:ext cx="1135104" cy="1104794"/>
          </a:xfrm>
          <a:prstGeom prst="rect">
            <a:avLst/>
          </a:prstGeom>
        </p:spPr>
      </p:pic>
      <p:pic>
        <p:nvPicPr>
          <p:cNvPr id="12" name="Bildobjekt 11"/>
          <p:cNvPicPr>
            <a:picLocks noChangeAspect="1"/>
          </p:cNvPicPr>
          <p:nvPr/>
        </p:nvPicPr>
        <p:blipFill>
          <a:blip r:embed="rId6"/>
          <a:stretch>
            <a:fillRect/>
          </a:stretch>
        </p:blipFill>
        <p:spPr>
          <a:xfrm>
            <a:off x="6376930" y="5315242"/>
            <a:ext cx="1286654" cy="1086608"/>
          </a:xfrm>
          <a:prstGeom prst="rect">
            <a:avLst/>
          </a:prstGeom>
        </p:spPr>
      </p:pic>
      <p:pic>
        <p:nvPicPr>
          <p:cNvPr id="14" name="Bildobjekt 13"/>
          <p:cNvPicPr>
            <a:picLocks noChangeAspect="1"/>
          </p:cNvPicPr>
          <p:nvPr/>
        </p:nvPicPr>
        <p:blipFill>
          <a:blip r:embed="rId7"/>
          <a:stretch>
            <a:fillRect/>
          </a:stretch>
        </p:blipFill>
        <p:spPr>
          <a:xfrm>
            <a:off x="946800" y="1267200"/>
            <a:ext cx="1300126" cy="1570711"/>
          </a:xfrm>
          <a:prstGeom prst="rect">
            <a:avLst/>
          </a:prstGeom>
        </p:spPr>
      </p:pic>
      <p:graphicFrame>
        <p:nvGraphicFramePr>
          <p:cNvPr id="8" name="Tabell 7"/>
          <p:cNvGraphicFramePr>
            <a:graphicFrameLocks noGrp="1"/>
          </p:cNvGraphicFramePr>
          <p:nvPr>
            <p:extLst>
              <p:ext uri="{D42A27DB-BD31-4B8C-83A1-F6EECF244321}">
                <p14:modId xmlns:p14="http://schemas.microsoft.com/office/powerpoint/2010/main" val="3740542781"/>
              </p:ext>
            </p:extLst>
          </p:nvPr>
        </p:nvGraphicFramePr>
        <p:xfrm>
          <a:off x="528670" y="3407400"/>
          <a:ext cx="1362550" cy="741680"/>
        </p:xfrm>
        <a:graphic>
          <a:graphicData uri="http://schemas.openxmlformats.org/drawingml/2006/table">
            <a:tbl>
              <a:tblPr firstRow="1" bandRow="1">
                <a:tableStyleId>{5C22544A-7EE6-4342-B048-85BDC9FD1C3A}</a:tableStyleId>
              </a:tblPr>
              <a:tblGrid>
                <a:gridCol w="570462"/>
                <a:gridCol w="792088"/>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14 %</a:t>
                      </a:r>
                      <a:endParaRPr lang="sv-SE" sz="1400" dirty="0">
                        <a:latin typeface="Calibri" panose="020F0502020204030204" pitchFamily="34" charset="0"/>
                      </a:endParaRPr>
                    </a:p>
                  </a:txBody>
                  <a:tcPr anchor="ctr"/>
                </a:tc>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875085121"/>
              </p:ext>
            </p:extLst>
          </p:nvPr>
        </p:nvGraphicFramePr>
        <p:xfrm>
          <a:off x="528670" y="4227511"/>
          <a:ext cx="1362550" cy="741680"/>
        </p:xfrm>
        <a:graphic>
          <a:graphicData uri="http://schemas.openxmlformats.org/drawingml/2006/table">
            <a:tbl>
              <a:tblPr firstRow="1" bandRow="1">
                <a:tableStyleId>{21E4AEA4-8DFA-4A89-87EB-49C32662AFE0}</a:tableStyleId>
              </a:tblPr>
              <a:tblGrid>
                <a:gridCol w="570462"/>
                <a:gridCol w="792088"/>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14 %</a:t>
                      </a:r>
                      <a:endParaRPr lang="sv-SE" sz="1400"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1028668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tshållare för text 4"/>
          <p:cNvSpPr>
            <a:spLocks noGrp="1"/>
          </p:cNvSpPr>
          <p:nvPr>
            <p:ph type="body" sz="quarter" idx="17"/>
          </p:nvPr>
        </p:nvSpPr>
        <p:spPr>
          <a:xfrm>
            <a:off x="6600056" y="6616800"/>
            <a:ext cx="4968152" cy="241200"/>
          </a:xfrm>
        </p:spPr>
        <p:txBody>
          <a:bodyPr/>
          <a:lstStyle/>
          <a:p>
            <a:r>
              <a:rPr lang="sv-SE" dirty="0" smtClean="0"/>
              <a:t>Källa: HLV (2014) och Samhällsmedicin, Region Gävleborg</a:t>
            </a: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935" y="245351"/>
            <a:ext cx="4525860" cy="6211100"/>
          </a:xfrm>
          <a:prstGeom prst="rect">
            <a:avLst/>
          </a:prstGeom>
        </p:spPr>
      </p:pic>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980" y="245200"/>
            <a:ext cx="4527209" cy="6212951"/>
          </a:xfrm>
          <a:prstGeom prst="rect">
            <a:avLst/>
          </a:prstGeom>
        </p:spPr>
      </p:pic>
      <p:pic>
        <p:nvPicPr>
          <p:cNvPr id="8" name="Bildobjekt 7"/>
          <p:cNvPicPr>
            <a:picLocks noChangeAspect="1"/>
          </p:cNvPicPr>
          <p:nvPr/>
        </p:nvPicPr>
        <p:blipFill>
          <a:blip r:embed="rId4"/>
          <a:stretch>
            <a:fillRect/>
          </a:stretch>
        </p:blipFill>
        <p:spPr>
          <a:xfrm>
            <a:off x="3910060" y="5040000"/>
            <a:ext cx="1585056" cy="1137942"/>
          </a:xfrm>
          <a:prstGeom prst="rect">
            <a:avLst/>
          </a:prstGeom>
        </p:spPr>
      </p:pic>
      <p:pic>
        <p:nvPicPr>
          <p:cNvPr id="9" name="Bildobjekt 8"/>
          <p:cNvPicPr>
            <a:picLocks noChangeAspect="1"/>
          </p:cNvPicPr>
          <p:nvPr/>
        </p:nvPicPr>
        <p:blipFill>
          <a:blip r:embed="rId5"/>
          <a:stretch>
            <a:fillRect/>
          </a:stretch>
        </p:blipFill>
        <p:spPr>
          <a:xfrm>
            <a:off x="8211600" y="5040000"/>
            <a:ext cx="1746310" cy="1130612"/>
          </a:xfrm>
          <a:prstGeom prst="rect">
            <a:avLst/>
          </a:prstGeom>
        </p:spPr>
      </p:pic>
      <p:graphicFrame>
        <p:nvGraphicFramePr>
          <p:cNvPr id="2" name="Tabell 1"/>
          <p:cNvGraphicFramePr>
            <a:graphicFrameLocks noGrp="1"/>
          </p:cNvGraphicFramePr>
          <p:nvPr>
            <p:extLst/>
          </p:nvPr>
        </p:nvGraphicFramePr>
        <p:xfrm>
          <a:off x="701002" y="3140968"/>
          <a:ext cx="2088232" cy="1112520"/>
        </p:xfrm>
        <a:graphic>
          <a:graphicData uri="http://schemas.openxmlformats.org/drawingml/2006/table">
            <a:tbl>
              <a:tblPr firstRow="1" bandRow="1">
                <a:tableStyleId>{5C22544A-7EE6-4342-B048-85BDC9FD1C3A}</a:tableStyleId>
              </a:tblPr>
              <a:tblGrid>
                <a:gridCol w="1320147"/>
                <a:gridCol w="768085"/>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18 %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14 %</a:t>
                      </a:r>
                      <a:endParaRPr lang="sv-SE" sz="1400" dirty="0">
                        <a:latin typeface="Calibri" panose="020F0502020204030204" pitchFamily="34" charset="0"/>
                      </a:endParaRPr>
                    </a:p>
                  </a:txBody>
                  <a:tcPr anchor="ctr"/>
                </a:tc>
              </a:tr>
            </a:tbl>
          </a:graphicData>
        </a:graphic>
      </p:graphicFrame>
      <p:graphicFrame>
        <p:nvGraphicFramePr>
          <p:cNvPr id="10" name="Tabell 9"/>
          <p:cNvGraphicFramePr>
            <a:graphicFrameLocks noGrp="1"/>
          </p:cNvGraphicFramePr>
          <p:nvPr>
            <p:extLst/>
          </p:nvPr>
        </p:nvGraphicFramePr>
        <p:xfrm>
          <a:off x="701002" y="4492786"/>
          <a:ext cx="2088232" cy="1112520"/>
        </p:xfrm>
        <a:graphic>
          <a:graphicData uri="http://schemas.openxmlformats.org/drawingml/2006/table">
            <a:tbl>
              <a:tblPr firstRow="1" bandRow="1">
                <a:tableStyleId>{21E4AEA4-8DFA-4A89-87EB-49C32662AFE0}</a:tableStyleId>
              </a:tblPr>
              <a:tblGrid>
                <a:gridCol w="1320147"/>
                <a:gridCol w="76808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15 %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14</a:t>
                      </a:r>
                      <a:r>
                        <a:rPr lang="sv-SE" sz="1400" baseline="0" dirty="0" smtClean="0">
                          <a:latin typeface="Calibri" panose="020F0502020204030204" pitchFamily="34" charset="0"/>
                        </a:rPr>
                        <a:t> %</a:t>
                      </a:r>
                      <a:endParaRPr lang="sv-SE" sz="1400" dirty="0">
                        <a:latin typeface="Calibri" panose="020F0502020204030204" pitchFamily="34" charset="0"/>
                      </a:endParaRPr>
                    </a:p>
                  </a:txBody>
                  <a:tcPr anchor="ctr"/>
                </a:tc>
              </a:tr>
            </a:tbl>
          </a:graphicData>
        </a:graphic>
      </p:graphicFrame>
      <p:pic>
        <p:nvPicPr>
          <p:cNvPr id="12" name="Bildobjekt 11"/>
          <p:cNvPicPr>
            <a:picLocks noChangeAspect="1"/>
          </p:cNvPicPr>
          <p:nvPr/>
        </p:nvPicPr>
        <p:blipFill>
          <a:blip r:embed="rId6"/>
          <a:stretch>
            <a:fillRect/>
          </a:stretch>
        </p:blipFill>
        <p:spPr>
          <a:xfrm>
            <a:off x="946800" y="1267200"/>
            <a:ext cx="1300126" cy="1570711"/>
          </a:xfrm>
          <a:prstGeom prst="rect">
            <a:avLst/>
          </a:prstGeom>
        </p:spPr>
      </p:pic>
    </p:spTree>
    <p:extLst>
      <p:ext uri="{BB962C8B-B14F-4D97-AF65-F5344CB8AC3E}">
        <p14:creationId xmlns:p14="http://schemas.microsoft.com/office/powerpoint/2010/main" val="183201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1323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-7%</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-7%</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229200"/>
            <a:ext cx="5076268" cy="1015663"/>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dirty="0" smtClean="0">
                <a:latin typeface="Calibri" panose="020F0502020204030204" pitchFamily="34" charset="0"/>
              </a:rPr>
              <a:t>med </a:t>
            </a:r>
            <a:r>
              <a:rPr lang="sv-SE" sz="2000" u="sng" dirty="0" smtClean="0">
                <a:latin typeface="Calibri" panose="020F0502020204030204" pitchFamily="34" charset="0"/>
              </a:rPr>
              <a:t>fetma</a:t>
            </a:r>
            <a:r>
              <a:rPr lang="sv-SE" sz="2000" dirty="0" smtClean="0">
                <a:latin typeface="Calibri" panose="020F0502020204030204" pitchFamily="34" charset="0"/>
              </a:rPr>
              <a:t> vore </a:t>
            </a:r>
            <a:r>
              <a:rPr lang="sv-SE" sz="2000" dirty="0">
                <a:latin typeface="Calibri" panose="020F0502020204030204" pitchFamily="34" charset="0"/>
              </a:rPr>
              <a:t>lika låg som hos gruppen män och kvinnor med eftergymnasial utbildning, </a:t>
            </a:r>
            <a:r>
              <a:rPr lang="sv-SE" sz="2000" dirty="0" smtClean="0">
                <a:latin typeface="Calibri" panose="020F0502020204030204" pitchFamily="34" charset="0"/>
              </a:rPr>
              <a:t>10 procent</a:t>
            </a:r>
            <a:r>
              <a:rPr lang="sv-SE" sz="2000" dirty="0">
                <a:latin typeface="Calibri" panose="020F0502020204030204" pitchFamily="34" charset="0"/>
              </a:rPr>
              <a:t>, i Gävleborgs län.</a:t>
            </a: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1 326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1 520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508 000 </a:t>
            </a:r>
            <a:r>
              <a:rPr lang="sv-SE" sz="1600" dirty="0">
                <a:latin typeface="Calibri" panose="020F0502020204030204" pitchFamily="34" charset="0"/>
              </a:rPr>
              <a:t>kr.</a:t>
            </a:r>
          </a:p>
        </p:txBody>
      </p:sp>
      <p:sp>
        <p:nvSpPr>
          <p:cNvPr id="24" name="textruta 23"/>
          <p:cNvSpPr txBox="1"/>
          <p:nvPr/>
        </p:nvSpPr>
        <p:spPr>
          <a:xfrm>
            <a:off x="7407209" y="868527"/>
            <a:ext cx="4842021" cy="1815882"/>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4 	bröstcancer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3 	tjock-ändtarmscancer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3 	njurcancer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4 	livmoderkroppscancer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1 	matstrupscancer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1 	levercancer</a:t>
            </a: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16 nya sjukdomsfall</a:t>
            </a:r>
            <a:r>
              <a:rPr lang="sv-SE" sz="1600" dirty="0">
                <a:latin typeface="Calibri" panose="020F0502020204030204" pitchFamily="34" charset="0"/>
              </a:rPr>
              <a:t> av </a:t>
            </a:r>
            <a:r>
              <a:rPr lang="sv-SE" sz="1600" dirty="0" smtClean="0">
                <a:latin typeface="Calibri" panose="020F0502020204030204" pitchFamily="34" charset="0"/>
              </a:rPr>
              <a:t>cancer</a:t>
            </a:r>
            <a:endParaRPr lang="sv-SE" sz="1600" dirty="0">
              <a:latin typeface="Calibri" panose="020F0502020204030204" pitchFamily="34" charset="0"/>
            </a:endParaRPr>
          </a:p>
        </p:txBody>
      </p:sp>
      <p:sp>
        <p:nvSpPr>
          <p:cNvPr id="25" name="textruta 24"/>
          <p:cNvSpPr txBox="1"/>
          <p:nvPr/>
        </p:nvSpPr>
        <p:spPr>
          <a:xfrm>
            <a:off x="7680176" y="5286036"/>
            <a:ext cx="4320480"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3 354 000 </a:t>
            </a:r>
            <a:r>
              <a:rPr lang="sv-SE" sz="1600" dirty="0">
                <a:latin typeface="Calibri" panose="020F0502020204030204" pitchFamily="34" charset="0"/>
              </a:rPr>
              <a:t>kr </a:t>
            </a:r>
            <a:r>
              <a:rPr lang="sv-SE" sz="1600" dirty="0" smtClean="0">
                <a:latin typeface="Calibri" panose="020F0502020204030204" pitchFamily="34" charset="0"/>
              </a:rPr>
              <a:t>om andelen fetma </a:t>
            </a:r>
            <a:r>
              <a:rPr lang="sv-SE" sz="1600" dirty="0">
                <a:latin typeface="Calibri" panose="020F0502020204030204" pitchFamily="34" charset="0"/>
              </a:rPr>
              <a:t>i </a:t>
            </a:r>
            <a:r>
              <a:rPr lang="sv-SE" sz="1600" dirty="0" smtClean="0">
                <a:latin typeface="Calibri" panose="020F0502020204030204" pitchFamily="34" charset="0"/>
              </a:rPr>
              <a:t>befolkningen går ner till samma till samma nivå som den del av befolkningen med en eftergymnasial utbildning har.</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7 455	män</a:t>
            </a:r>
          </a:p>
          <a:p>
            <a:pPr>
              <a:tabLst>
                <a:tab pos="534988" algn="l"/>
              </a:tabLst>
            </a:pPr>
            <a:r>
              <a:rPr lang="sv-SE" sz="1400" dirty="0" smtClean="0">
                <a:latin typeface="Calibri" panose="020F0502020204030204" pitchFamily="34" charset="0"/>
              </a:rPr>
              <a:t>7 357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stretch>
            <a:fillRect/>
          </a:stretch>
        </p:blipFill>
        <p:spPr>
          <a:xfrm>
            <a:off x="946800" y="1267200"/>
            <a:ext cx="1300126" cy="1570711"/>
          </a:xfrm>
          <a:prstGeom prst="rect">
            <a:avLst/>
          </a:prstGeom>
        </p:spPr>
      </p:pic>
      <p:sp>
        <p:nvSpPr>
          <p:cNvPr id="26" name="Rektangel 25"/>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743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1323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-3%</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600" b="1" dirty="0">
              <a:solidFill>
                <a:schemeClr val="tx1"/>
              </a:solidFill>
              <a:latin typeface="Calibri" panose="020F0502020204030204" pitchFamily="34" charset="0"/>
            </a:endParaRPr>
          </a:p>
        </p:txBody>
      </p:sp>
      <p:sp>
        <p:nvSpPr>
          <p:cNvPr id="22" name="textruta 21"/>
          <p:cNvSpPr txBox="1"/>
          <p:nvPr/>
        </p:nvSpPr>
        <p:spPr>
          <a:xfrm>
            <a:off x="407368" y="5229200"/>
            <a:ext cx="5076268" cy="1323439"/>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dirty="0" smtClean="0">
                <a:latin typeface="Calibri" panose="020F0502020204030204" pitchFamily="34" charset="0"/>
              </a:rPr>
              <a:t>med </a:t>
            </a:r>
            <a:r>
              <a:rPr lang="sv-SE" sz="2000" u="sng" dirty="0" smtClean="0">
                <a:latin typeface="Calibri" panose="020F0502020204030204" pitchFamily="34" charset="0"/>
              </a:rPr>
              <a:t>fetma</a:t>
            </a:r>
            <a:r>
              <a:rPr lang="sv-SE" sz="2000" dirty="0" smtClean="0">
                <a:latin typeface="Calibri" panose="020F0502020204030204" pitchFamily="34" charset="0"/>
              </a:rPr>
              <a:t> vore </a:t>
            </a:r>
            <a:r>
              <a:rPr lang="sv-SE" sz="2000" dirty="0">
                <a:latin typeface="Calibri" panose="020F0502020204030204" pitchFamily="34" charset="0"/>
              </a:rPr>
              <a:t>lika låg som </a:t>
            </a:r>
            <a:r>
              <a:rPr lang="sv-SE" sz="2000" dirty="0" smtClean="0">
                <a:latin typeface="Calibri" panose="020F0502020204030204" pitchFamily="34" charset="0"/>
              </a:rPr>
              <a:t>i den kommun med lägst förekomst; män 15 procent (Ockelbo kommun), kvinnor 13 procent (Ljusdals kommun).</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830 000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950 000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508 000 </a:t>
            </a:r>
            <a:r>
              <a:rPr lang="sv-SE" sz="1600" dirty="0">
                <a:latin typeface="Calibri" panose="020F0502020204030204" pitchFamily="34" charset="0"/>
              </a:rPr>
              <a:t>kr.</a:t>
            </a:r>
          </a:p>
        </p:txBody>
      </p:sp>
      <p:sp>
        <p:nvSpPr>
          <p:cNvPr id="24" name="textruta 23"/>
          <p:cNvSpPr txBox="1"/>
          <p:nvPr/>
        </p:nvSpPr>
        <p:spPr>
          <a:xfrm>
            <a:off x="7389444" y="1106617"/>
            <a:ext cx="4680520" cy="1323439"/>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3 	bröstcancer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2 	tjock-ändtarmscancer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2 	njurcancer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3 	livmoderkroppscancer</a:t>
            </a: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10 nya sjukdomsfall</a:t>
            </a:r>
            <a:r>
              <a:rPr lang="sv-SE" sz="1600" dirty="0">
                <a:latin typeface="Calibri" panose="020F0502020204030204" pitchFamily="34" charset="0"/>
              </a:rPr>
              <a:t> av cancer</a:t>
            </a:r>
          </a:p>
        </p:txBody>
      </p:sp>
      <p:sp>
        <p:nvSpPr>
          <p:cNvPr id="25" name="textruta 24"/>
          <p:cNvSpPr txBox="1"/>
          <p:nvPr/>
        </p:nvSpPr>
        <p:spPr>
          <a:xfrm>
            <a:off x="7752184" y="5223075"/>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2 288 000 </a:t>
            </a:r>
            <a:r>
              <a:rPr lang="sv-SE" sz="1600" dirty="0">
                <a:latin typeface="Calibri" panose="020F0502020204030204" pitchFamily="34" charset="0"/>
              </a:rPr>
              <a:t>kr </a:t>
            </a:r>
            <a:r>
              <a:rPr lang="sv-SE" sz="1600" dirty="0" smtClean="0">
                <a:latin typeface="Calibri" panose="020F0502020204030204" pitchFamily="34" charset="0"/>
              </a:rPr>
              <a:t>om andelen fetma </a:t>
            </a:r>
            <a:r>
              <a:rPr lang="sv-SE" sz="1600" dirty="0">
                <a:latin typeface="Calibri" panose="020F0502020204030204" pitchFamily="34" charset="0"/>
              </a:rPr>
              <a:t>i </a:t>
            </a:r>
            <a:r>
              <a:rPr lang="sv-SE" sz="1600" dirty="0" smtClean="0">
                <a:latin typeface="Calibri" panose="020F0502020204030204" pitchFamily="34" charset="0"/>
              </a:rPr>
              <a:t>befolkningen går ner till samma nivå som i den kommun med lägst förekomst.</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3 195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pic>
        <p:nvPicPr>
          <p:cNvPr id="27" name="Bildobjekt 26"/>
          <p:cNvPicPr>
            <a:picLocks noChangeAspect="1"/>
          </p:cNvPicPr>
          <p:nvPr/>
        </p:nvPicPr>
        <p:blipFill>
          <a:blip r:embed="rId7"/>
          <a:stretch>
            <a:fillRect/>
          </a:stretch>
        </p:blipFill>
        <p:spPr>
          <a:xfrm>
            <a:off x="946800" y="1267200"/>
            <a:ext cx="1300126" cy="1570711"/>
          </a:xfrm>
          <a:prstGeom prst="rect">
            <a:avLst/>
          </a:prstGeom>
        </p:spPr>
      </p:pic>
      <p:sp>
        <p:nvSpPr>
          <p:cNvPr id="29" name="textruta 28"/>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50019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6" name="Bildobjekt 5"/>
          <p:cNvPicPr>
            <a:picLocks noChangeAspect="1"/>
          </p:cNvPicPr>
          <p:nvPr/>
        </p:nvPicPr>
        <p:blipFill>
          <a:blip r:embed="rId2"/>
          <a:stretch>
            <a:fillRect/>
          </a:stretch>
        </p:blipFill>
        <p:spPr>
          <a:xfrm>
            <a:off x="946800" y="1267200"/>
            <a:ext cx="1300126" cy="1570711"/>
          </a:xfrm>
          <a:prstGeom prst="rect">
            <a:avLst/>
          </a:prstGeom>
        </p:spPr>
      </p:pic>
      <p:pic>
        <p:nvPicPr>
          <p:cNvPr id="8" name="Bildobjekt 7"/>
          <p:cNvPicPr/>
          <p:nvPr/>
        </p:nvPicPr>
        <p:blipFill>
          <a:blip r:embed="rId3"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4"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5"/>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6"/>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7"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015663"/>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a:latin typeface="Calibri" panose="020F0502020204030204" pitchFamily="34" charset="0"/>
              </a:rPr>
              <a:t>fetma</a:t>
            </a:r>
            <a:r>
              <a:rPr lang="sv-SE" sz="2000" dirty="0">
                <a:latin typeface="Calibri" panose="020F0502020204030204" pitchFamily="34" charset="0"/>
              </a:rPr>
              <a:t> med 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3" name="textruta 22"/>
          <p:cNvSpPr txBox="1"/>
          <p:nvPr/>
        </p:nvSpPr>
        <p:spPr>
          <a:xfrm>
            <a:off x="7239943" y="3557614"/>
            <a:ext cx="4783230" cy="584775"/>
          </a:xfrm>
          <a:prstGeom prst="rect">
            <a:avLst/>
          </a:prstGeom>
          <a:noFill/>
        </p:spPr>
        <p:txBody>
          <a:bodyPr wrap="square" rtlCol="0">
            <a:spAutoFit/>
          </a:bodyPr>
          <a:lstStyle/>
          <a:p>
            <a:pPr algn="ctr"/>
            <a:r>
              <a:rPr lang="sv-SE" sz="1600" dirty="0" smtClean="0">
                <a:latin typeface="Calibri" panose="020F0502020204030204" pitchFamily="34" charset="0"/>
              </a:rPr>
              <a:t>Hälso- och sjukvårdens kostnad minskar med 94 000 kr.</a:t>
            </a:r>
          </a:p>
          <a:p>
            <a:pPr algn="ctr"/>
            <a:r>
              <a:rPr lang="sv-SE" sz="1600" dirty="0" smtClean="0">
                <a:latin typeface="Calibri" panose="020F0502020204030204" pitchFamily="34" charset="0"/>
              </a:rPr>
              <a:t>Kommunens kostnad minskar med 190 000 kr.</a:t>
            </a:r>
          </a:p>
        </p:txBody>
      </p:sp>
      <p:sp>
        <p:nvSpPr>
          <p:cNvPr id="24" name="textruta 23"/>
          <p:cNvSpPr txBox="1"/>
          <p:nvPr/>
        </p:nvSpPr>
        <p:spPr>
          <a:xfrm>
            <a:off x="7406930" y="1332383"/>
            <a:ext cx="4752528" cy="830997"/>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1 	bröstcancer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1 	livmoderkroppscancer</a:t>
            </a: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2 nya sjukdomsfall</a:t>
            </a:r>
            <a:r>
              <a:rPr lang="sv-SE" sz="1600" dirty="0">
                <a:latin typeface="Calibri" panose="020F0502020204030204" pitchFamily="34" charset="0"/>
              </a:rPr>
              <a:t> av cancer</a:t>
            </a:r>
          </a:p>
        </p:txBody>
      </p:sp>
      <p:sp>
        <p:nvSpPr>
          <p:cNvPr id="25" name="textruta 24"/>
          <p:cNvSpPr txBox="1"/>
          <p:nvPr/>
        </p:nvSpPr>
        <p:spPr>
          <a:xfrm>
            <a:off x="7817393" y="5309798"/>
            <a:ext cx="3918934" cy="830997"/>
          </a:xfrm>
          <a:prstGeom prst="rect">
            <a:avLst/>
          </a:prstGeom>
          <a:noFill/>
        </p:spPr>
        <p:txBody>
          <a:bodyPr wrap="square" rtlCol="0">
            <a:spAutoFit/>
          </a:bodyPr>
          <a:lstStyle/>
          <a:p>
            <a:pPr algn="ctr"/>
            <a:r>
              <a:rPr lang="sv-SE" sz="1600" dirty="0" smtClean="0">
                <a:latin typeface="Calibri" panose="020F0502020204030204" pitchFamily="34" charset="0"/>
              </a:rPr>
              <a:t>Samhällskostnaden </a:t>
            </a:r>
            <a:r>
              <a:rPr lang="sv-SE" sz="1600" u="sng" dirty="0" smtClean="0">
                <a:latin typeface="Calibri" panose="020F0502020204030204" pitchFamily="34" charset="0"/>
              </a:rPr>
              <a:t>minskar</a:t>
            </a:r>
            <a:r>
              <a:rPr lang="sv-SE" sz="1600" dirty="0" smtClean="0">
                <a:latin typeface="Calibri" panose="020F0502020204030204" pitchFamily="34" charset="0"/>
              </a:rPr>
              <a:t> med 284 000 kr av att genomföra satsningen för att minska förekomsten av fetma i befolkningen.</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sp>
        <p:nvSpPr>
          <p:cNvPr id="19" name="Rektangel 18"/>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6" name="textruta 25"/>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9801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7"/>
          </p:nvPr>
        </p:nvSpPr>
        <p:spPr>
          <a:xfrm>
            <a:off x="5519936" y="6616800"/>
            <a:ext cx="6048272" cy="241200"/>
          </a:xfrm>
        </p:spPr>
        <p:txBody>
          <a:bodyPr/>
          <a:lstStyle/>
          <a:p>
            <a:r>
              <a:rPr lang="sv-SE" dirty="0" smtClean="0"/>
              <a:t>Källa: Folkhälsomyndigheten (HLV 2012-2016) och Samhällsmedicin, Region Gävleborg</a:t>
            </a:r>
            <a:endParaRPr lang="sv-SE"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784" y="1963571"/>
            <a:ext cx="4528756" cy="4707229"/>
          </a:xfrm>
          <a:prstGeom prst="rect">
            <a:avLst/>
          </a:prstGeom>
        </p:spPr>
      </p:pic>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528" y="1963571"/>
            <a:ext cx="4528756" cy="4707229"/>
          </a:xfrm>
          <a:prstGeom prst="rect">
            <a:avLst/>
          </a:prstGeom>
        </p:spPr>
      </p:pic>
      <p:pic>
        <p:nvPicPr>
          <p:cNvPr id="6" name="Bildobjekt 5"/>
          <p:cNvPicPr>
            <a:picLocks noChangeAspect="1"/>
          </p:cNvPicPr>
          <p:nvPr/>
        </p:nvPicPr>
        <p:blipFill>
          <a:blip r:embed="rId5"/>
          <a:stretch>
            <a:fillRect/>
          </a:stretch>
        </p:blipFill>
        <p:spPr>
          <a:xfrm>
            <a:off x="6168008" y="5371200"/>
            <a:ext cx="1523790" cy="890992"/>
          </a:xfrm>
          <a:prstGeom prst="rect">
            <a:avLst/>
          </a:prstGeom>
        </p:spPr>
      </p:pic>
      <p:pic>
        <p:nvPicPr>
          <p:cNvPr id="7" name="Bildobjekt 6"/>
          <p:cNvPicPr>
            <a:picLocks noChangeAspect="1"/>
          </p:cNvPicPr>
          <p:nvPr/>
        </p:nvPicPr>
        <p:blipFill>
          <a:blip r:embed="rId6"/>
          <a:stretch>
            <a:fillRect/>
          </a:stretch>
        </p:blipFill>
        <p:spPr>
          <a:xfrm>
            <a:off x="6168008" y="3286800"/>
            <a:ext cx="1332855" cy="890992"/>
          </a:xfrm>
          <a:prstGeom prst="rect">
            <a:avLst/>
          </a:prstGeom>
        </p:spPr>
      </p:pic>
      <p:pic>
        <p:nvPicPr>
          <p:cNvPr id="12" name="Bildobjekt 11"/>
          <p:cNvPicPr>
            <a:picLocks noChangeAspect="1"/>
          </p:cNvPicPr>
          <p:nvPr/>
        </p:nvPicPr>
        <p:blipFill>
          <a:blip r:embed="rId7"/>
          <a:stretch>
            <a:fillRect/>
          </a:stretch>
        </p:blipFill>
        <p:spPr>
          <a:xfrm>
            <a:off x="908095" y="1277996"/>
            <a:ext cx="1385921" cy="1564111"/>
          </a:xfrm>
          <a:prstGeom prst="rect">
            <a:avLst/>
          </a:prstGeom>
        </p:spPr>
      </p:pic>
      <p:graphicFrame>
        <p:nvGraphicFramePr>
          <p:cNvPr id="8" name="Tabell 7"/>
          <p:cNvGraphicFramePr>
            <a:graphicFrameLocks noGrp="1"/>
          </p:cNvGraphicFramePr>
          <p:nvPr>
            <p:extLst>
              <p:ext uri="{D42A27DB-BD31-4B8C-83A1-F6EECF244321}">
                <p14:modId xmlns:p14="http://schemas.microsoft.com/office/powerpoint/2010/main" val="4012830304"/>
              </p:ext>
            </p:extLst>
          </p:nvPr>
        </p:nvGraphicFramePr>
        <p:xfrm>
          <a:off x="528670" y="3407400"/>
          <a:ext cx="1362550" cy="741680"/>
        </p:xfrm>
        <a:graphic>
          <a:graphicData uri="http://schemas.openxmlformats.org/drawingml/2006/table">
            <a:tbl>
              <a:tblPr firstRow="1" bandRow="1">
                <a:tableStyleId>{5C22544A-7EE6-4342-B048-85BDC9FD1C3A}</a:tableStyleId>
              </a:tblPr>
              <a:tblGrid>
                <a:gridCol w="570462"/>
                <a:gridCol w="792088"/>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9 %</a:t>
                      </a:r>
                      <a:endParaRPr lang="sv-SE" sz="1400" dirty="0">
                        <a:latin typeface="Calibri" panose="020F0502020204030204" pitchFamily="34" charset="0"/>
                      </a:endParaRPr>
                    </a:p>
                  </a:txBody>
                  <a:tcPr anchor="ctr"/>
                </a:tc>
              </a:tr>
            </a:tbl>
          </a:graphicData>
        </a:graphic>
      </p:graphicFrame>
      <p:graphicFrame>
        <p:nvGraphicFramePr>
          <p:cNvPr id="9" name="Tabell 8"/>
          <p:cNvGraphicFramePr>
            <a:graphicFrameLocks noGrp="1"/>
          </p:cNvGraphicFramePr>
          <p:nvPr>
            <p:extLst>
              <p:ext uri="{D42A27DB-BD31-4B8C-83A1-F6EECF244321}">
                <p14:modId xmlns:p14="http://schemas.microsoft.com/office/powerpoint/2010/main" val="1626290446"/>
              </p:ext>
            </p:extLst>
          </p:nvPr>
        </p:nvGraphicFramePr>
        <p:xfrm>
          <a:off x="528670" y="4227511"/>
          <a:ext cx="1362550" cy="741680"/>
        </p:xfrm>
        <a:graphic>
          <a:graphicData uri="http://schemas.openxmlformats.org/drawingml/2006/table">
            <a:tbl>
              <a:tblPr firstRow="1" bandRow="1">
                <a:tableStyleId>{21E4AEA4-8DFA-4A89-87EB-49C32662AFE0}</a:tableStyleId>
              </a:tblPr>
              <a:tblGrid>
                <a:gridCol w="570462"/>
                <a:gridCol w="792088"/>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11 %</a:t>
                      </a:r>
                      <a:endParaRPr lang="sv-SE" sz="1400"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33787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400" y="244800"/>
            <a:ext cx="4525059" cy="6210000"/>
          </a:xfrm>
          <a:prstGeom prst="rect">
            <a:avLst/>
          </a:prstGeom>
        </p:spPr>
      </p:pic>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800" y="244800"/>
            <a:ext cx="4525059" cy="6210000"/>
          </a:xfrm>
          <a:prstGeom prst="rect">
            <a:avLst/>
          </a:prstGeom>
        </p:spPr>
      </p:pic>
      <p:sp>
        <p:nvSpPr>
          <p:cNvPr id="5" name="Platshållare för text 4"/>
          <p:cNvSpPr>
            <a:spLocks noGrp="1"/>
          </p:cNvSpPr>
          <p:nvPr>
            <p:ph type="body" sz="quarter" idx="17"/>
          </p:nvPr>
        </p:nvSpPr>
        <p:spPr>
          <a:xfrm>
            <a:off x="6600056" y="6616800"/>
            <a:ext cx="4968152" cy="241200"/>
          </a:xfrm>
        </p:spPr>
        <p:txBody>
          <a:bodyPr/>
          <a:lstStyle/>
          <a:p>
            <a:r>
              <a:rPr lang="sv-SE" dirty="0" smtClean="0"/>
              <a:t>Källa: HLV (2014) och Samhällsmedicin, Region Gävleborg</a:t>
            </a:r>
            <a:endParaRPr lang="sv-SE" dirty="0"/>
          </a:p>
        </p:txBody>
      </p:sp>
      <p:pic>
        <p:nvPicPr>
          <p:cNvPr id="11" name="Bildobjekt 10"/>
          <p:cNvPicPr>
            <a:picLocks noChangeAspect="1"/>
          </p:cNvPicPr>
          <p:nvPr/>
        </p:nvPicPr>
        <p:blipFill>
          <a:blip r:embed="rId4"/>
          <a:stretch>
            <a:fillRect/>
          </a:stretch>
        </p:blipFill>
        <p:spPr>
          <a:xfrm>
            <a:off x="3909600" y="5040000"/>
            <a:ext cx="1724320" cy="1108623"/>
          </a:xfrm>
          <a:prstGeom prst="rect">
            <a:avLst/>
          </a:prstGeom>
        </p:spPr>
      </p:pic>
      <p:pic>
        <p:nvPicPr>
          <p:cNvPr id="12" name="Bildobjekt 11"/>
          <p:cNvPicPr>
            <a:picLocks noChangeAspect="1"/>
          </p:cNvPicPr>
          <p:nvPr/>
        </p:nvPicPr>
        <p:blipFill>
          <a:blip r:embed="rId5"/>
          <a:stretch>
            <a:fillRect/>
          </a:stretch>
        </p:blipFill>
        <p:spPr>
          <a:xfrm>
            <a:off x="8112224" y="5040000"/>
            <a:ext cx="1922223" cy="1101293"/>
          </a:xfrm>
          <a:prstGeom prst="rect">
            <a:avLst/>
          </a:prstGeom>
        </p:spPr>
      </p:pic>
      <p:graphicFrame>
        <p:nvGraphicFramePr>
          <p:cNvPr id="14" name="Tabell 13"/>
          <p:cNvGraphicFramePr>
            <a:graphicFrameLocks noGrp="1"/>
          </p:cNvGraphicFramePr>
          <p:nvPr>
            <p:extLst/>
          </p:nvPr>
        </p:nvGraphicFramePr>
        <p:xfrm>
          <a:off x="701002" y="3140968"/>
          <a:ext cx="2088232" cy="1112520"/>
        </p:xfrm>
        <a:graphic>
          <a:graphicData uri="http://schemas.openxmlformats.org/drawingml/2006/table">
            <a:tbl>
              <a:tblPr firstRow="1" bandRow="1">
                <a:tableStyleId>{5C22544A-7EE6-4342-B048-85BDC9FD1C3A}</a:tableStyleId>
              </a:tblPr>
              <a:tblGrid>
                <a:gridCol w="1320147"/>
                <a:gridCol w="768085"/>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9 %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9 %</a:t>
                      </a:r>
                      <a:endParaRPr lang="sv-SE" sz="1400" dirty="0">
                        <a:latin typeface="Calibri" panose="020F0502020204030204" pitchFamily="34" charset="0"/>
                      </a:endParaRPr>
                    </a:p>
                  </a:txBody>
                  <a:tcPr anchor="ctr"/>
                </a:tc>
              </a:tr>
            </a:tbl>
          </a:graphicData>
        </a:graphic>
      </p:graphicFrame>
      <p:graphicFrame>
        <p:nvGraphicFramePr>
          <p:cNvPr id="15" name="Tabell 14"/>
          <p:cNvGraphicFramePr>
            <a:graphicFrameLocks noGrp="1"/>
          </p:cNvGraphicFramePr>
          <p:nvPr>
            <p:extLst/>
          </p:nvPr>
        </p:nvGraphicFramePr>
        <p:xfrm>
          <a:off x="701002" y="4492786"/>
          <a:ext cx="2088232" cy="1112520"/>
        </p:xfrm>
        <a:graphic>
          <a:graphicData uri="http://schemas.openxmlformats.org/drawingml/2006/table">
            <a:tbl>
              <a:tblPr firstRow="1" bandRow="1">
                <a:tableStyleId>{21E4AEA4-8DFA-4A89-87EB-49C32662AFE0}</a:tableStyleId>
              </a:tblPr>
              <a:tblGrid>
                <a:gridCol w="1320147"/>
                <a:gridCol w="76808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11 %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baseline="0" dirty="0" smtClean="0">
                          <a:latin typeface="Calibri" panose="020F0502020204030204" pitchFamily="34" charset="0"/>
                        </a:rPr>
                        <a:t>11 %</a:t>
                      </a:r>
                      <a:endParaRPr lang="sv-SE" sz="1400" dirty="0">
                        <a:latin typeface="Calibri" panose="020F0502020204030204" pitchFamily="34" charset="0"/>
                      </a:endParaRPr>
                    </a:p>
                  </a:txBody>
                  <a:tcPr anchor="ctr"/>
                </a:tc>
              </a:tr>
            </a:tbl>
          </a:graphicData>
        </a:graphic>
      </p:graphicFrame>
      <p:pic>
        <p:nvPicPr>
          <p:cNvPr id="13" name="Bildobjekt 12"/>
          <p:cNvPicPr>
            <a:picLocks noChangeAspect="1"/>
          </p:cNvPicPr>
          <p:nvPr/>
        </p:nvPicPr>
        <p:blipFill>
          <a:blip r:embed="rId6"/>
          <a:stretch>
            <a:fillRect/>
          </a:stretch>
        </p:blipFill>
        <p:spPr>
          <a:xfrm>
            <a:off x="908095" y="1277996"/>
            <a:ext cx="1385921" cy="1564111"/>
          </a:xfrm>
          <a:prstGeom prst="rect">
            <a:avLst/>
          </a:prstGeom>
        </p:spPr>
      </p:pic>
    </p:spTree>
    <p:extLst>
      <p:ext uri="{BB962C8B-B14F-4D97-AF65-F5344CB8AC3E}">
        <p14:creationId xmlns:p14="http://schemas.microsoft.com/office/powerpoint/2010/main" val="3200907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-6%</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229200"/>
            <a:ext cx="5076268" cy="1323439"/>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u="sng" dirty="0" smtClean="0">
                <a:latin typeface="Calibri" panose="020F0502020204030204" pitchFamily="34" charset="0"/>
              </a:rPr>
              <a:t>dagliga rökare</a:t>
            </a:r>
            <a:r>
              <a:rPr lang="sv-SE" sz="2000" dirty="0" smtClean="0">
                <a:latin typeface="Calibri" panose="020F0502020204030204" pitchFamily="34" charset="0"/>
              </a:rPr>
              <a:t> vore </a:t>
            </a:r>
            <a:r>
              <a:rPr lang="sv-SE" sz="2000" dirty="0">
                <a:latin typeface="Calibri" panose="020F0502020204030204" pitchFamily="34" charset="0"/>
              </a:rPr>
              <a:t>lika låg som hos gruppen män och kvinnor med eftergymnasial utbildning, 5</a:t>
            </a:r>
            <a:r>
              <a:rPr lang="sv-SE" sz="2000" dirty="0" smtClean="0">
                <a:latin typeface="Calibri" panose="020F0502020204030204" pitchFamily="34" charset="0"/>
              </a:rPr>
              <a:t> procent</a:t>
            </a:r>
            <a:r>
              <a:rPr lang="sv-SE" sz="2000" dirty="0">
                <a:latin typeface="Calibri" panose="020F0502020204030204" pitchFamily="34" charset="0"/>
              </a:rPr>
              <a:t>, i Gävleborgs län.</a:t>
            </a: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3 676 000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3 990 000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2 535 000 </a:t>
            </a:r>
            <a:r>
              <a:rPr lang="sv-SE" sz="1600" dirty="0">
                <a:latin typeface="Calibri" panose="020F0502020204030204" pitchFamily="34" charset="0"/>
              </a:rPr>
              <a:t>kr.</a:t>
            </a:r>
          </a:p>
        </p:txBody>
      </p:sp>
      <p:sp>
        <p:nvSpPr>
          <p:cNvPr id="24" name="textruta 23"/>
          <p:cNvSpPr txBox="1"/>
          <p:nvPr/>
        </p:nvSpPr>
        <p:spPr>
          <a:xfrm>
            <a:off x="7356986" y="852588"/>
            <a:ext cx="5318990" cy="1815882"/>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4 	</a:t>
            </a:r>
            <a:r>
              <a:rPr lang="sv-SE" sz="1600" dirty="0" err="1">
                <a:latin typeface="Calibri" panose="020F0502020204030204" pitchFamily="34" charset="0"/>
              </a:rPr>
              <a:t>urinblåsecancer</a:t>
            </a:r>
            <a:endParaRPr lang="sv-SE" sz="1600" dirty="0">
              <a:latin typeface="Calibri" panose="020F0502020204030204" pitchFamily="34" charset="0"/>
            </a:endParaRPr>
          </a:p>
          <a:p>
            <a:pPr marL="92075" indent="-92075">
              <a:buFont typeface="Calibri" panose="020F0502020204030204" pitchFamily="34" charset="0"/>
              <a:buChar char="­"/>
              <a:tabLst>
                <a:tab pos="360363" algn="l"/>
              </a:tabLst>
            </a:pPr>
            <a:r>
              <a:rPr lang="sv-SE" sz="1600" dirty="0">
                <a:latin typeface="Calibri" panose="020F0502020204030204" pitchFamily="34" charset="0"/>
              </a:rPr>
              <a:t>2 	tjock-ändtarmscancer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2 	njurcancer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33 	</a:t>
            </a:r>
            <a:r>
              <a:rPr lang="sv-SE" sz="1600" dirty="0" smtClean="0">
                <a:latin typeface="Calibri" panose="020F0502020204030204" pitchFamily="34" charset="0"/>
              </a:rPr>
              <a:t>lungcancer</a:t>
            </a:r>
            <a:endParaRPr lang="sv-SE" sz="1600" dirty="0">
              <a:latin typeface="Calibri" panose="020F0502020204030204" pitchFamily="34" charset="0"/>
            </a:endParaRPr>
          </a:p>
          <a:p>
            <a:pPr marL="92075" indent="-92075">
              <a:buFont typeface="Calibri" panose="020F0502020204030204" pitchFamily="34" charset="0"/>
              <a:buChar char="­"/>
              <a:tabLst>
                <a:tab pos="360363" algn="l"/>
              </a:tabLst>
            </a:pPr>
            <a:r>
              <a:rPr lang="sv-SE" sz="1600" dirty="0">
                <a:latin typeface="Calibri" panose="020F0502020204030204" pitchFamily="34" charset="0"/>
              </a:rPr>
              <a:t>1 	</a:t>
            </a:r>
            <a:r>
              <a:rPr lang="sv-SE" sz="1600" dirty="0" err="1">
                <a:latin typeface="Calibri" panose="020F0502020204030204" pitchFamily="34" charset="0"/>
              </a:rPr>
              <a:t>bukspottskörtelcancer</a:t>
            </a:r>
            <a:endParaRPr lang="sv-SE" sz="1600" dirty="0">
              <a:latin typeface="Calibri" panose="020F0502020204030204" pitchFamily="34" charset="0"/>
            </a:endParaRPr>
          </a:p>
          <a:p>
            <a:pPr marL="92075" indent="-92075">
              <a:buFont typeface="Calibri" panose="020F0502020204030204" pitchFamily="34" charset="0"/>
              <a:buChar char="­"/>
              <a:tabLst>
                <a:tab pos="360363" algn="l"/>
              </a:tabLst>
            </a:pPr>
            <a:r>
              <a:rPr lang="sv-SE" sz="1600" dirty="0">
                <a:latin typeface="Calibri" panose="020F0502020204030204" pitchFamily="34" charset="0"/>
              </a:rPr>
              <a:t>1 	</a:t>
            </a:r>
            <a:r>
              <a:rPr lang="sv-SE" sz="1600" dirty="0" err="1">
                <a:latin typeface="Calibri" panose="020F0502020204030204" pitchFamily="34" charset="0"/>
              </a:rPr>
              <a:t>struphuvudscancer</a:t>
            </a:r>
            <a:endParaRPr lang="sv-SE" sz="1600" dirty="0">
              <a:latin typeface="Calibri" panose="020F0502020204030204" pitchFamily="34" charset="0"/>
            </a:endParaRP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42 nya sjukdomsfall</a:t>
            </a:r>
            <a:r>
              <a:rPr lang="sv-SE" sz="1600" dirty="0">
                <a:latin typeface="Calibri" panose="020F0502020204030204" pitchFamily="34" charset="0"/>
              </a:rPr>
              <a:t> av cancer</a:t>
            </a:r>
          </a:p>
        </p:txBody>
      </p:sp>
      <p:sp>
        <p:nvSpPr>
          <p:cNvPr id="25" name="textruta 24"/>
          <p:cNvSpPr txBox="1"/>
          <p:nvPr/>
        </p:nvSpPr>
        <p:spPr>
          <a:xfrm>
            <a:off x="7824192" y="5179203"/>
            <a:ext cx="4248472"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10 201 000 </a:t>
            </a:r>
            <a:r>
              <a:rPr lang="sv-SE" sz="1600" dirty="0">
                <a:latin typeface="Calibri" panose="020F0502020204030204" pitchFamily="34" charset="0"/>
              </a:rPr>
              <a:t>kr </a:t>
            </a:r>
            <a:r>
              <a:rPr lang="sv-SE" sz="1600" dirty="0" smtClean="0">
                <a:latin typeface="Calibri" panose="020F0502020204030204" pitchFamily="34" charset="0"/>
              </a:rPr>
              <a:t>om andelen dagliga rökare </a:t>
            </a:r>
            <a:r>
              <a:rPr lang="sv-SE" sz="1600" dirty="0">
                <a:latin typeface="Calibri" panose="020F0502020204030204" pitchFamily="34" charset="0"/>
              </a:rPr>
              <a:t>i </a:t>
            </a:r>
            <a:r>
              <a:rPr lang="sv-SE" sz="1600" dirty="0" smtClean="0">
                <a:latin typeface="Calibri" panose="020F0502020204030204" pitchFamily="34" charset="0"/>
              </a:rPr>
              <a:t>befolkningen går ner till samma nivå som den del av befolkningen med en eftergymnasial utbildning har.</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stretch>
            <a:fillRect/>
          </a:stretch>
        </p:blipFill>
        <p:spPr>
          <a:xfrm>
            <a:off x="908095" y="1277996"/>
            <a:ext cx="1385921" cy="1564111"/>
          </a:xfrm>
          <a:prstGeom prst="rect">
            <a:avLst/>
          </a:prstGeom>
        </p:spPr>
      </p:pic>
      <p:sp>
        <p:nvSpPr>
          <p:cNvPr id="19" name="Rektangel 18"/>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2195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-3%</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-4%</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229200"/>
            <a:ext cx="5076268" cy="1323439"/>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u="sng" dirty="0" smtClean="0">
                <a:latin typeface="Calibri" panose="020F0502020204030204" pitchFamily="34" charset="0"/>
              </a:rPr>
              <a:t>dagliga rökare</a:t>
            </a:r>
            <a:r>
              <a:rPr lang="sv-SE" sz="2000" dirty="0" smtClean="0">
                <a:latin typeface="Calibri" panose="020F0502020204030204" pitchFamily="34" charset="0"/>
              </a:rPr>
              <a:t> vore </a:t>
            </a:r>
            <a:r>
              <a:rPr lang="sv-SE" sz="2000" dirty="0">
                <a:latin typeface="Calibri" panose="020F0502020204030204" pitchFamily="34" charset="0"/>
              </a:rPr>
              <a:t>lika låg som </a:t>
            </a:r>
            <a:r>
              <a:rPr lang="sv-SE" sz="2000" dirty="0" smtClean="0">
                <a:latin typeface="Calibri" panose="020F0502020204030204" pitchFamily="34" charset="0"/>
              </a:rPr>
              <a:t>i den kommun med lägst andel dagliga rökare; män 5 procent (Ovanåkers kommun), kvinnor 8 procent (Hofors kommun).</a:t>
            </a:r>
            <a:endParaRPr lang="sv-SE" sz="2000" dirty="0">
              <a:latin typeface="Calibri" panose="020F0502020204030204" pitchFamily="34" charset="0"/>
            </a:endParaRP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2 898 000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3 040 000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1 775 000 </a:t>
            </a:r>
            <a:r>
              <a:rPr lang="sv-SE" sz="1600" dirty="0">
                <a:latin typeface="Calibri" panose="020F0502020204030204" pitchFamily="34" charset="0"/>
              </a:rPr>
              <a:t>kr.</a:t>
            </a:r>
          </a:p>
        </p:txBody>
      </p:sp>
      <p:sp>
        <p:nvSpPr>
          <p:cNvPr id="24" name="textruta 23"/>
          <p:cNvSpPr txBox="1"/>
          <p:nvPr/>
        </p:nvSpPr>
        <p:spPr>
          <a:xfrm>
            <a:off x="7406930" y="852588"/>
            <a:ext cx="5117827" cy="1815882"/>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4 	</a:t>
            </a:r>
            <a:r>
              <a:rPr lang="sv-SE" sz="1600" dirty="0" err="1">
                <a:latin typeface="Calibri" panose="020F0502020204030204" pitchFamily="34" charset="0"/>
              </a:rPr>
              <a:t>urinblåsecancer</a:t>
            </a:r>
            <a:endParaRPr lang="sv-SE" sz="1600" dirty="0">
              <a:latin typeface="Calibri" panose="020F0502020204030204" pitchFamily="34" charset="0"/>
            </a:endParaRPr>
          </a:p>
          <a:p>
            <a:pPr marL="92075" indent="-92075">
              <a:buFont typeface="Calibri" panose="020F0502020204030204" pitchFamily="34" charset="0"/>
              <a:buChar char="­"/>
              <a:tabLst>
                <a:tab pos="360363" algn="l"/>
              </a:tabLst>
            </a:pPr>
            <a:r>
              <a:rPr lang="sv-SE" sz="1600" dirty="0">
                <a:latin typeface="Calibri" panose="020F0502020204030204" pitchFamily="34" charset="0"/>
              </a:rPr>
              <a:t>1 	tjock-ändtarmscancer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2 	njurcancer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24 	</a:t>
            </a:r>
            <a:r>
              <a:rPr lang="sv-SE" sz="1600" dirty="0" smtClean="0">
                <a:latin typeface="Calibri" panose="020F0502020204030204" pitchFamily="34" charset="0"/>
              </a:rPr>
              <a:t>lungcancer</a:t>
            </a:r>
            <a:endParaRPr lang="sv-SE" sz="1600" dirty="0">
              <a:latin typeface="Calibri" panose="020F0502020204030204" pitchFamily="34" charset="0"/>
            </a:endParaRPr>
          </a:p>
          <a:p>
            <a:pPr marL="92075" indent="-92075">
              <a:buFont typeface="Calibri" panose="020F0502020204030204" pitchFamily="34" charset="0"/>
              <a:buChar char="­"/>
              <a:tabLst>
                <a:tab pos="360363" algn="l"/>
              </a:tabLst>
            </a:pPr>
            <a:r>
              <a:rPr lang="sv-SE" sz="1600" dirty="0">
                <a:latin typeface="Calibri" panose="020F0502020204030204" pitchFamily="34" charset="0"/>
              </a:rPr>
              <a:t>1 	</a:t>
            </a:r>
            <a:r>
              <a:rPr lang="sv-SE" sz="1600" dirty="0" err="1">
                <a:latin typeface="Calibri" panose="020F0502020204030204" pitchFamily="34" charset="0"/>
              </a:rPr>
              <a:t>bukspottskörtelcancer</a:t>
            </a:r>
            <a:endParaRPr lang="sv-SE" sz="1600" dirty="0">
              <a:latin typeface="Calibri" panose="020F0502020204030204" pitchFamily="34" charset="0"/>
            </a:endParaRPr>
          </a:p>
          <a:p>
            <a:pPr marL="92075" indent="-92075">
              <a:buFont typeface="Calibri" panose="020F0502020204030204" pitchFamily="34" charset="0"/>
              <a:buChar char="­"/>
              <a:tabLst>
                <a:tab pos="360363" algn="l"/>
              </a:tabLst>
            </a:pPr>
            <a:r>
              <a:rPr lang="sv-SE" sz="1600" dirty="0">
                <a:latin typeface="Calibri" panose="020F0502020204030204" pitchFamily="34" charset="0"/>
              </a:rPr>
              <a:t>1 	</a:t>
            </a:r>
            <a:r>
              <a:rPr lang="sv-SE" sz="1600" dirty="0" err="1">
                <a:latin typeface="Calibri" panose="020F0502020204030204" pitchFamily="34" charset="0"/>
              </a:rPr>
              <a:t>struphuvudscancer</a:t>
            </a:r>
            <a:endParaRPr lang="sv-SE" sz="1600" dirty="0">
              <a:latin typeface="Calibri" panose="020F0502020204030204" pitchFamily="34" charset="0"/>
            </a:endParaRP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32 nya sjukdomsfall</a:t>
            </a:r>
            <a:r>
              <a:rPr lang="sv-SE" sz="1600" dirty="0">
                <a:latin typeface="Calibri" panose="020F0502020204030204" pitchFamily="34" charset="0"/>
              </a:rPr>
              <a:t> av cancer</a:t>
            </a:r>
          </a:p>
        </p:txBody>
      </p:sp>
      <p:sp>
        <p:nvSpPr>
          <p:cNvPr id="25" name="textruta 24"/>
          <p:cNvSpPr txBox="1"/>
          <p:nvPr/>
        </p:nvSpPr>
        <p:spPr>
          <a:xfrm>
            <a:off x="7752184" y="5197912"/>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7 713 000 </a:t>
            </a:r>
            <a:r>
              <a:rPr lang="sv-SE" sz="1600" dirty="0">
                <a:latin typeface="Calibri" panose="020F0502020204030204" pitchFamily="34" charset="0"/>
              </a:rPr>
              <a:t>kr </a:t>
            </a:r>
            <a:r>
              <a:rPr lang="sv-SE" sz="1600" dirty="0" smtClean="0">
                <a:latin typeface="Calibri" panose="020F0502020204030204" pitchFamily="34" charset="0"/>
              </a:rPr>
              <a:t>om andelen dagliga rökare </a:t>
            </a:r>
            <a:r>
              <a:rPr lang="sv-SE" sz="1600" dirty="0">
                <a:latin typeface="Calibri" panose="020F0502020204030204" pitchFamily="34" charset="0"/>
              </a:rPr>
              <a:t>i </a:t>
            </a:r>
            <a:r>
              <a:rPr lang="sv-SE" sz="1600" dirty="0" smtClean="0">
                <a:latin typeface="Calibri" panose="020F0502020204030204" pitchFamily="34" charset="0"/>
              </a:rPr>
              <a:t>befolkningen går ner till samma nivå som i den kommun med lägst andel dagliga rökare.</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4 260	män</a:t>
            </a:r>
          </a:p>
          <a:p>
            <a:pPr>
              <a:tabLst>
                <a:tab pos="534988" algn="l"/>
              </a:tabLst>
            </a:pPr>
            <a:r>
              <a:rPr lang="sv-SE" sz="1400" dirty="0" smtClean="0">
                <a:latin typeface="Calibri" panose="020F0502020204030204" pitchFamily="34" charset="0"/>
              </a:rPr>
              <a:t>3 153	kvinnor</a:t>
            </a:r>
            <a:endParaRPr lang="sv-SE" sz="1400" dirty="0">
              <a:latin typeface="Calibri" panose="020F0502020204030204" pitchFamily="34" charset="0"/>
            </a:endParaRPr>
          </a:p>
        </p:txBody>
      </p:sp>
      <p:pic>
        <p:nvPicPr>
          <p:cNvPr id="26" name="Bildobjekt 25"/>
          <p:cNvPicPr>
            <a:picLocks noChangeAspect="1"/>
          </p:cNvPicPr>
          <p:nvPr/>
        </p:nvPicPr>
        <p:blipFill>
          <a:blip r:embed="rId7"/>
          <a:stretch>
            <a:fillRect/>
          </a:stretch>
        </p:blipFill>
        <p:spPr>
          <a:xfrm>
            <a:off x="908095" y="1277996"/>
            <a:ext cx="1385921" cy="1564111"/>
          </a:xfrm>
          <a:prstGeom prst="rect">
            <a:avLst/>
          </a:prstGeom>
        </p:spPr>
      </p:pic>
      <p:sp>
        <p:nvSpPr>
          <p:cNvPr id="28" name="Rektangel 27"/>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30" name="textruta 29"/>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7880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015663"/>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smtClean="0">
                <a:latin typeface="Calibri" panose="020F0502020204030204" pitchFamily="34" charset="0"/>
              </a:rPr>
              <a:t>dagliga rökare</a:t>
            </a:r>
            <a:r>
              <a:rPr lang="sv-SE" sz="2000" dirty="0" smtClean="0">
                <a:latin typeface="Calibri" panose="020F0502020204030204" pitchFamily="34" charset="0"/>
              </a:rPr>
              <a:t> </a:t>
            </a:r>
            <a:r>
              <a:rPr lang="sv-SE" sz="2000" dirty="0">
                <a:latin typeface="Calibri" panose="020F0502020204030204" pitchFamily="34" charset="0"/>
              </a:rPr>
              <a:t>med 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1 687 000 kr.</a:t>
            </a:r>
          </a:p>
          <a:p>
            <a:pPr algn="ctr"/>
            <a:r>
              <a:rPr lang="sv-SE" sz="1600" dirty="0">
                <a:latin typeface="Calibri" panose="020F0502020204030204" pitchFamily="34" charset="0"/>
              </a:rPr>
              <a:t>Kommunens kostnad minskar med 1 805 000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507 000 kr.</a:t>
            </a:r>
          </a:p>
        </p:txBody>
      </p:sp>
      <p:sp>
        <p:nvSpPr>
          <p:cNvPr id="24" name="textruta 23"/>
          <p:cNvSpPr txBox="1"/>
          <p:nvPr/>
        </p:nvSpPr>
        <p:spPr>
          <a:xfrm>
            <a:off x="7397795" y="1212637"/>
            <a:ext cx="4677255" cy="1077218"/>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3 	</a:t>
            </a:r>
            <a:r>
              <a:rPr lang="sv-SE" sz="1600" dirty="0" err="1">
                <a:latin typeface="Calibri" panose="020F0502020204030204" pitchFamily="34" charset="0"/>
              </a:rPr>
              <a:t>urinblåsecancer</a:t>
            </a:r>
            <a:endParaRPr lang="sv-SE" sz="1600" dirty="0">
              <a:latin typeface="Calibri" panose="020F0502020204030204" pitchFamily="34" charset="0"/>
            </a:endParaRPr>
          </a:p>
          <a:p>
            <a:pPr marL="92075" indent="-92075">
              <a:buFont typeface="Calibri" panose="020F0502020204030204" pitchFamily="34" charset="0"/>
              <a:buChar char="­"/>
              <a:tabLst>
                <a:tab pos="360363" algn="l"/>
              </a:tabLst>
            </a:pPr>
            <a:r>
              <a:rPr lang="sv-SE" sz="1600" dirty="0">
                <a:latin typeface="Calibri" panose="020F0502020204030204" pitchFamily="34" charset="0"/>
              </a:rPr>
              <a:t>1 	njurcancer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15 	lungcancer</a:t>
            </a: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19 nya sjukdomsfall</a:t>
            </a:r>
            <a:r>
              <a:rPr lang="sv-SE" sz="1600" dirty="0">
                <a:latin typeface="Calibri" panose="020F0502020204030204" pitchFamily="34" charset="0"/>
              </a:rPr>
              <a:t> av cancer</a:t>
            </a:r>
          </a:p>
        </p:txBody>
      </p:sp>
      <p:sp>
        <p:nvSpPr>
          <p:cNvPr id="25" name="textruta 24"/>
          <p:cNvSpPr txBox="1"/>
          <p:nvPr/>
        </p:nvSpPr>
        <p:spPr>
          <a:xfrm>
            <a:off x="7817393" y="5309798"/>
            <a:ext cx="3918934" cy="830997"/>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3 999 000 kr av att genomföra satsningen för att minska andelen dagliga rökare i befolkningen.</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stretch>
            <a:fillRect/>
          </a:stretch>
        </p:blipFill>
        <p:spPr>
          <a:xfrm>
            <a:off x="908095" y="1277996"/>
            <a:ext cx="1385921" cy="1564111"/>
          </a:xfrm>
          <a:prstGeom prst="rect">
            <a:avLst/>
          </a:prstGeom>
        </p:spPr>
      </p:pic>
      <p:sp>
        <p:nvSpPr>
          <p:cNvPr id="19" name="Rektangel 18"/>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0807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latshållare för text 6"/>
          <p:cNvSpPr>
            <a:spLocks noGrp="1"/>
          </p:cNvSpPr>
          <p:nvPr>
            <p:ph type="body" sz="quarter" idx="16"/>
          </p:nvPr>
        </p:nvSpPr>
        <p:spPr/>
        <p:txBody>
          <a:bodyPr/>
          <a:lstStyle/>
          <a:p>
            <a:r>
              <a:rPr lang="sv-SE" dirty="0" smtClean="0"/>
              <a:t>Inledning</a:t>
            </a:r>
            <a:endParaRPr lang="sv-SE" dirty="0"/>
          </a:p>
        </p:txBody>
      </p:sp>
      <p:sp>
        <p:nvSpPr>
          <p:cNvPr id="8" name="Platshållare för text 7"/>
          <p:cNvSpPr>
            <a:spLocks noGrp="1"/>
          </p:cNvSpPr>
          <p:nvPr>
            <p:ph type="body" sz="quarter" idx="17"/>
          </p:nvPr>
        </p:nvSpPr>
        <p:spPr>
          <a:xfrm>
            <a:off x="4295800" y="6616800"/>
            <a:ext cx="7272408" cy="241200"/>
          </a:xfrm>
        </p:spPr>
        <p:txBody>
          <a:bodyPr/>
          <a:lstStyle/>
          <a:p>
            <a:r>
              <a:rPr lang="sv-SE" dirty="0" smtClean="0"/>
              <a:t>Källa: Cancerpreventionskalkylatorn (2017), Hälsokalkylatorn (2017) och Samhällsmedicin, Region Gävleborg</a:t>
            </a:r>
            <a:endParaRPr lang="sv-SE" dirty="0"/>
          </a:p>
        </p:txBody>
      </p:sp>
      <p:sp>
        <p:nvSpPr>
          <p:cNvPr id="4" name="textruta 3"/>
          <p:cNvSpPr txBox="1"/>
          <p:nvPr/>
        </p:nvSpPr>
        <p:spPr>
          <a:xfrm>
            <a:off x="622302" y="2030929"/>
            <a:ext cx="6985866" cy="4585871"/>
          </a:xfrm>
          <a:prstGeom prst="rect">
            <a:avLst/>
          </a:prstGeom>
          <a:noFill/>
        </p:spPr>
        <p:txBody>
          <a:bodyPr wrap="square" rtlCol="0">
            <a:spAutoFit/>
          </a:bodyPr>
          <a:lstStyle/>
          <a:p>
            <a:pPr algn="just"/>
            <a:r>
              <a:rPr lang="sv-SE" sz="1400" b="1" dirty="0" smtClean="0">
                <a:latin typeface="Calibri" panose="020F0502020204030204" pitchFamily="34" charset="0"/>
              </a:rPr>
              <a:t>Bakgrund och syfte</a:t>
            </a:r>
          </a:p>
          <a:p>
            <a:pPr algn="just"/>
            <a:r>
              <a:rPr lang="sv-SE" sz="1400" dirty="0" smtClean="0">
                <a:latin typeface="Calibri" panose="020F0502020204030204" pitchFamily="34" charset="0"/>
              </a:rPr>
              <a:t>Befolkningens </a:t>
            </a:r>
            <a:r>
              <a:rPr lang="sv-SE" sz="1400" dirty="0">
                <a:latin typeface="Calibri" panose="020F0502020204030204" pitchFamily="34" charset="0"/>
              </a:rPr>
              <a:t>levnadsvanor är viktiga påverkbara faktorer för många </a:t>
            </a:r>
            <a:r>
              <a:rPr lang="sv-SE" sz="1400" dirty="0" smtClean="0">
                <a:latin typeface="Calibri" panose="020F0502020204030204" pitchFamily="34" charset="0"/>
              </a:rPr>
              <a:t>sjukdomsdiagnoser </a:t>
            </a:r>
            <a:r>
              <a:rPr lang="sv-SE" sz="1400" dirty="0">
                <a:latin typeface="Calibri" panose="020F0502020204030204" pitchFamily="34" charset="0"/>
              </a:rPr>
              <a:t>och har en särskild betydelse för den framtida </a:t>
            </a:r>
            <a:r>
              <a:rPr lang="sv-SE" sz="1400" dirty="0" smtClean="0">
                <a:latin typeface="Calibri" panose="020F0502020204030204" pitchFamily="34" charset="0"/>
              </a:rPr>
              <a:t>ohälsan.</a:t>
            </a:r>
            <a:r>
              <a:rPr lang="sv-SE" sz="1400" dirty="0">
                <a:latin typeface="Calibri" panose="020F0502020204030204" pitchFamily="34" charset="0"/>
              </a:rPr>
              <a:t> </a:t>
            </a:r>
            <a:r>
              <a:rPr lang="sv-SE" sz="1400" dirty="0" smtClean="0">
                <a:latin typeface="Calibri" panose="020F0502020204030204" pitchFamily="34" charset="0"/>
              </a:rPr>
              <a:t>Det </a:t>
            </a:r>
            <a:r>
              <a:rPr lang="sv-SE" sz="1400" dirty="0">
                <a:latin typeface="Calibri" panose="020F0502020204030204" pitchFamily="34" charset="0"/>
              </a:rPr>
              <a:t>finns ett intresse för skattningar av de möjliga besparingarna i samhällskostnader då befolkningens levnadsvanor förändras, som ett stöd vid exempelvis </a:t>
            </a:r>
            <a:r>
              <a:rPr lang="sv-SE" sz="1400" dirty="0" smtClean="0">
                <a:latin typeface="Calibri" panose="020F0502020204030204" pitchFamily="34" charset="0"/>
              </a:rPr>
              <a:t>beslutsfattande eller som motivering till olika satsningar. </a:t>
            </a:r>
          </a:p>
          <a:p>
            <a:pPr algn="just"/>
            <a:endParaRPr lang="sv-SE" sz="1400" dirty="0" smtClean="0">
              <a:latin typeface="Calibri" panose="020F0502020204030204" pitchFamily="34" charset="0"/>
            </a:endParaRPr>
          </a:p>
          <a:p>
            <a:pPr algn="just"/>
            <a:r>
              <a:rPr lang="sv-SE" sz="1400" dirty="0" smtClean="0">
                <a:latin typeface="Calibri" panose="020F0502020204030204" pitchFamily="34" charset="0"/>
              </a:rPr>
              <a:t>Genom </a:t>
            </a:r>
            <a:r>
              <a:rPr lang="sv-SE" sz="1400" dirty="0">
                <a:latin typeface="Calibri" panose="020F0502020204030204" pitchFamily="34" charset="0"/>
              </a:rPr>
              <a:t>epidemiologiska metoder och data tillsammans med uppgifter om befolkningens levnadsvanor kan man göra prognoser för framtida sjuklighet i ett antal diagnoser och beräkna relaterade samhällskostnader och hälsoeffekter. Med hjälp av sådana skattningar går det att beskriva olika tänkbara scenarier i form av beskrivningar och beräkningar av hypotetiska tillstånd. Syftet med detta diskussionsunderlag är </a:t>
            </a:r>
            <a:r>
              <a:rPr lang="sv-SE" sz="1400" dirty="0" smtClean="0">
                <a:latin typeface="Calibri" panose="020F0502020204030204" pitchFamily="34" charset="0"/>
              </a:rPr>
              <a:t>därför att </a:t>
            </a:r>
            <a:r>
              <a:rPr lang="sv-SE" sz="1400" dirty="0">
                <a:latin typeface="Calibri" panose="020F0502020204030204" pitchFamily="34" charset="0"/>
              </a:rPr>
              <a:t>ge en bas till diskussioner om folkhälsa och visa på värdet av förebyggande arbete. </a:t>
            </a:r>
          </a:p>
          <a:p>
            <a:r>
              <a:rPr lang="sv-SE" sz="1200" dirty="0" smtClean="0">
                <a:latin typeface="Calibri" panose="020F0502020204030204" pitchFamily="34" charset="0"/>
              </a:rPr>
              <a:t> </a:t>
            </a:r>
            <a:endParaRPr lang="sv-SE" sz="1200" dirty="0">
              <a:latin typeface="Calibri" panose="020F0502020204030204" pitchFamily="34" charset="0"/>
            </a:endParaRPr>
          </a:p>
          <a:p>
            <a:r>
              <a:rPr lang="sv-SE" sz="1400" b="1" dirty="0">
                <a:latin typeface="Calibri" panose="020F0502020204030204" pitchFamily="34" charset="0"/>
              </a:rPr>
              <a:t>Disposition</a:t>
            </a:r>
          </a:p>
          <a:p>
            <a:pPr algn="just"/>
            <a:r>
              <a:rPr lang="sv-SE" sz="1400" dirty="0">
                <a:latin typeface="Calibri" panose="020F0502020204030204" pitchFamily="34" charset="0"/>
              </a:rPr>
              <a:t>Diskussionsunderlaget är uppbyggt så att användaren ska kunna plocka sidor för att visa de bilder som är relevanta vid specifika presentationer: som en </a:t>
            </a:r>
            <a:r>
              <a:rPr lang="sv-SE" sz="1400" dirty="0" err="1">
                <a:latin typeface="Calibri" panose="020F0502020204030204" pitchFamily="34" charset="0"/>
              </a:rPr>
              <a:t>bildbank</a:t>
            </a:r>
            <a:r>
              <a:rPr lang="sv-SE" sz="1400" dirty="0">
                <a:latin typeface="Calibri" panose="020F0502020204030204" pitchFamily="34" charset="0"/>
              </a:rPr>
              <a:t> för bildspel. </a:t>
            </a:r>
            <a:r>
              <a:rPr lang="sv-SE" sz="1400" dirty="0" smtClean="0">
                <a:latin typeface="Calibri" panose="020F0502020204030204" pitchFamily="34" charset="0"/>
              </a:rPr>
              <a:t>För att sidorna </a:t>
            </a:r>
            <a:r>
              <a:rPr lang="sv-SE" sz="1400" dirty="0">
                <a:latin typeface="Calibri" panose="020F0502020204030204" pitchFamily="34" charset="0"/>
              </a:rPr>
              <a:t>ska fungera var och en för sig samt tillsammans </a:t>
            </a:r>
            <a:r>
              <a:rPr lang="sv-SE" sz="1400" dirty="0" smtClean="0">
                <a:latin typeface="Calibri" panose="020F0502020204030204" pitchFamily="34" charset="0"/>
              </a:rPr>
              <a:t>förekommer </a:t>
            </a:r>
            <a:r>
              <a:rPr lang="sv-SE" sz="1400" dirty="0">
                <a:latin typeface="Calibri" panose="020F0502020204030204" pitchFamily="34" charset="0"/>
              </a:rPr>
              <a:t>upprepningar </a:t>
            </a:r>
            <a:r>
              <a:rPr lang="sv-SE" sz="1400" dirty="0" smtClean="0">
                <a:latin typeface="Calibri" panose="020F0502020204030204" pitchFamily="34" charset="0"/>
              </a:rPr>
              <a:t>av bilder. Det </a:t>
            </a:r>
            <a:r>
              <a:rPr lang="sv-SE" sz="1400" dirty="0">
                <a:latin typeface="Calibri" panose="020F0502020204030204" pitchFamily="34" charset="0"/>
              </a:rPr>
              <a:t>går att välja ut vilka som ska föredras genom att sidorna markeras som dolda/icke dolda (att föredra) eller genom att hela sidorna plockas ut till eget dokument. </a:t>
            </a:r>
            <a:r>
              <a:rPr lang="sv-SE" sz="1400" dirty="0" smtClean="0">
                <a:latin typeface="Calibri" panose="020F0502020204030204" pitchFamily="34" charset="0"/>
              </a:rPr>
              <a:t>Bildspelet är uppdelat i Cancerpreventionskalkylatorn och Hälsokalkylatorn, men med samma upplägg och innehåll för båda.</a:t>
            </a:r>
            <a:endParaRPr lang="sv-SE" sz="1400" dirty="0">
              <a:latin typeface="Calibri" panose="020F0502020204030204" pitchFamily="34" charset="0"/>
            </a:endParaRPr>
          </a:p>
        </p:txBody>
      </p:sp>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256" y="2372069"/>
            <a:ext cx="2606335" cy="3816880"/>
          </a:xfrm>
          <a:prstGeom prst="rect">
            <a:avLst/>
          </a:prstGeom>
        </p:spPr>
      </p:pic>
    </p:spTree>
    <p:extLst>
      <p:ext uri="{BB962C8B-B14F-4D97-AF65-F5344CB8AC3E}">
        <p14:creationId xmlns:p14="http://schemas.microsoft.com/office/powerpoint/2010/main" val="15790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7"/>
          </p:nvPr>
        </p:nvSpPr>
        <p:spPr>
          <a:xfrm>
            <a:off x="5303912" y="6616800"/>
            <a:ext cx="6264296" cy="241200"/>
          </a:xfrm>
        </p:spPr>
        <p:txBody>
          <a:bodyPr/>
          <a:lstStyle/>
          <a:p>
            <a:r>
              <a:rPr lang="sv-SE" dirty="0" smtClean="0"/>
              <a:t>Källa: Folkhälsomyndigheten (HLV 2012-2016) och Samhällsmedicin, Region Gävleborg</a:t>
            </a:r>
            <a:endParaRPr lang="sv-SE"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000" y="1962000"/>
            <a:ext cx="4530268" cy="4708800"/>
          </a:xfrm>
          <a:prstGeom prst="rect">
            <a:avLst/>
          </a:prstGeom>
        </p:spPr>
      </p:pic>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800" y="1962000"/>
            <a:ext cx="4530268" cy="4708800"/>
          </a:xfrm>
          <a:prstGeom prst="rect">
            <a:avLst/>
          </a:prstGeom>
        </p:spPr>
      </p:pic>
      <p:pic>
        <p:nvPicPr>
          <p:cNvPr id="6" name="Bildobjekt 5"/>
          <p:cNvPicPr>
            <a:picLocks noChangeAspect="1"/>
          </p:cNvPicPr>
          <p:nvPr/>
        </p:nvPicPr>
        <p:blipFill>
          <a:blip r:embed="rId5"/>
          <a:stretch>
            <a:fillRect/>
          </a:stretch>
        </p:blipFill>
        <p:spPr>
          <a:xfrm>
            <a:off x="6118064" y="3061880"/>
            <a:ext cx="1509414" cy="1087200"/>
          </a:xfrm>
          <a:prstGeom prst="rect">
            <a:avLst/>
          </a:prstGeom>
        </p:spPr>
      </p:pic>
      <p:pic>
        <p:nvPicPr>
          <p:cNvPr id="7" name="Bildobjekt 6"/>
          <p:cNvPicPr>
            <a:picLocks noChangeAspect="1"/>
          </p:cNvPicPr>
          <p:nvPr/>
        </p:nvPicPr>
        <p:blipFill>
          <a:blip r:embed="rId6"/>
          <a:stretch>
            <a:fillRect/>
          </a:stretch>
        </p:blipFill>
        <p:spPr>
          <a:xfrm>
            <a:off x="6118064" y="5288076"/>
            <a:ext cx="1648141" cy="1087200"/>
          </a:xfrm>
          <a:prstGeom prst="rect">
            <a:avLst/>
          </a:prstGeom>
        </p:spPr>
      </p:pic>
      <p:pic>
        <p:nvPicPr>
          <p:cNvPr id="9" name="Bildobjekt 8"/>
          <p:cNvPicPr>
            <a:picLocks noChangeAspect="1"/>
          </p:cNvPicPr>
          <p:nvPr/>
        </p:nvPicPr>
        <p:blipFill>
          <a:blip r:embed="rId7"/>
          <a:stretch>
            <a:fillRect/>
          </a:stretch>
        </p:blipFill>
        <p:spPr>
          <a:xfrm>
            <a:off x="817496" y="1276436"/>
            <a:ext cx="1564111" cy="1577310"/>
          </a:xfrm>
          <a:prstGeom prst="rect">
            <a:avLst/>
          </a:prstGeom>
        </p:spPr>
      </p:pic>
      <p:graphicFrame>
        <p:nvGraphicFramePr>
          <p:cNvPr id="8" name="Tabell 7"/>
          <p:cNvGraphicFramePr>
            <a:graphicFrameLocks noGrp="1"/>
          </p:cNvGraphicFramePr>
          <p:nvPr>
            <p:extLst>
              <p:ext uri="{D42A27DB-BD31-4B8C-83A1-F6EECF244321}">
                <p14:modId xmlns:p14="http://schemas.microsoft.com/office/powerpoint/2010/main" val="49657764"/>
              </p:ext>
            </p:extLst>
          </p:nvPr>
        </p:nvGraphicFramePr>
        <p:xfrm>
          <a:off x="528670" y="3407400"/>
          <a:ext cx="1362550" cy="741680"/>
        </p:xfrm>
        <a:graphic>
          <a:graphicData uri="http://schemas.openxmlformats.org/drawingml/2006/table">
            <a:tbl>
              <a:tblPr firstRow="1" bandRow="1">
                <a:tableStyleId>{5C22544A-7EE6-4342-B048-85BDC9FD1C3A}</a:tableStyleId>
              </a:tblPr>
              <a:tblGrid>
                <a:gridCol w="570462"/>
                <a:gridCol w="792088"/>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15 %</a:t>
                      </a:r>
                      <a:endParaRPr lang="sv-SE" sz="1400" dirty="0">
                        <a:latin typeface="Calibri" panose="020F0502020204030204" pitchFamily="34" charset="0"/>
                      </a:endParaRPr>
                    </a:p>
                  </a:txBody>
                  <a:tcPr anchor="ctr"/>
                </a:tc>
              </a:tr>
            </a:tbl>
          </a:graphicData>
        </a:graphic>
      </p:graphicFrame>
      <p:graphicFrame>
        <p:nvGraphicFramePr>
          <p:cNvPr id="10" name="Tabell 9"/>
          <p:cNvGraphicFramePr>
            <a:graphicFrameLocks noGrp="1"/>
          </p:cNvGraphicFramePr>
          <p:nvPr>
            <p:extLst>
              <p:ext uri="{D42A27DB-BD31-4B8C-83A1-F6EECF244321}">
                <p14:modId xmlns:p14="http://schemas.microsoft.com/office/powerpoint/2010/main" val="3810186698"/>
              </p:ext>
            </p:extLst>
          </p:nvPr>
        </p:nvGraphicFramePr>
        <p:xfrm>
          <a:off x="528670" y="4227511"/>
          <a:ext cx="1362550" cy="741680"/>
        </p:xfrm>
        <a:graphic>
          <a:graphicData uri="http://schemas.openxmlformats.org/drawingml/2006/table">
            <a:tbl>
              <a:tblPr firstRow="1" bandRow="1">
                <a:tableStyleId>{21E4AEA4-8DFA-4A89-87EB-49C32662AFE0}</a:tableStyleId>
              </a:tblPr>
              <a:tblGrid>
                <a:gridCol w="570462"/>
                <a:gridCol w="792088"/>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13 %</a:t>
                      </a:r>
                      <a:endParaRPr lang="sv-SE" sz="1400"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410920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400" y="244800"/>
            <a:ext cx="4525059" cy="6210000"/>
          </a:xfrm>
          <a:prstGeom prst="rect">
            <a:avLst/>
          </a:prstGeom>
        </p:spPr>
      </p:pic>
      <p:sp>
        <p:nvSpPr>
          <p:cNvPr id="5" name="Platshållare för text 4"/>
          <p:cNvSpPr>
            <a:spLocks noGrp="1"/>
          </p:cNvSpPr>
          <p:nvPr>
            <p:ph type="body" sz="quarter" idx="17"/>
          </p:nvPr>
        </p:nvSpPr>
        <p:spPr>
          <a:xfrm>
            <a:off x="6600056" y="6616800"/>
            <a:ext cx="4968152" cy="241200"/>
          </a:xfrm>
        </p:spPr>
        <p:txBody>
          <a:bodyPr/>
          <a:lstStyle/>
          <a:p>
            <a:r>
              <a:rPr lang="sv-SE" dirty="0" smtClean="0"/>
              <a:t>Källa: HLV (2014) och Samhällsmedicin, Region Gävleborg</a:t>
            </a:r>
            <a:endParaRPr lang="sv-SE" dirty="0"/>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800" y="244800"/>
            <a:ext cx="4525059" cy="6210000"/>
          </a:xfrm>
          <a:prstGeom prst="rect">
            <a:avLst/>
          </a:prstGeom>
        </p:spPr>
      </p:pic>
      <p:pic>
        <p:nvPicPr>
          <p:cNvPr id="8" name="Bildobjekt 7"/>
          <p:cNvPicPr>
            <a:picLocks noChangeAspect="1"/>
          </p:cNvPicPr>
          <p:nvPr/>
        </p:nvPicPr>
        <p:blipFill>
          <a:blip r:embed="rId4"/>
          <a:stretch>
            <a:fillRect/>
          </a:stretch>
        </p:blipFill>
        <p:spPr>
          <a:xfrm>
            <a:off x="3909600" y="5040000"/>
            <a:ext cx="1841596" cy="1108623"/>
          </a:xfrm>
          <a:prstGeom prst="rect">
            <a:avLst/>
          </a:prstGeom>
        </p:spPr>
      </p:pic>
      <p:pic>
        <p:nvPicPr>
          <p:cNvPr id="13" name="Bildobjekt 12"/>
          <p:cNvPicPr>
            <a:picLocks noChangeAspect="1"/>
          </p:cNvPicPr>
          <p:nvPr/>
        </p:nvPicPr>
        <p:blipFill>
          <a:blip r:embed="rId5"/>
          <a:stretch>
            <a:fillRect/>
          </a:stretch>
        </p:blipFill>
        <p:spPr>
          <a:xfrm>
            <a:off x="8034996" y="5040000"/>
            <a:ext cx="2032169" cy="1115952"/>
          </a:xfrm>
          <a:prstGeom prst="rect">
            <a:avLst/>
          </a:prstGeom>
        </p:spPr>
      </p:pic>
      <p:graphicFrame>
        <p:nvGraphicFramePr>
          <p:cNvPr id="10" name="Tabell 9"/>
          <p:cNvGraphicFramePr>
            <a:graphicFrameLocks noGrp="1"/>
          </p:cNvGraphicFramePr>
          <p:nvPr>
            <p:extLst/>
          </p:nvPr>
        </p:nvGraphicFramePr>
        <p:xfrm>
          <a:off x="701002" y="3140968"/>
          <a:ext cx="2088232" cy="1112520"/>
        </p:xfrm>
        <a:graphic>
          <a:graphicData uri="http://schemas.openxmlformats.org/drawingml/2006/table">
            <a:tbl>
              <a:tblPr firstRow="1" bandRow="1">
                <a:tableStyleId>{5C22544A-7EE6-4342-B048-85BDC9FD1C3A}</a:tableStyleId>
              </a:tblPr>
              <a:tblGrid>
                <a:gridCol w="1320147"/>
                <a:gridCol w="768085"/>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15 %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15 %</a:t>
                      </a:r>
                      <a:endParaRPr lang="sv-SE" sz="1400" dirty="0">
                        <a:latin typeface="Calibri" panose="020F0502020204030204" pitchFamily="34" charset="0"/>
                      </a:endParaRPr>
                    </a:p>
                  </a:txBody>
                  <a:tcPr anchor="ctr"/>
                </a:tc>
              </a:tr>
            </a:tbl>
          </a:graphicData>
        </a:graphic>
      </p:graphicFrame>
      <p:graphicFrame>
        <p:nvGraphicFramePr>
          <p:cNvPr id="11" name="Tabell 10"/>
          <p:cNvGraphicFramePr>
            <a:graphicFrameLocks noGrp="1"/>
          </p:cNvGraphicFramePr>
          <p:nvPr>
            <p:extLst/>
          </p:nvPr>
        </p:nvGraphicFramePr>
        <p:xfrm>
          <a:off x="701002" y="4492786"/>
          <a:ext cx="2088232" cy="1112520"/>
        </p:xfrm>
        <a:graphic>
          <a:graphicData uri="http://schemas.openxmlformats.org/drawingml/2006/table">
            <a:tbl>
              <a:tblPr firstRow="1" bandRow="1">
                <a:tableStyleId>{21E4AEA4-8DFA-4A89-87EB-49C32662AFE0}</a:tableStyleId>
              </a:tblPr>
              <a:tblGrid>
                <a:gridCol w="1320147"/>
                <a:gridCol w="76808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14 %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baseline="0" dirty="0" smtClean="0">
                          <a:latin typeface="Calibri" panose="020F0502020204030204" pitchFamily="34" charset="0"/>
                        </a:rPr>
                        <a:t>14 %</a:t>
                      </a:r>
                      <a:endParaRPr lang="sv-SE" sz="1400" dirty="0">
                        <a:latin typeface="Calibri" panose="020F0502020204030204" pitchFamily="34" charset="0"/>
                      </a:endParaRPr>
                    </a:p>
                  </a:txBody>
                  <a:tcPr anchor="ctr"/>
                </a:tc>
              </a:tr>
            </a:tbl>
          </a:graphicData>
        </a:graphic>
      </p:graphicFrame>
      <p:pic>
        <p:nvPicPr>
          <p:cNvPr id="12" name="Bildobjekt 11"/>
          <p:cNvPicPr>
            <a:picLocks noChangeAspect="1"/>
          </p:cNvPicPr>
          <p:nvPr/>
        </p:nvPicPr>
        <p:blipFill>
          <a:blip r:embed="rId6"/>
          <a:stretch>
            <a:fillRect/>
          </a:stretch>
        </p:blipFill>
        <p:spPr>
          <a:xfrm>
            <a:off x="817496" y="1276436"/>
            <a:ext cx="1564111" cy="1577310"/>
          </a:xfrm>
          <a:prstGeom prst="rect">
            <a:avLst/>
          </a:prstGeom>
        </p:spPr>
      </p:pic>
    </p:spTree>
    <p:extLst>
      <p:ext uri="{BB962C8B-B14F-4D97-AF65-F5344CB8AC3E}">
        <p14:creationId xmlns:p14="http://schemas.microsoft.com/office/powerpoint/2010/main" val="2444235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a:t>
            </a:r>
            <a:r>
              <a:rPr lang="sv-SE" b="1" dirty="0">
                <a:solidFill>
                  <a:schemeClr val="bg1"/>
                </a:solidFill>
                <a:latin typeface="Calibri" panose="020F0502020204030204" pitchFamily="34" charset="0"/>
              </a:rPr>
              <a:t>8</a:t>
            </a:r>
            <a:r>
              <a:rPr lang="sv-SE" b="1" dirty="0" smtClean="0">
                <a:solidFill>
                  <a:schemeClr val="bg1"/>
                </a:solidFill>
                <a:latin typeface="Calibri" panose="020F0502020204030204" pitchFamily="34" charset="0"/>
              </a:rPr>
              <a:t>%</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-1%</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129897"/>
            <a:ext cx="5112568" cy="1323439"/>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fysiskt inaktiva</a:t>
            </a:r>
            <a:r>
              <a:rPr lang="sv-SE" sz="2000" dirty="0" smtClean="0">
                <a:latin typeface="Calibri" panose="020F0502020204030204" pitchFamily="34" charset="0"/>
              </a:rPr>
              <a:t> vore lika låg som hos gruppen män och kvinnor med eftergymnasial utbildning, 12 respektive 8 procent, i Gävleborgs län.</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761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950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508 </a:t>
            </a:r>
            <a:r>
              <a:rPr lang="sv-SE" sz="1600" dirty="0">
                <a:latin typeface="Calibri" panose="020F0502020204030204" pitchFamily="34" charset="0"/>
              </a:rPr>
              <a:t>000 kr.</a:t>
            </a:r>
          </a:p>
        </p:txBody>
      </p:sp>
      <p:sp>
        <p:nvSpPr>
          <p:cNvPr id="24" name="textruta 23"/>
          <p:cNvSpPr txBox="1"/>
          <p:nvPr/>
        </p:nvSpPr>
        <p:spPr>
          <a:xfrm>
            <a:off x="7406930" y="1192281"/>
            <a:ext cx="4539011" cy="1077218"/>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5 	bröstcancer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4 	tjock-ändtarmscancer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1 	livmoderhalscancer</a:t>
            </a: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10 nya sjukdomsfall</a:t>
            </a:r>
            <a:r>
              <a:rPr lang="sv-SE" sz="1600" dirty="0">
                <a:latin typeface="Calibri" panose="020F0502020204030204" pitchFamily="34" charset="0"/>
              </a:rPr>
              <a:t> av cancer</a:t>
            </a:r>
          </a:p>
        </p:txBody>
      </p:sp>
      <p:sp>
        <p:nvSpPr>
          <p:cNvPr id="25" name="textruta 24"/>
          <p:cNvSpPr txBox="1"/>
          <p:nvPr/>
        </p:nvSpPr>
        <p:spPr>
          <a:xfrm>
            <a:off x="7752184" y="5168414"/>
            <a:ext cx="4248472"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2 219 </a:t>
            </a:r>
            <a:r>
              <a:rPr lang="sv-SE" sz="1600" dirty="0">
                <a:latin typeface="Calibri" panose="020F0502020204030204" pitchFamily="34" charset="0"/>
              </a:rPr>
              <a:t>000 kr </a:t>
            </a:r>
            <a:r>
              <a:rPr lang="sv-SE" sz="1600" dirty="0" smtClean="0">
                <a:latin typeface="Calibri" panose="020F0502020204030204" pitchFamily="34" charset="0"/>
              </a:rPr>
              <a:t>om andelen </a:t>
            </a:r>
            <a:r>
              <a:rPr lang="sv-SE" sz="1600" dirty="0">
                <a:latin typeface="Calibri" panose="020F0502020204030204" pitchFamily="34" charset="0"/>
              </a:rPr>
              <a:t>fysiskt inaktiva i </a:t>
            </a:r>
            <a:r>
              <a:rPr lang="sv-SE" sz="1600" dirty="0" smtClean="0">
                <a:latin typeface="Calibri" panose="020F0502020204030204" pitchFamily="34" charset="0"/>
              </a:rPr>
              <a:t>befolkningen går ner till samma nivå som den del av befolkningen med en eftergymnasial utbildning har.</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1 065	män</a:t>
            </a:r>
          </a:p>
          <a:p>
            <a:pPr>
              <a:tabLst>
                <a:tab pos="534988" algn="l"/>
              </a:tabLst>
            </a:pPr>
            <a:r>
              <a:rPr lang="sv-SE" sz="1400" dirty="0" smtClean="0">
                <a:latin typeface="Calibri" panose="020F0502020204030204" pitchFamily="34" charset="0"/>
              </a:rPr>
              <a:t>8 416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stretch>
            <a:fillRect/>
          </a:stretch>
        </p:blipFill>
        <p:spPr>
          <a:xfrm>
            <a:off x="820944" y="1276436"/>
            <a:ext cx="1564111" cy="1577310"/>
          </a:xfrm>
          <a:prstGeom prst="rect">
            <a:avLst/>
          </a:prstGeom>
        </p:spPr>
      </p:pic>
      <p:sp>
        <p:nvSpPr>
          <p:cNvPr id="26" name="Rektangel 25"/>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3340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04588"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-3%</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129897"/>
            <a:ext cx="5112568" cy="1631216"/>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fysiskt inaktiva</a:t>
            </a:r>
            <a:r>
              <a:rPr lang="sv-SE" sz="2000" dirty="0" smtClean="0">
                <a:latin typeface="Calibri" panose="020F0502020204030204" pitchFamily="34" charset="0"/>
              </a:rPr>
              <a:t> vore lika låg som i den kommun med lägst andel fysiskt inaktiva; män 13 procent (Söderhamns kommun och Hofors kommun), kvinnor 11 procent (Bollnäs kommun).</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428 000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570 000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254 000 </a:t>
            </a:r>
            <a:r>
              <a:rPr lang="sv-SE" sz="1600" dirty="0">
                <a:latin typeface="Calibri" panose="020F0502020204030204" pitchFamily="34" charset="0"/>
              </a:rPr>
              <a:t>kr.</a:t>
            </a:r>
          </a:p>
        </p:txBody>
      </p:sp>
      <p:sp>
        <p:nvSpPr>
          <p:cNvPr id="24" name="textruta 23"/>
          <p:cNvSpPr txBox="1"/>
          <p:nvPr/>
        </p:nvSpPr>
        <p:spPr>
          <a:xfrm>
            <a:off x="7385344" y="1191701"/>
            <a:ext cx="4831336" cy="1077218"/>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3 	bröstcancer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4 	tjock-ändtarmscancer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1 	livmoderhalscancer</a:t>
            </a: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6 nya sjukdomsfall</a:t>
            </a:r>
            <a:r>
              <a:rPr lang="sv-SE" sz="1600" dirty="0">
                <a:latin typeface="Calibri" panose="020F0502020204030204" pitchFamily="34" charset="0"/>
              </a:rPr>
              <a:t> av cancer</a:t>
            </a:r>
          </a:p>
        </p:txBody>
      </p:sp>
      <p:sp>
        <p:nvSpPr>
          <p:cNvPr id="25" name="textruta 24"/>
          <p:cNvSpPr txBox="1"/>
          <p:nvPr/>
        </p:nvSpPr>
        <p:spPr>
          <a:xfrm>
            <a:off x="7824192" y="5212595"/>
            <a:ext cx="3967239"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1 252 000 </a:t>
            </a:r>
            <a:r>
              <a:rPr lang="sv-SE" sz="1600" dirty="0">
                <a:latin typeface="Calibri" panose="020F0502020204030204" pitchFamily="34" charset="0"/>
              </a:rPr>
              <a:t>kr </a:t>
            </a:r>
            <a:r>
              <a:rPr lang="sv-SE" sz="1600" dirty="0" smtClean="0">
                <a:latin typeface="Calibri" panose="020F0502020204030204" pitchFamily="34" charset="0"/>
              </a:rPr>
              <a:t>om andelen </a:t>
            </a:r>
            <a:r>
              <a:rPr lang="sv-SE" sz="1600" dirty="0">
                <a:latin typeface="Calibri" panose="020F0502020204030204" pitchFamily="34" charset="0"/>
              </a:rPr>
              <a:t>fysiskt inaktiva i </a:t>
            </a:r>
            <a:r>
              <a:rPr lang="sv-SE" sz="1600" dirty="0" smtClean="0">
                <a:latin typeface="Calibri" panose="020F0502020204030204" pitchFamily="34" charset="0"/>
              </a:rPr>
              <a:t>befolkningen går ner till samma nivå som i den kommun med lägst förekomst av fysiskt inaktiva.</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3 153	kvinnor</a:t>
            </a:r>
            <a:endParaRPr lang="sv-SE" sz="1400" dirty="0">
              <a:latin typeface="Calibri" panose="020F0502020204030204" pitchFamily="34" charset="0"/>
            </a:endParaRPr>
          </a:p>
        </p:txBody>
      </p:sp>
      <p:pic>
        <p:nvPicPr>
          <p:cNvPr id="27" name="Bildobjekt 26"/>
          <p:cNvPicPr>
            <a:picLocks noChangeAspect="1"/>
          </p:cNvPicPr>
          <p:nvPr/>
        </p:nvPicPr>
        <p:blipFill>
          <a:blip r:embed="rId7"/>
          <a:stretch>
            <a:fillRect/>
          </a:stretch>
        </p:blipFill>
        <p:spPr>
          <a:xfrm>
            <a:off x="820944" y="1276436"/>
            <a:ext cx="1564111" cy="1577310"/>
          </a:xfrm>
          <a:prstGeom prst="rect">
            <a:avLst/>
          </a:prstGeom>
        </p:spPr>
      </p:pic>
      <p:sp>
        <p:nvSpPr>
          <p:cNvPr id="28" name="Rektangel 27"/>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30" name="textruta 29"/>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5062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015663"/>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smtClean="0">
                <a:latin typeface="Calibri" panose="020F0502020204030204" pitchFamily="34" charset="0"/>
              </a:rPr>
              <a:t>fysiskt inaktiva</a:t>
            </a:r>
            <a:r>
              <a:rPr lang="sv-SE" sz="2000" dirty="0" smtClean="0">
                <a:latin typeface="Calibri" panose="020F0502020204030204" pitchFamily="34" charset="0"/>
              </a:rPr>
              <a:t> med </a:t>
            </a:r>
            <a:r>
              <a:rPr lang="sv-SE" sz="2000" dirty="0">
                <a:latin typeface="Calibri" panose="020F0502020204030204" pitchFamily="34" charset="0"/>
              </a:rPr>
              <a:t>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292 000 kr.</a:t>
            </a:r>
          </a:p>
          <a:p>
            <a:pPr algn="ctr"/>
            <a:r>
              <a:rPr lang="sv-SE" sz="1600" dirty="0">
                <a:latin typeface="Calibri" panose="020F0502020204030204" pitchFamily="34" charset="0"/>
              </a:rPr>
              <a:t>Kommunens kostnad minskar med 285 000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254 000 kr.</a:t>
            </a:r>
          </a:p>
        </p:txBody>
      </p:sp>
      <p:sp>
        <p:nvSpPr>
          <p:cNvPr id="24" name="textruta 23"/>
          <p:cNvSpPr txBox="1"/>
          <p:nvPr/>
        </p:nvSpPr>
        <p:spPr>
          <a:xfrm>
            <a:off x="7406930" y="1311989"/>
            <a:ext cx="4628340" cy="830997"/>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1 	bröstcancer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2 	tjock-ändtarmscancer</a:t>
            </a: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3 nya sjukdomsfall</a:t>
            </a:r>
            <a:r>
              <a:rPr lang="sv-SE" sz="1600" dirty="0">
                <a:latin typeface="Calibri" panose="020F0502020204030204" pitchFamily="34" charset="0"/>
              </a:rPr>
              <a:t> av cancer</a:t>
            </a:r>
          </a:p>
        </p:txBody>
      </p:sp>
      <p:sp>
        <p:nvSpPr>
          <p:cNvPr id="25" name="textruta 24"/>
          <p:cNvSpPr txBox="1"/>
          <p:nvPr/>
        </p:nvSpPr>
        <p:spPr>
          <a:xfrm>
            <a:off x="7817393" y="5309798"/>
            <a:ext cx="3918934" cy="830997"/>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831 000 kr av att genomföra satsningen för att minska andelen fysiskt inaktiva i befolkningen.</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stretch>
            <a:fillRect/>
          </a:stretch>
        </p:blipFill>
        <p:spPr>
          <a:xfrm>
            <a:off x="820944" y="1276436"/>
            <a:ext cx="1564111" cy="1577310"/>
          </a:xfrm>
          <a:prstGeom prst="rect">
            <a:avLst/>
          </a:prstGeom>
        </p:spPr>
      </p:pic>
      <p:sp>
        <p:nvSpPr>
          <p:cNvPr id="26" name="Rektangel 25"/>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03822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7"/>
          </p:nvPr>
        </p:nvSpPr>
        <p:spPr>
          <a:xfrm>
            <a:off x="5231904" y="6616800"/>
            <a:ext cx="6336304" cy="241200"/>
          </a:xfrm>
        </p:spPr>
        <p:txBody>
          <a:bodyPr/>
          <a:lstStyle/>
          <a:p>
            <a:r>
              <a:rPr lang="sv-SE" dirty="0" smtClean="0"/>
              <a:t>Källa: Folkhälsomyndigheten (HLV 2012-2016) och Samhällsmedicin, Region Gävleborg</a:t>
            </a:r>
            <a:endParaRPr lang="sv-SE"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000" y="1962000"/>
            <a:ext cx="4530268" cy="4708800"/>
          </a:xfrm>
          <a:prstGeom prst="rect">
            <a:avLst/>
          </a:prstGeom>
        </p:spPr>
      </p:pic>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800" y="1962000"/>
            <a:ext cx="4530268" cy="4708800"/>
          </a:xfrm>
          <a:prstGeom prst="rect">
            <a:avLst/>
          </a:prstGeom>
        </p:spPr>
      </p:pic>
      <p:pic>
        <p:nvPicPr>
          <p:cNvPr id="6" name="Bildobjekt 5"/>
          <p:cNvPicPr>
            <a:picLocks noChangeAspect="1"/>
          </p:cNvPicPr>
          <p:nvPr/>
        </p:nvPicPr>
        <p:blipFill>
          <a:blip r:embed="rId5"/>
          <a:stretch>
            <a:fillRect/>
          </a:stretch>
        </p:blipFill>
        <p:spPr>
          <a:xfrm>
            <a:off x="6456040" y="3140968"/>
            <a:ext cx="1057042" cy="1087200"/>
          </a:xfrm>
          <a:prstGeom prst="rect">
            <a:avLst/>
          </a:prstGeom>
        </p:spPr>
      </p:pic>
      <p:pic>
        <p:nvPicPr>
          <p:cNvPr id="7" name="Bildobjekt 6"/>
          <p:cNvPicPr>
            <a:picLocks noChangeAspect="1"/>
          </p:cNvPicPr>
          <p:nvPr/>
        </p:nvPicPr>
        <p:blipFill>
          <a:blip r:embed="rId6"/>
          <a:stretch>
            <a:fillRect/>
          </a:stretch>
        </p:blipFill>
        <p:spPr>
          <a:xfrm>
            <a:off x="6456040" y="5225368"/>
            <a:ext cx="1214571" cy="1087200"/>
          </a:xfrm>
          <a:prstGeom prst="rect">
            <a:avLst/>
          </a:prstGeom>
        </p:spPr>
      </p:pic>
      <p:pic>
        <p:nvPicPr>
          <p:cNvPr id="9" name="Bildobjekt 8"/>
          <p:cNvPicPr>
            <a:picLocks noChangeAspect="1"/>
          </p:cNvPicPr>
          <p:nvPr/>
        </p:nvPicPr>
        <p:blipFill>
          <a:blip r:embed="rId7"/>
          <a:stretch>
            <a:fillRect/>
          </a:stretch>
        </p:blipFill>
        <p:spPr>
          <a:xfrm>
            <a:off x="956036" y="1276436"/>
            <a:ext cx="1300126" cy="1550912"/>
          </a:xfrm>
          <a:prstGeom prst="rect">
            <a:avLst/>
          </a:prstGeom>
        </p:spPr>
      </p:pic>
      <p:graphicFrame>
        <p:nvGraphicFramePr>
          <p:cNvPr id="8" name="Tabell 7"/>
          <p:cNvGraphicFramePr>
            <a:graphicFrameLocks noGrp="1"/>
          </p:cNvGraphicFramePr>
          <p:nvPr>
            <p:extLst>
              <p:ext uri="{D42A27DB-BD31-4B8C-83A1-F6EECF244321}">
                <p14:modId xmlns:p14="http://schemas.microsoft.com/office/powerpoint/2010/main" val="2268035261"/>
              </p:ext>
            </p:extLst>
          </p:nvPr>
        </p:nvGraphicFramePr>
        <p:xfrm>
          <a:off x="528670" y="3407400"/>
          <a:ext cx="1362550" cy="741680"/>
        </p:xfrm>
        <a:graphic>
          <a:graphicData uri="http://schemas.openxmlformats.org/drawingml/2006/table">
            <a:tbl>
              <a:tblPr firstRow="1" bandRow="1">
                <a:tableStyleId>{5C22544A-7EE6-4342-B048-85BDC9FD1C3A}</a:tableStyleId>
              </a:tblPr>
              <a:tblGrid>
                <a:gridCol w="570462"/>
                <a:gridCol w="792088"/>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19 %</a:t>
                      </a:r>
                      <a:endParaRPr lang="sv-SE" sz="1400" dirty="0">
                        <a:latin typeface="Calibri" panose="020F0502020204030204" pitchFamily="34" charset="0"/>
                      </a:endParaRPr>
                    </a:p>
                  </a:txBody>
                  <a:tcPr anchor="ctr"/>
                </a:tc>
              </a:tr>
            </a:tbl>
          </a:graphicData>
        </a:graphic>
      </p:graphicFrame>
      <p:graphicFrame>
        <p:nvGraphicFramePr>
          <p:cNvPr id="10" name="Tabell 9"/>
          <p:cNvGraphicFramePr>
            <a:graphicFrameLocks noGrp="1"/>
          </p:cNvGraphicFramePr>
          <p:nvPr>
            <p:extLst>
              <p:ext uri="{D42A27DB-BD31-4B8C-83A1-F6EECF244321}">
                <p14:modId xmlns:p14="http://schemas.microsoft.com/office/powerpoint/2010/main" val="1697343000"/>
              </p:ext>
            </p:extLst>
          </p:nvPr>
        </p:nvGraphicFramePr>
        <p:xfrm>
          <a:off x="528670" y="4227511"/>
          <a:ext cx="1362550" cy="741680"/>
        </p:xfrm>
        <a:graphic>
          <a:graphicData uri="http://schemas.openxmlformats.org/drawingml/2006/table">
            <a:tbl>
              <a:tblPr firstRow="1" bandRow="1">
                <a:tableStyleId>{21E4AEA4-8DFA-4A89-87EB-49C32662AFE0}</a:tableStyleId>
              </a:tblPr>
              <a:tblGrid>
                <a:gridCol w="570462"/>
                <a:gridCol w="792088"/>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13 %</a:t>
                      </a:r>
                      <a:endParaRPr lang="sv-SE" sz="1400"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2047162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400" y="244800"/>
            <a:ext cx="4525059" cy="6210000"/>
          </a:xfrm>
          <a:prstGeom prst="rect">
            <a:avLst/>
          </a:prstGeom>
        </p:spPr>
      </p:pic>
      <p:sp>
        <p:nvSpPr>
          <p:cNvPr id="5" name="Platshållare för text 4"/>
          <p:cNvSpPr>
            <a:spLocks noGrp="1"/>
          </p:cNvSpPr>
          <p:nvPr>
            <p:ph type="body" sz="quarter" idx="17"/>
          </p:nvPr>
        </p:nvSpPr>
        <p:spPr>
          <a:xfrm>
            <a:off x="6600056" y="6616800"/>
            <a:ext cx="4968152" cy="241200"/>
          </a:xfrm>
        </p:spPr>
        <p:txBody>
          <a:bodyPr/>
          <a:lstStyle/>
          <a:p>
            <a:r>
              <a:rPr lang="sv-SE" dirty="0" smtClean="0"/>
              <a:t>Källa: HLV (2014) och Samhällsmedicin, Region Gävleborg</a:t>
            </a:r>
            <a:endParaRPr lang="sv-SE"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800" y="244800"/>
            <a:ext cx="4525059" cy="6210000"/>
          </a:xfrm>
          <a:prstGeom prst="rect">
            <a:avLst/>
          </a:prstGeom>
        </p:spPr>
      </p:pic>
      <p:pic>
        <p:nvPicPr>
          <p:cNvPr id="10" name="Bildobjekt 9"/>
          <p:cNvPicPr>
            <a:picLocks noChangeAspect="1"/>
          </p:cNvPicPr>
          <p:nvPr/>
        </p:nvPicPr>
        <p:blipFill>
          <a:blip r:embed="rId4"/>
          <a:stretch>
            <a:fillRect/>
          </a:stretch>
        </p:blipFill>
        <p:spPr>
          <a:xfrm>
            <a:off x="3909600" y="5040000"/>
            <a:ext cx="1511758" cy="1357834"/>
          </a:xfrm>
          <a:prstGeom prst="rect">
            <a:avLst/>
          </a:prstGeom>
        </p:spPr>
      </p:pic>
      <p:pic>
        <p:nvPicPr>
          <p:cNvPr id="11" name="Bildobjekt 10"/>
          <p:cNvPicPr>
            <a:picLocks noChangeAspect="1"/>
          </p:cNvPicPr>
          <p:nvPr/>
        </p:nvPicPr>
        <p:blipFill>
          <a:blip r:embed="rId5"/>
          <a:stretch>
            <a:fillRect/>
          </a:stretch>
        </p:blipFill>
        <p:spPr>
          <a:xfrm>
            <a:off x="8211600" y="5040000"/>
            <a:ext cx="1775629" cy="1350504"/>
          </a:xfrm>
          <a:prstGeom prst="rect">
            <a:avLst/>
          </a:prstGeom>
        </p:spPr>
      </p:pic>
      <p:graphicFrame>
        <p:nvGraphicFramePr>
          <p:cNvPr id="12" name="Tabell 11"/>
          <p:cNvGraphicFramePr>
            <a:graphicFrameLocks noGrp="1"/>
          </p:cNvGraphicFramePr>
          <p:nvPr>
            <p:extLst/>
          </p:nvPr>
        </p:nvGraphicFramePr>
        <p:xfrm>
          <a:off x="701002" y="3140968"/>
          <a:ext cx="2088232" cy="1112520"/>
        </p:xfrm>
        <a:graphic>
          <a:graphicData uri="http://schemas.openxmlformats.org/drawingml/2006/table">
            <a:tbl>
              <a:tblPr firstRow="1" bandRow="1">
                <a:tableStyleId>{5C22544A-7EE6-4342-B048-85BDC9FD1C3A}</a:tableStyleId>
              </a:tblPr>
              <a:tblGrid>
                <a:gridCol w="1320147"/>
                <a:gridCol w="768085"/>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19 %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19 %</a:t>
                      </a:r>
                      <a:endParaRPr lang="sv-SE" sz="1400" dirty="0">
                        <a:latin typeface="Calibri" panose="020F0502020204030204" pitchFamily="34" charset="0"/>
                      </a:endParaRPr>
                    </a:p>
                  </a:txBody>
                  <a:tcPr anchor="ctr"/>
                </a:tc>
              </a:tr>
            </a:tbl>
          </a:graphicData>
        </a:graphic>
      </p:graphicFrame>
      <p:graphicFrame>
        <p:nvGraphicFramePr>
          <p:cNvPr id="13" name="Tabell 12"/>
          <p:cNvGraphicFramePr>
            <a:graphicFrameLocks noGrp="1"/>
          </p:cNvGraphicFramePr>
          <p:nvPr>
            <p:extLst/>
          </p:nvPr>
        </p:nvGraphicFramePr>
        <p:xfrm>
          <a:off x="701002" y="4492786"/>
          <a:ext cx="2088232" cy="1112520"/>
        </p:xfrm>
        <a:graphic>
          <a:graphicData uri="http://schemas.openxmlformats.org/drawingml/2006/table">
            <a:tbl>
              <a:tblPr firstRow="1" bandRow="1">
                <a:tableStyleId>{21E4AEA4-8DFA-4A89-87EB-49C32662AFE0}</a:tableStyleId>
              </a:tblPr>
              <a:tblGrid>
                <a:gridCol w="1320147"/>
                <a:gridCol w="76808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12 %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baseline="0" dirty="0" smtClean="0">
                          <a:latin typeface="Calibri" panose="020F0502020204030204" pitchFamily="34" charset="0"/>
                        </a:rPr>
                        <a:t>13 %</a:t>
                      </a:r>
                      <a:endParaRPr lang="sv-SE" sz="1400" dirty="0">
                        <a:latin typeface="Calibri" panose="020F0502020204030204" pitchFamily="34" charset="0"/>
                      </a:endParaRPr>
                    </a:p>
                  </a:txBody>
                  <a:tcPr anchor="ctr"/>
                </a:tc>
              </a:tr>
            </a:tbl>
          </a:graphicData>
        </a:graphic>
      </p:graphicFrame>
      <p:pic>
        <p:nvPicPr>
          <p:cNvPr id="14" name="Bildobjekt 13"/>
          <p:cNvPicPr>
            <a:picLocks noChangeAspect="1"/>
          </p:cNvPicPr>
          <p:nvPr/>
        </p:nvPicPr>
        <p:blipFill>
          <a:blip r:embed="rId6"/>
          <a:stretch>
            <a:fillRect/>
          </a:stretch>
        </p:blipFill>
        <p:spPr>
          <a:xfrm>
            <a:off x="956036" y="1276436"/>
            <a:ext cx="1300126" cy="1550912"/>
          </a:xfrm>
          <a:prstGeom prst="rect">
            <a:avLst/>
          </a:prstGeom>
        </p:spPr>
      </p:pic>
    </p:spTree>
    <p:extLst>
      <p:ext uri="{BB962C8B-B14F-4D97-AF65-F5344CB8AC3E}">
        <p14:creationId xmlns:p14="http://schemas.microsoft.com/office/powerpoint/2010/main" val="182905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38554"/>
          </a:xfrm>
          <a:prstGeom prst="rect">
            <a:avLst/>
          </a:prstGeom>
          <a:noFill/>
        </p:spPr>
        <p:txBody>
          <a:bodyPr wrap="square" rtlCol="0">
            <a:spAutoFit/>
          </a:bodyPr>
          <a:lstStyle/>
          <a:p>
            <a:r>
              <a:rPr lang="sv-SE" sz="1600" b="1" dirty="0" smtClean="0">
                <a:solidFill>
                  <a:schemeClr val="bg1"/>
                </a:solidFill>
                <a:latin typeface="Calibri" panose="020F0502020204030204" pitchFamily="34" charset="0"/>
              </a:rPr>
              <a:t>-</a:t>
            </a:r>
            <a:r>
              <a:rPr lang="sv-SE" sz="1600" b="1" dirty="0">
                <a:solidFill>
                  <a:schemeClr val="bg1"/>
                </a:solidFill>
                <a:latin typeface="Calibri" panose="020F0502020204030204" pitchFamily="34" charset="0"/>
              </a:rPr>
              <a:t>6</a:t>
            </a:r>
            <a:r>
              <a:rPr lang="sv-SE" sz="1600" b="1" dirty="0" smtClean="0">
                <a:solidFill>
                  <a:schemeClr val="bg1"/>
                </a:solidFill>
                <a:latin typeface="Calibri" panose="020F0502020204030204" pitchFamily="34" charset="0"/>
              </a:rPr>
              <a:t>%</a:t>
            </a:r>
            <a:endParaRPr lang="sv-SE" sz="1600" b="1" dirty="0">
              <a:solidFill>
                <a:schemeClr val="bg1"/>
              </a:solidFill>
              <a:latin typeface="Calibri" panose="020F0502020204030204" pitchFamily="34" charset="0"/>
            </a:endParaRPr>
          </a:p>
        </p:txBody>
      </p:sp>
      <p:sp>
        <p:nvSpPr>
          <p:cNvPr id="11" name="textruta 10"/>
          <p:cNvSpPr txBox="1"/>
          <p:nvPr/>
        </p:nvSpPr>
        <p:spPr>
          <a:xfrm>
            <a:off x="2366547" y="3659126"/>
            <a:ext cx="1440160" cy="338554"/>
          </a:xfrm>
          <a:prstGeom prst="rect">
            <a:avLst/>
          </a:prstGeom>
          <a:noFill/>
        </p:spPr>
        <p:txBody>
          <a:bodyPr wrap="square" rtlCol="0">
            <a:spAutoFit/>
          </a:bodyPr>
          <a:lstStyle/>
          <a:p>
            <a:r>
              <a:rPr lang="sv-SE" sz="1600" b="1" dirty="0" smtClean="0">
                <a:solidFill>
                  <a:schemeClr val="bg1"/>
                </a:solidFill>
                <a:latin typeface="Calibri" panose="020F0502020204030204" pitchFamily="34" charset="0"/>
              </a:rPr>
              <a:t> -10%</a:t>
            </a:r>
            <a:endParaRPr lang="sv-SE" sz="1600"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495369"/>
            <a:ext cx="5076268" cy="707886"/>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riskkonsumenter av alkohol</a:t>
            </a:r>
            <a:r>
              <a:rPr lang="sv-SE" sz="2000" dirty="0" smtClean="0">
                <a:latin typeface="Calibri" panose="020F0502020204030204" pitchFamily="34" charset="0"/>
              </a:rPr>
              <a:t> halverades för båda könen i Gävleborgs län. </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792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855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1 015 </a:t>
            </a:r>
            <a:r>
              <a:rPr lang="sv-SE" sz="1600" dirty="0">
                <a:latin typeface="Calibri" panose="020F0502020204030204" pitchFamily="34" charset="0"/>
              </a:rPr>
              <a:t>000 kr.</a:t>
            </a:r>
          </a:p>
        </p:txBody>
      </p:sp>
      <p:sp>
        <p:nvSpPr>
          <p:cNvPr id="24" name="textruta 23"/>
          <p:cNvSpPr txBox="1"/>
          <p:nvPr/>
        </p:nvSpPr>
        <p:spPr>
          <a:xfrm>
            <a:off x="7409906" y="1303460"/>
            <a:ext cx="4512032" cy="830997"/>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4 	bröstcancer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5 	tjock-ändtarmscancer</a:t>
            </a: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9 nya sjukdomsfall</a:t>
            </a:r>
            <a:r>
              <a:rPr lang="sv-SE" sz="1600" dirty="0">
                <a:latin typeface="Calibri" panose="020F0502020204030204" pitchFamily="34" charset="0"/>
              </a:rPr>
              <a:t> av cancer</a:t>
            </a:r>
          </a:p>
        </p:txBody>
      </p:sp>
      <p:sp>
        <p:nvSpPr>
          <p:cNvPr id="25" name="textruta 24"/>
          <p:cNvSpPr txBox="1"/>
          <p:nvPr/>
        </p:nvSpPr>
        <p:spPr>
          <a:xfrm>
            <a:off x="7824192" y="5310703"/>
            <a:ext cx="3967239" cy="830997"/>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2 662 </a:t>
            </a:r>
            <a:r>
              <a:rPr lang="sv-SE" sz="1600" dirty="0">
                <a:latin typeface="Calibri" panose="020F0502020204030204" pitchFamily="34" charset="0"/>
              </a:rPr>
              <a:t>000 kr </a:t>
            </a:r>
            <a:r>
              <a:rPr lang="sv-SE" sz="1600" dirty="0" smtClean="0">
                <a:latin typeface="Calibri" panose="020F0502020204030204" pitchFamily="34" charset="0"/>
              </a:rPr>
              <a:t>om andelen riskkonsumenter av alkohol </a:t>
            </a:r>
            <a:r>
              <a:rPr lang="sv-SE" sz="1600" dirty="0">
                <a:latin typeface="Calibri" panose="020F0502020204030204" pitchFamily="34" charset="0"/>
              </a:rPr>
              <a:t>i </a:t>
            </a:r>
            <a:r>
              <a:rPr lang="sv-SE" sz="1600" dirty="0" smtClean="0">
                <a:latin typeface="Calibri" panose="020F0502020204030204" pitchFamily="34" charset="0"/>
              </a:rPr>
              <a:t>befolkningen halveras.</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10 650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stretch>
            <a:fillRect/>
          </a:stretch>
        </p:blipFill>
        <p:spPr>
          <a:xfrm>
            <a:off x="956036" y="1276436"/>
            <a:ext cx="1300126" cy="1550912"/>
          </a:xfrm>
          <a:prstGeom prst="rect">
            <a:avLst/>
          </a:prstGeom>
        </p:spPr>
      </p:pic>
      <p:sp>
        <p:nvSpPr>
          <p:cNvPr id="19" name="Rektangel 18"/>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41744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a:t>
            </a:r>
            <a:r>
              <a:rPr lang="sv-SE" b="1" dirty="0">
                <a:solidFill>
                  <a:schemeClr val="bg1"/>
                </a:solidFill>
                <a:latin typeface="Calibri" panose="020F0502020204030204" pitchFamily="34" charset="0"/>
              </a:rPr>
              <a:t>6</a:t>
            </a:r>
            <a:r>
              <a:rPr lang="sv-SE" b="1" dirty="0" smtClean="0">
                <a:solidFill>
                  <a:schemeClr val="bg1"/>
                </a:solidFill>
                <a:latin typeface="Calibri" panose="020F0502020204030204" pitchFamily="34" charset="0"/>
              </a:rPr>
              <a:t>%</a:t>
            </a:r>
            <a:endParaRPr lang="sv-SE" b="1" dirty="0">
              <a:solidFill>
                <a:schemeClr val="bg1"/>
              </a:solidFill>
              <a:latin typeface="Calibri" panose="020F0502020204030204" pitchFamily="34" charset="0"/>
            </a:endParaRPr>
          </a:p>
        </p:txBody>
      </p:sp>
      <p:sp>
        <p:nvSpPr>
          <p:cNvPr id="11" name="textruta 10"/>
          <p:cNvSpPr txBox="1"/>
          <p:nvPr/>
        </p:nvSpPr>
        <p:spPr>
          <a:xfrm>
            <a:off x="2394255"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-3%</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013176"/>
            <a:ext cx="5076268" cy="1631216"/>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riskkonsumenter av alkohol</a:t>
            </a:r>
            <a:r>
              <a:rPr lang="sv-SE" sz="2000" dirty="0" smtClean="0">
                <a:latin typeface="Calibri" panose="020F0502020204030204" pitchFamily="34" charset="0"/>
              </a:rPr>
              <a:t> var lika låg som i den kommun med lägst andel riskkonsumenter av alkohol; män 16 procent (Hudiksvalls kommun och Ockelbo kommun), kvinnor 6 procent (Nordanstigs kommun). </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292 000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475 000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761 000 </a:t>
            </a:r>
            <a:r>
              <a:rPr lang="sv-SE" sz="1600" dirty="0">
                <a:latin typeface="Calibri" panose="020F0502020204030204" pitchFamily="34" charset="0"/>
              </a:rPr>
              <a:t>kr.</a:t>
            </a:r>
          </a:p>
        </p:txBody>
      </p:sp>
      <p:sp>
        <p:nvSpPr>
          <p:cNvPr id="24" name="textruta 23"/>
          <p:cNvSpPr txBox="1"/>
          <p:nvPr/>
        </p:nvSpPr>
        <p:spPr>
          <a:xfrm>
            <a:off x="7406930" y="1314560"/>
            <a:ext cx="4521718" cy="830997"/>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4 	bröstcancer</a:t>
            </a:r>
          </a:p>
          <a:p>
            <a:pPr marL="92075" indent="-92075">
              <a:buFont typeface="Calibri" panose="020F0502020204030204" pitchFamily="34" charset="0"/>
              <a:buChar char="­"/>
              <a:tabLst>
                <a:tab pos="360363" algn="l"/>
              </a:tabLst>
            </a:pPr>
            <a:r>
              <a:rPr lang="sv-SE" sz="1600" dirty="0">
                <a:latin typeface="Calibri" panose="020F0502020204030204" pitchFamily="34" charset="0"/>
              </a:rPr>
              <a:t>1 	tjock-ändtarmscancer</a:t>
            </a: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5 nya sjukdomsfall</a:t>
            </a:r>
            <a:r>
              <a:rPr lang="sv-SE" sz="1600" dirty="0">
                <a:latin typeface="Calibri" panose="020F0502020204030204" pitchFamily="34" charset="0"/>
              </a:rPr>
              <a:t> av cancer</a:t>
            </a:r>
          </a:p>
        </p:txBody>
      </p:sp>
      <p:sp>
        <p:nvSpPr>
          <p:cNvPr id="25" name="textruta 24"/>
          <p:cNvSpPr txBox="1"/>
          <p:nvPr/>
        </p:nvSpPr>
        <p:spPr>
          <a:xfrm>
            <a:off x="7824192" y="5247672"/>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1 528 </a:t>
            </a:r>
            <a:r>
              <a:rPr lang="sv-SE" sz="1600" dirty="0">
                <a:latin typeface="Calibri" panose="020F0502020204030204" pitchFamily="34" charset="0"/>
              </a:rPr>
              <a:t>000 kr </a:t>
            </a:r>
            <a:r>
              <a:rPr lang="sv-SE" sz="1600" dirty="0" smtClean="0">
                <a:latin typeface="Calibri" panose="020F0502020204030204" pitchFamily="34" charset="0"/>
              </a:rPr>
              <a:t>om andelen riskkonsumenter i befolkningen går ner till samma nivå som i den kommun med lägst andel riskkonsumenter av alkohol.</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3 195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26" name="Bildobjekt 25"/>
          <p:cNvPicPr>
            <a:picLocks noChangeAspect="1"/>
          </p:cNvPicPr>
          <p:nvPr/>
        </p:nvPicPr>
        <p:blipFill>
          <a:blip r:embed="rId7"/>
          <a:stretch>
            <a:fillRect/>
          </a:stretch>
        </p:blipFill>
        <p:spPr>
          <a:xfrm>
            <a:off x="956036" y="1276436"/>
            <a:ext cx="1300126" cy="1550912"/>
          </a:xfrm>
          <a:prstGeom prst="rect">
            <a:avLst/>
          </a:prstGeom>
        </p:spPr>
      </p:pic>
      <p:sp>
        <p:nvSpPr>
          <p:cNvPr id="28" name="Rektangel 27"/>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30" name="textruta 29"/>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600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Cancerpreventionskalkylatorn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323439"/>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smtClean="0">
                <a:latin typeface="Calibri" panose="020F0502020204030204" pitchFamily="34" charset="0"/>
              </a:rPr>
              <a:t>riskkonsumenter av alkohol</a:t>
            </a:r>
            <a:r>
              <a:rPr lang="sv-SE" sz="2000" dirty="0" smtClean="0">
                <a:latin typeface="Calibri" panose="020F0502020204030204" pitchFamily="34" charset="0"/>
              </a:rPr>
              <a:t> med </a:t>
            </a:r>
            <a:r>
              <a:rPr lang="sv-SE" sz="2000" dirty="0">
                <a:latin typeface="Calibri" panose="020F0502020204030204" pitchFamily="34" charset="0"/>
              </a:rPr>
              <a:t>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84 000 kr.</a:t>
            </a:r>
          </a:p>
          <a:p>
            <a:pPr algn="ctr"/>
            <a:r>
              <a:rPr lang="sv-SE" sz="1600" dirty="0">
                <a:latin typeface="Calibri" panose="020F0502020204030204" pitchFamily="34" charset="0"/>
              </a:rPr>
              <a:t>Kommunens kostnad minskar med 190 000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254 000 kr.</a:t>
            </a:r>
          </a:p>
        </p:txBody>
      </p:sp>
      <p:sp>
        <p:nvSpPr>
          <p:cNvPr id="24" name="textruta 23"/>
          <p:cNvSpPr txBox="1"/>
          <p:nvPr/>
        </p:nvSpPr>
        <p:spPr>
          <a:xfrm>
            <a:off x="7403643" y="1431838"/>
            <a:ext cx="4628340" cy="584775"/>
          </a:xfrm>
          <a:prstGeom prst="rect">
            <a:avLst/>
          </a:prstGeom>
          <a:noFill/>
        </p:spPr>
        <p:txBody>
          <a:bodyPr wrap="square" rtlCol="0">
            <a:spAutoFit/>
          </a:bodyPr>
          <a:lstStyle/>
          <a:p>
            <a:pPr marL="92075" indent="-92075">
              <a:buFont typeface="Calibri" panose="020F0502020204030204" pitchFamily="34" charset="0"/>
              <a:buChar char="­"/>
              <a:tabLst>
                <a:tab pos="360363" algn="l"/>
              </a:tabLst>
            </a:pPr>
            <a:r>
              <a:rPr lang="sv-SE" sz="1600" dirty="0">
                <a:latin typeface="Calibri" panose="020F0502020204030204" pitchFamily="34" charset="0"/>
              </a:rPr>
              <a:t>2 	bröstcancer</a:t>
            </a:r>
          </a:p>
          <a:p>
            <a:pPr>
              <a:tabLst>
                <a:tab pos="360363" algn="l"/>
              </a:tabLst>
            </a:pPr>
            <a:r>
              <a:rPr lang="sv-SE" sz="1600" dirty="0">
                <a:latin typeface="Calibri" panose="020F0502020204030204" pitchFamily="34" charset="0"/>
              </a:rPr>
              <a:t>Totalt förebyggande av </a:t>
            </a:r>
            <a:r>
              <a:rPr lang="sv-SE" sz="1600" u="sng" dirty="0">
                <a:latin typeface="Calibri" panose="020F0502020204030204" pitchFamily="34" charset="0"/>
              </a:rPr>
              <a:t>2 nya sjukdomsfall</a:t>
            </a:r>
            <a:r>
              <a:rPr lang="sv-SE" sz="1600" dirty="0">
                <a:latin typeface="Calibri" panose="020F0502020204030204" pitchFamily="34" charset="0"/>
              </a:rPr>
              <a:t> av cancer</a:t>
            </a:r>
          </a:p>
        </p:txBody>
      </p:sp>
      <p:sp>
        <p:nvSpPr>
          <p:cNvPr id="25" name="textruta 24"/>
          <p:cNvSpPr txBox="1"/>
          <p:nvPr/>
        </p:nvSpPr>
        <p:spPr>
          <a:xfrm>
            <a:off x="7817393" y="5309798"/>
            <a:ext cx="3918934"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528 000 kr av att genomföra satsningen för att minska andelen riskkonsumenter av alkohol i befolkningen.</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stretch>
            <a:fillRect/>
          </a:stretch>
        </p:blipFill>
        <p:spPr>
          <a:xfrm>
            <a:off x="956036" y="1276436"/>
            <a:ext cx="1300126" cy="1550912"/>
          </a:xfrm>
          <a:prstGeom prst="rect">
            <a:avLst/>
          </a:prstGeom>
        </p:spPr>
      </p:pic>
      <p:sp>
        <p:nvSpPr>
          <p:cNvPr id="19" name="Rektangel 18"/>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53098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latshållare för text 6"/>
          <p:cNvSpPr>
            <a:spLocks noGrp="1"/>
          </p:cNvSpPr>
          <p:nvPr>
            <p:ph type="body" sz="quarter" idx="16"/>
          </p:nvPr>
        </p:nvSpPr>
        <p:spPr/>
        <p:txBody>
          <a:bodyPr/>
          <a:lstStyle/>
          <a:p>
            <a:r>
              <a:rPr lang="sv-SE" dirty="0" smtClean="0"/>
              <a:t>Datamaterial</a:t>
            </a:r>
            <a:endParaRPr lang="sv-SE" dirty="0"/>
          </a:p>
        </p:txBody>
      </p:sp>
      <p:sp>
        <p:nvSpPr>
          <p:cNvPr id="8" name="Platshållare för text 7"/>
          <p:cNvSpPr>
            <a:spLocks noGrp="1"/>
          </p:cNvSpPr>
          <p:nvPr>
            <p:ph type="body" sz="quarter" idx="17"/>
          </p:nvPr>
        </p:nvSpPr>
        <p:spPr>
          <a:xfrm>
            <a:off x="4295800" y="6616800"/>
            <a:ext cx="7272408" cy="241200"/>
          </a:xfrm>
        </p:spPr>
        <p:txBody>
          <a:bodyPr/>
          <a:lstStyle/>
          <a:p>
            <a:r>
              <a:rPr lang="sv-SE" dirty="0" smtClean="0"/>
              <a:t>Källa: Folkhälsomyndigheten (2017) och Samhällsmedicin, Region Gävleborg</a:t>
            </a:r>
            <a:endParaRPr lang="sv-SE" dirty="0"/>
          </a:p>
        </p:txBody>
      </p:sp>
      <p:sp>
        <p:nvSpPr>
          <p:cNvPr id="4" name="textruta 3"/>
          <p:cNvSpPr txBox="1"/>
          <p:nvPr/>
        </p:nvSpPr>
        <p:spPr>
          <a:xfrm>
            <a:off x="622302" y="2275124"/>
            <a:ext cx="6987600" cy="3539430"/>
          </a:xfrm>
          <a:prstGeom prst="rect">
            <a:avLst/>
          </a:prstGeom>
          <a:noFill/>
        </p:spPr>
        <p:txBody>
          <a:bodyPr wrap="square" rtlCol="0">
            <a:spAutoFit/>
          </a:bodyPr>
          <a:lstStyle/>
          <a:p>
            <a:pPr algn="just"/>
            <a:r>
              <a:rPr lang="sv-SE" sz="1400" b="1" dirty="0" smtClean="0">
                <a:latin typeface="Calibri" panose="020F0502020204030204" pitchFamily="34" charset="0"/>
              </a:rPr>
              <a:t>Hälsa på lika villkor</a:t>
            </a:r>
          </a:p>
          <a:p>
            <a:pPr algn="just"/>
            <a:r>
              <a:rPr lang="sv-SE" sz="1400" dirty="0" smtClean="0">
                <a:latin typeface="Calibri" panose="020F0502020204030204" pitchFamily="34" charset="0"/>
              </a:rPr>
              <a:t>Statistiken som både Cancerpreventionskalkylatorn och Hälsokalkylatorn bygger på kommer från Folkmyndighetens enkät, </a:t>
            </a:r>
            <a:r>
              <a:rPr lang="sv-SE" sz="1400" i="1" dirty="0" smtClean="0">
                <a:latin typeface="Calibri" panose="020F0502020204030204" pitchFamily="34" charset="0"/>
              </a:rPr>
              <a:t>Hälsa på lika villkor</a:t>
            </a:r>
            <a:r>
              <a:rPr lang="sv-SE" sz="1400" dirty="0" smtClean="0">
                <a:latin typeface="Calibri" panose="020F0502020204030204" pitchFamily="34" charset="0"/>
              </a:rPr>
              <a:t> (HLV). HLV är en nationell studie som genomförs vartannat år med syfte att </a:t>
            </a:r>
            <a:r>
              <a:rPr lang="sv-SE" sz="1400" dirty="0">
                <a:latin typeface="Calibri" panose="020F0502020204030204" pitchFamily="34" charset="0"/>
              </a:rPr>
              <a:t>visa hur befolkningen mår samt följa förändringar i hälsa över tid som en del i uppföljningen av folkhälsopolitiken. </a:t>
            </a:r>
            <a:endParaRPr lang="sv-SE" sz="1400" dirty="0" smtClean="0">
              <a:latin typeface="Calibri" panose="020F0502020204030204" pitchFamily="34" charset="0"/>
            </a:endParaRPr>
          </a:p>
          <a:p>
            <a:pPr algn="just"/>
            <a:endParaRPr lang="sv-SE" sz="1400" dirty="0">
              <a:latin typeface="Calibri" panose="020F0502020204030204" pitchFamily="34" charset="0"/>
            </a:endParaRPr>
          </a:p>
          <a:p>
            <a:pPr algn="just"/>
            <a:r>
              <a:rPr lang="sv-SE" sz="1400" dirty="0" smtClean="0">
                <a:latin typeface="Calibri" panose="020F0502020204030204" pitchFamily="34" charset="0"/>
              </a:rPr>
              <a:t>I </a:t>
            </a:r>
            <a:r>
              <a:rPr lang="sv-SE" sz="1400" dirty="0">
                <a:latin typeface="Calibri" panose="020F0502020204030204" pitchFamily="34" charset="0"/>
              </a:rPr>
              <a:t>undersökningen ingår årligen ett urval av </a:t>
            </a:r>
            <a:r>
              <a:rPr lang="sv-SE" sz="1400" dirty="0" smtClean="0">
                <a:latin typeface="Calibri" panose="020F0502020204030204" pitchFamily="34" charset="0"/>
              </a:rPr>
              <a:t>personer </a:t>
            </a:r>
            <a:r>
              <a:rPr lang="sv-SE" sz="1400" dirty="0">
                <a:latin typeface="Calibri" panose="020F0502020204030204" pitchFamily="34" charset="0"/>
              </a:rPr>
              <a:t>mellan 16–84 </a:t>
            </a:r>
            <a:r>
              <a:rPr lang="sv-SE" sz="1400" dirty="0" smtClean="0">
                <a:latin typeface="Calibri" panose="020F0502020204030204" pitchFamily="34" charset="0"/>
              </a:rPr>
              <a:t>år i riket. År 2016 </a:t>
            </a:r>
            <a:r>
              <a:rPr lang="sv-SE" sz="1400" dirty="0">
                <a:latin typeface="Calibri" panose="020F0502020204030204" pitchFamily="34" charset="0"/>
              </a:rPr>
              <a:t>bestod det totala urvalet av cirka 33 000 personer, varav ungefär hälften </a:t>
            </a:r>
            <a:r>
              <a:rPr lang="sv-SE" sz="1400" dirty="0" smtClean="0">
                <a:latin typeface="Calibri" panose="020F0502020204030204" pitchFamily="34" charset="0"/>
              </a:rPr>
              <a:t>svarade. Det </a:t>
            </a:r>
            <a:r>
              <a:rPr lang="sv-SE" sz="1400" dirty="0">
                <a:latin typeface="Calibri" panose="020F0502020204030204" pitchFamily="34" charset="0"/>
              </a:rPr>
              <a:t>nationella urvalet är obundet och </a:t>
            </a:r>
            <a:r>
              <a:rPr lang="sv-SE" sz="1400" dirty="0" smtClean="0">
                <a:latin typeface="Calibri" panose="020F0502020204030204" pitchFamily="34" charset="0"/>
              </a:rPr>
              <a:t>slumpmässigt och frågeformuläret </a:t>
            </a:r>
            <a:r>
              <a:rPr lang="sv-SE" sz="1400" dirty="0">
                <a:latin typeface="Calibri" panose="020F0502020204030204" pitchFamily="34" charset="0"/>
              </a:rPr>
              <a:t>omfattar 62 frågor och kompletteras med folkbokföringsuppgifter från SCB</a:t>
            </a:r>
            <a:r>
              <a:rPr lang="sv-SE" sz="1400" dirty="0" smtClean="0">
                <a:latin typeface="Calibri" panose="020F0502020204030204" pitchFamily="34" charset="0"/>
              </a:rPr>
              <a:t>. </a:t>
            </a:r>
            <a:r>
              <a:rPr lang="sv-SE" sz="1400" dirty="0">
                <a:latin typeface="Calibri" panose="020F0502020204030204" pitchFamily="34" charset="0"/>
              </a:rPr>
              <a:t>Resultatet viktas så att det kan visas för hela </a:t>
            </a:r>
            <a:r>
              <a:rPr lang="sv-SE" sz="1400" dirty="0" smtClean="0">
                <a:latin typeface="Calibri" panose="020F0502020204030204" pitchFamily="34" charset="0"/>
              </a:rPr>
              <a:t>populationen. Nästkommande </a:t>
            </a:r>
            <a:r>
              <a:rPr lang="sv-SE" sz="1400" dirty="0">
                <a:latin typeface="Calibri" panose="020F0502020204030204" pitchFamily="34" charset="0"/>
              </a:rPr>
              <a:t>undersökningar genomförs år 2018. </a:t>
            </a:r>
          </a:p>
          <a:p>
            <a:pPr algn="just"/>
            <a:endParaRPr lang="sv-SE" sz="1400" dirty="0">
              <a:latin typeface="Calibri" panose="020F0502020204030204" pitchFamily="34" charset="0"/>
            </a:endParaRPr>
          </a:p>
          <a:p>
            <a:pPr algn="just"/>
            <a:r>
              <a:rPr lang="sv-SE" sz="1400" dirty="0" smtClean="0">
                <a:latin typeface="Calibri" panose="020F0502020204030204" pitchFamily="34" charset="0"/>
              </a:rPr>
              <a:t>Utöver det nationella urvalet har </a:t>
            </a:r>
            <a:r>
              <a:rPr lang="sv-SE" sz="1400" dirty="0">
                <a:latin typeface="Calibri" panose="020F0502020204030204" pitchFamily="34" charset="0"/>
              </a:rPr>
              <a:t>Gävleborgs län deltagit med tilläggsurval år 2004, år 2007, år 2010, och år </a:t>
            </a:r>
            <a:r>
              <a:rPr lang="sv-SE" sz="1400" dirty="0" smtClean="0">
                <a:latin typeface="Calibri" panose="020F0502020204030204" pitchFamily="34" charset="0"/>
              </a:rPr>
              <a:t>2014. År </a:t>
            </a:r>
            <a:r>
              <a:rPr lang="sv-SE" sz="1400" dirty="0">
                <a:latin typeface="Calibri" panose="020F0502020204030204" pitchFamily="34" charset="0"/>
              </a:rPr>
              <a:t>2014 var antal svarande i </a:t>
            </a:r>
            <a:r>
              <a:rPr lang="sv-SE" sz="1400" dirty="0" smtClean="0">
                <a:latin typeface="Calibri" panose="020F0502020204030204" pitchFamily="34" charset="0"/>
              </a:rPr>
              <a:t>den nationella folkhälsoenkäten HLV </a:t>
            </a:r>
            <a:r>
              <a:rPr lang="sv-SE" sz="1400" dirty="0">
                <a:latin typeface="Calibri" panose="020F0502020204030204" pitchFamily="34" charset="0"/>
              </a:rPr>
              <a:t>9 </a:t>
            </a:r>
            <a:r>
              <a:rPr lang="sv-SE" sz="1400" dirty="0" smtClean="0">
                <a:latin typeface="Calibri" panose="020F0502020204030204" pitchFamily="34" charset="0"/>
              </a:rPr>
              <a:t>588: </a:t>
            </a:r>
            <a:r>
              <a:rPr lang="sv-SE" sz="1400" dirty="0">
                <a:latin typeface="Calibri" panose="020F0502020204030204" pitchFamily="34" charset="0"/>
              </a:rPr>
              <a:t>en svarsfrekvens om 48,1 procent. I Gävleborgs läns tilläggsurval svarade totalt 6 377 av ett urval om 12 000 individer år 2014: en svarsfrekvens om 51 procent.</a:t>
            </a:r>
          </a:p>
        </p:txBody>
      </p:sp>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7899" y="2216258"/>
            <a:ext cx="3990216" cy="3657162"/>
          </a:xfrm>
          <a:prstGeom prst="rect">
            <a:avLst/>
          </a:prstGeom>
        </p:spPr>
      </p:pic>
    </p:spTree>
    <p:extLst>
      <p:ext uri="{BB962C8B-B14F-4D97-AF65-F5344CB8AC3E}">
        <p14:creationId xmlns:p14="http://schemas.microsoft.com/office/powerpoint/2010/main" val="166058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19" y="1967073"/>
            <a:ext cx="6602375" cy="1470647"/>
          </a:xfrm>
          <a:prstGeom prst="rect">
            <a:avLst/>
          </a:prstGeom>
        </p:spPr>
      </p:pic>
      <p:sp>
        <p:nvSpPr>
          <p:cNvPr id="4" name="Platshållare för text 3"/>
          <p:cNvSpPr>
            <a:spLocks noGrp="1"/>
          </p:cNvSpPr>
          <p:nvPr>
            <p:ph type="body" sz="quarter" idx="16"/>
          </p:nvPr>
        </p:nvSpPr>
        <p:spPr/>
        <p:txBody>
          <a:bodyPr/>
          <a:lstStyle/>
          <a:p>
            <a:r>
              <a:rPr lang="sv-SE" dirty="0" smtClean="0"/>
              <a:t>Sammanfattning av fyra levnadsvanor</a:t>
            </a:r>
            <a:endParaRPr lang="sv-SE" dirty="0"/>
          </a:p>
        </p:txBody>
      </p:sp>
      <p:sp>
        <p:nvSpPr>
          <p:cNvPr id="5" name="Platshållare för text 4"/>
          <p:cNvSpPr>
            <a:spLocks noGrp="1"/>
          </p:cNvSpPr>
          <p:nvPr>
            <p:ph type="body" sz="quarter" idx="17"/>
          </p:nvPr>
        </p:nvSpPr>
        <p:spPr>
          <a:xfrm>
            <a:off x="6168008" y="6616800"/>
            <a:ext cx="5400200" cy="196576"/>
          </a:xfrm>
        </p:spPr>
        <p:txBody>
          <a:bodyPr/>
          <a:lstStyle/>
          <a:p>
            <a:r>
              <a:rPr lang="sv-SE" dirty="0" smtClean="0"/>
              <a:t>Källa: Cancerpreventionskalkylatorn (2017) och Samhällsmedicin, Region Gävleborg</a:t>
            </a:r>
            <a:endParaRPr lang="sv-SE" dirty="0"/>
          </a:p>
        </p:txBody>
      </p:sp>
      <p:sp>
        <p:nvSpPr>
          <p:cNvPr id="7" name="Rektangel 6"/>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pic>
        <p:nvPicPr>
          <p:cNvPr id="15" name="Bildobjekt 14"/>
          <p:cNvPicPr>
            <a:picLocks noChangeAspect="1"/>
          </p:cNvPicPr>
          <p:nvPr/>
        </p:nvPicPr>
        <p:blipFill>
          <a:blip r:embed="rId3"/>
          <a:stretch>
            <a:fillRect/>
          </a:stretch>
        </p:blipFill>
        <p:spPr>
          <a:xfrm>
            <a:off x="1677931" y="4402878"/>
            <a:ext cx="1033693" cy="1239530"/>
          </a:xfrm>
          <a:prstGeom prst="rect">
            <a:avLst/>
          </a:prstGeom>
        </p:spPr>
      </p:pic>
      <p:pic>
        <p:nvPicPr>
          <p:cNvPr id="16" name="Bildobjekt 15"/>
          <p:cNvPicPr>
            <a:picLocks noChangeAspect="1"/>
          </p:cNvPicPr>
          <p:nvPr/>
        </p:nvPicPr>
        <p:blipFill>
          <a:blip r:embed="rId4"/>
          <a:stretch>
            <a:fillRect/>
          </a:stretch>
        </p:blipFill>
        <p:spPr>
          <a:xfrm>
            <a:off x="5017682" y="4318837"/>
            <a:ext cx="2155051" cy="1407612"/>
          </a:xfrm>
          <a:prstGeom prst="ellipse">
            <a:avLst/>
          </a:prstGeom>
          <a:ln>
            <a:noFill/>
          </a:ln>
          <a:effectLst>
            <a:softEdge rad="112500"/>
          </a:effectLst>
        </p:spPr>
      </p:pic>
      <p:pic>
        <p:nvPicPr>
          <p:cNvPr id="17" name="Bildobjekt 16"/>
          <p:cNvPicPr/>
          <p:nvPr/>
        </p:nvPicPr>
        <p:blipFill>
          <a:blip r:embed="rId5" cstate="print">
            <a:extLst>
              <a:ext uri="{28A0092B-C50C-407E-A947-70E740481C1C}">
                <a14:useLocalDpi xmlns:a14="http://schemas.microsoft.com/office/drawing/2010/main" val="0"/>
              </a:ext>
            </a:extLst>
          </a:blip>
          <a:stretch>
            <a:fillRect/>
          </a:stretch>
        </p:blipFill>
        <p:spPr>
          <a:xfrm>
            <a:off x="9493333" y="4377947"/>
            <a:ext cx="1024315" cy="1264461"/>
          </a:xfrm>
          <a:prstGeom prst="rect">
            <a:avLst/>
          </a:prstGeom>
        </p:spPr>
      </p:pic>
      <p:sp>
        <p:nvSpPr>
          <p:cNvPr id="18" name="textruta 17"/>
          <p:cNvSpPr txBox="1"/>
          <p:nvPr/>
        </p:nvSpPr>
        <p:spPr>
          <a:xfrm>
            <a:off x="9480376" y="4782268"/>
            <a:ext cx="1050227" cy="430887"/>
          </a:xfrm>
          <a:prstGeom prst="rect">
            <a:avLst/>
          </a:prstGeom>
          <a:noFill/>
        </p:spPr>
        <p:txBody>
          <a:bodyPr wrap="square" rtlCol="0">
            <a:spAutoFit/>
          </a:bodyPr>
          <a:lstStyle/>
          <a:p>
            <a:pPr algn="ctr"/>
            <a:r>
              <a:rPr lang="sv-SE" sz="1100" b="1" dirty="0" smtClean="0">
                <a:solidFill>
                  <a:schemeClr val="bg1"/>
                </a:solidFill>
                <a:latin typeface="Calibri" panose="020F0502020204030204" pitchFamily="34" charset="0"/>
              </a:rPr>
              <a:t>Förebyggande av nya fall</a:t>
            </a:r>
            <a:endParaRPr lang="sv-SE" sz="1100" b="1" dirty="0">
              <a:solidFill>
                <a:schemeClr val="bg1"/>
              </a:solidFill>
              <a:latin typeface="Calibri" panose="020F0502020204030204" pitchFamily="34" charset="0"/>
            </a:endParaRPr>
          </a:p>
        </p:txBody>
      </p:sp>
      <p:sp>
        <p:nvSpPr>
          <p:cNvPr id="19" name="textruta 18"/>
          <p:cNvSpPr txBox="1"/>
          <p:nvPr/>
        </p:nvSpPr>
        <p:spPr>
          <a:xfrm>
            <a:off x="2855640" y="3441194"/>
            <a:ext cx="6480720" cy="707886"/>
          </a:xfrm>
          <a:prstGeom prst="rect">
            <a:avLst/>
          </a:prstGeom>
          <a:noFill/>
        </p:spPr>
        <p:txBody>
          <a:bodyPr wrap="square" rtlCol="0">
            <a:spAutoFit/>
          </a:bodyPr>
          <a:lstStyle/>
          <a:p>
            <a:pPr algn="ctr"/>
            <a:r>
              <a:rPr lang="sv-SE" sz="2000" dirty="0" smtClean="0">
                <a:latin typeface="Calibri" panose="020F0502020204030204" pitchFamily="34" charset="0"/>
              </a:rPr>
              <a:t>Om Gävleborgs län fick en jämlikhet i hälsa </a:t>
            </a:r>
            <a:r>
              <a:rPr lang="sv-SE" sz="2000" dirty="0">
                <a:latin typeface="Calibri" panose="020F0502020204030204" pitchFamily="34" charset="0"/>
              </a:rPr>
              <a:t>skulle antalet nya cancerfall och kostnader under ett år minska med totalt:</a:t>
            </a:r>
          </a:p>
        </p:txBody>
      </p:sp>
      <p:sp>
        <p:nvSpPr>
          <p:cNvPr id="2" name="textruta 1"/>
          <p:cNvSpPr txBox="1"/>
          <p:nvPr/>
        </p:nvSpPr>
        <p:spPr>
          <a:xfrm>
            <a:off x="9220880" y="5642408"/>
            <a:ext cx="1569218" cy="338554"/>
          </a:xfrm>
          <a:prstGeom prst="rect">
            <a:avLst/>
          </a:prstGeom>
          <a:noFill/>
        </p:spPr>
        <p:txBody>
          <a:bodyPr wrap="square" rtlCol="0">
            <a:spAutoFit/>
          </a:bodyPr>
          <a:lstStyle/>
          <a:p>
            <a:pPr algn="ctr"/>
            <a:r>
              <a:rPr lang="sv-SE" sz="1600" dirty="0" smtClean="0">
                <a:latin typeface="Calibri" panose="020F0502020204030204" pitchFamily="34" charset="0"/>
              </a:rPr>
              <a:t>77 </a:t>
            </a:r>
            <a:r>
              <a:rPr lang="sv-SE" sz="1600" dirty="0" err="1" smtClean="0">
                <a:latin typeface="Calibri" panose="020F0502020204030204" pitchFamily="34" charset="0"/>
              </a:rPr>
              <a:t>st</a:t>
            </a:r>
            <a:r>
              <a:rPr lang="sv-SE" sz="1600" dirty="0" smtClean="0">
                <a:latin typeface="Calibri" panose="020F0502020204030204" pitchFamily="34" charset="0"/>
              </a:rPr>
              <a:t> cancerfall</a:t>
            </a:r>
            <a:endParaRPr lang="sv-SE" sz="1600" dirty="0">
              <a:latin typeface="Calibri" panose="020F0502020204030204" pitchFamily="34" charset="0"/>
            </a:endParaRPr>
          </a:p>
        </p:txBody>
      </p:sp>
      <p:sp>
        <p:nvSpPr>
          <p:cNvPr id="14" name="textruta 13"/>
          <p:cNvSpPr txBox="1"/>
          <p:nvPr/>
        </p:nvSpPr>
        <p:spPr>
          <a:xfrm>
            <a:off x="4982424" y="5622339"/>
            <a:ext cx="2225563" cy="830997"/>
          </a:xfrm>
          <a:prstGeom prst="rect">
            <a:avLst/>
          </a:prstGeom>
          <a:noFill/>
        </p:spPr>
        <p:txBody>
          <a:bodyPr wrap="square" rtlCol="0">
            <a:spAutoFit/>
          </a:bodyPr>
          <a:lstStyle/>
          <a:p>
            <a:pPr algn="ctr"/>
            <a:r>
              <a:rPr lang="sv-SE" sz="1600" b="1" dirty="0" smtClean="0">
                <a:latin typeface="Calibri" panose="020F0502020204030204" pitchFamily="34" charset="0"/>
              </a:rPr>
              <a:t>Samhällets kostnadsminskning </a:t>
            </a:r>
          </a:p>
          <a:p>
            <a:pPr algn="ctr"/>
            <a:r>
              <a:rPr lang="sv-SE" sz="1600" b="1" dirty="0" smtClean="0">
                <a:latin typeface="Calibri" panose="020F0502020204030204" pitchFamily="34" charset="0"/>
              </a:rPr>
              <a:t>18 436 000 kr</a:t>
            </a:r>
            <a:endParaRPr lang="sv-SE" sz="1600" b="1" dirty="0">
              <a:latin typeface="Calibri" panose="020F0502020204030204" pitchFamily="34" charset="0"/>
            </a:endParaRPr>
          </a:p>
        </p:txBody>
      </p:sp>
      <p:sp>
        <p:nvSpPr>
          <p:cNvPr id="21" name="textruta 20"/>
          <p:cNvSpPr txBox="1"/>
          <p:nvPr/>
        </p:nvSpPr>
        <p:spPr>
          <a:xfrm>
            <a:off x="116562" y="5622339"/>
            <a:ext cx="4156429"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a:t>
            </a:r>
            <a:r>
              <a:rPr lang="sv-SE" sz="1600" dirty="0" smtClean="0">
                <a:latin typeface="Calibri" panose="020F0502020204030204" pitchFamily="34" charset="0"/>
              </a:rPr>
              <a:t>kostnad: 6 555 000 kr</a:t>
            </a:r>
            <a:r>
              <a:rPr lang="sv-SE" sz="1600" dirty="0">
                <a:latin typeface="Calibri" panose="020F0502020204030204" pitchFamily="34" charset="0"/>
              </a:rPr>
              <a:t>.</a:t>
            </a:r>
          </a:p>
          <a:p>
            <a:pPr algn="ctr"/>
            <a:r>
              <a:rPr lang="sv-SE" sz="1600" dirty="0">
                <a:latin typeface="Calibri" panose="020F0502020204030204" pitchFamily="34" charset="0"/>
              </a:rPr>
              <a:t>Kommunens </a:t>
            </a:r>
            <a:r>
              <a:rPr lang="sv-SE" sz="1600" dirty="0" smtClean="0">
                <a:latin typeface="Calibri" panose="020F0502020204030204" pitchFamily="34" charset="0"/>
              </a:rPr>
              <a:t>kostnad: 7 315 000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kostnad: 4 566 000 kr</a:t>
            </a:r>
            <a:r>
              <a:rPr lang="sv-SE" sz="1600" dirty="0">
                <a:latin typeface="Calibri" panose="020F0502020204030204" pitchFamily="34" charset="0"/>
              </a:rPr>
              <a:t>.</a:t>
            </a:r>
          </a:p>
        </p:txBody>
      </p:sp>
    </p:spTree>
    <p:extLst>
      <p:ext uri="{BB962C8B-B14F-4D97-AF65-F5344CB8AC3E}">
        <p14:creationId xmlns:p14="http://schemas.microsoft.com/office/powerpoint/2010/main" val="327401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19" y="1967073"/>
            <a:ext cx="6602375" cy="1470647"/>
          </a:xfrm>
          <a:prstGeom prst="rect">
            <a:avLst/>
          </a:prstGeom>
        </p:spPr>
      </p:pic>
      <p:sp>
        <p:nvSpPr>
          <p:cNvPr id="4" name="Platshållare för text 3"/>
          <p:cNvSpPr>
            <a:spLocks noGrp="1"/>
          </p:cNvSpPr>
          <p:nvPr>
            <p:ph type="body" sz="quarter" idx="16"/>
          </p:nvPr>
        </p:nvSpPr>
        <p:spPr/>
        <p:txBody>
          <a:bodyPr/>
          <a:lstStyle/>
          <a:p>
            <a:r>
              <a:rPr lang="sv-SE" dirty="0" smtClean="0"/>
              <a:t>Sammanfattning av fyra levnadsvanor</a:t>
            </a:r>
            <a:endParaRPr lang="sv-SE" dirty="0"/>
          </a:p>
        </p:txBody>
      </p:sp>
      <p:sp>
        <p:nvSpPr>
          <p:cNvPr id="5" name="Platshållare för text 4"/>
          <p:cNvSpPr>
            <a:spLocks noGrp="1"/>
          </p:cNvSpPr>
          <p:nvPr>
            <p:ph type="body" sz="quarter" idx="17"/>
          </p:nvPr>
        </p:nvSpPr>
        <p:spPr>
          <a:xfrm>
            <a:off x="6168008" y="6616800"/>
            <a:ext cx="5400200" cy="196576"/>
          </a:xfrm>
        </p:spPr>
        <p:txBody>
          <a:bodyPr/>
          <a:lstStyle/>
          <a:p>
            <a:r>
              <a:rPr lang="sv-SE" dirty="0" smtClean="0"/>
              <a:t>Källa: Cancerpreventionskalkylatorn (2017) och Samhällsmedicin, Region Gävleborg</a:t>
            </a:r>
            <a:endParaRPr lang="sv-SE" dirty="0"/>
          </a:p>
        </p:txBody>
      </p:sp>
      <p:pic>
        <p:nvPicPr>
          <p:cNvPr id="15" name="Bildobjekt 14"/>
          <p:cNvPicPr>
            <a:picLocks noChangeAspect="1"/>
          </p:cNvPicPr>
          <p:nvPr/>
        </p:nvPicPr>
        <p:blipFill>
          <a:blip r:embed="rId3"/>
          <a:stretch>
            <a:fillRect/>
          </a:stretch>
        </p:blipFill>
        <p:spPr>
          <a:xfrm>
            <a:off x="1677931" y="4402878"/>
            <a:ext cx="1033693" cy="1239530"/>
          </a:xfrm>
          <a:prstGeom prst="rect">
            <a:avLst/>
          </a:prstGeom>
        </p:spPr>
      </p:pic>
      <p:pic>
        <p:nvPicPr>
          <p:cNvPr id="16" name="Bildobjekt 15"/>
          <p:cNvPicPr>
            <a:picLocks noChangeAspect="1"/>
          </p:cNvPicPr>
          <p:nvPr/>
        </p:nvPicPr>
        <p:blipFill>
          <a:blip r:embed="rId4"/>
          <a:stretch>
            <a:fillRect/>
          </a:stretch>
        </p:blipFill>
        <p:spPr>
          <a:xfrm>
            <a:off x="5017682" y="4318837"/>
            <a:ext cx="2155051" cy="1407612"/>
          </a:xfrm>
          <a:prstGeom prst="ellipse">
            <a:avLst/>
          </a:prstGeom>
          <a:ln>
            <a:noFill/>
          </a:ln>
          <a:effectLst>
            <a:softEdge rad="112500"/>
          </a:effectLst>
        </p:spPr>
      </p:pic>
      <p:pic>
        <p:nvPicPr>
          <p:cNvPr id="17" name="Bildobjekt 16"/>
          <p:cNvPicPr/>
          <p:nvPr/>
        </p:nvPicPr>
        <p:blipFill>
          <a:blip r:embed="rId5" cstate="print">
            <a:extLst>
              <a:ext uri="{28A0092B-C50C-407E-A947-70E740481C1C}">
                <a14:useLocalDpi xmlns:a14="http://schemas.microsoft.com/office/drawing/2010/main" val="0"/>
              </a:ext>
            </a:extLst>
          </a:blip>
          <a:stretch>
            <a:fillRect/>
          </a:stretch>
        </p:blipFill>
        <p:spPr>
          <a:xfrm>
            <a:off x="9493333" y="4377947"/>
            <a:ext cx="1024315" cy="1264461"/>
          </a:xfrm>
          <a:prstGeom prst="rect">
            <a:avLst/>
          </a:prstGeom>
        </p:spPr>
      </p:pic>
      <p:sp>
        <p:nvSpPr>
          <p:cNvPr id="18" name="textruta 17"/>
          <p:cNvSpPr txBox="1"/>
          <p:nvPr/>
        </p:nvSpPr>
        <p:spPr>
          <a:xfrm>
            <a:off x="9480376" y="4782268"/>
            <a:ext cx="1050227" cy="430887"/>
          </a:xfrm>
          <a:prstGeom prst="rect">
            <a:avLst/>
          </a:prstGeom>
          <a:noFill/>
        </p:spPr>
        <p:txBody>
          <a:bodyPr wrap="square" rtlCol="0">
            <a:spAutoFit/>
          </a:bodyPr>
          <a:lstStyle/>
          <a:p>
            <a:pPr algn="ctr"/>
            <a:r>
              <a:rPr lang="sv-SE" sz="1100" b="1" dirty="0" smtClean="0">
                <a:solidFill>
                  <a:schemeClr val="bg1"/>
                </a:solidFill>
                <a:latin typeface="Calibri" panose="020F0502020204030204" pitchFamily="34" charset="0"/>
              </a:rPr>
              <a:t>Förebyggande av nya fall</a:t>
            </a:r>
            <a:endParaRPr lang="sv-SE" sz="1100" b="1" dirty="0">
              <a:solidFill>
                <a:schemeClr val="bg1"/>
              </a:solidFill>
              <a:latin typeface="Calibri" panose="020F0502020204030204" pitchFamily="34" charset="0"/>
            </a:endParaRPr>
          </a:p>
        </p:txBody>
      </p:sp>
      <p:sp>
        <p:nvSpPr>
          <p:cNvPr id="19" name="textruta 18"/>
          <p:cNvSpPr txBox="1"/>
          <p:nvPr/>
        </p:nvSpPr>
        <p:spPr>
          <a:xfrm>
            <a:off x="2855640" y="3441194"/>
            <a:ext cx="6480720" cy="1015663"/>
          </a:xfrm>
          <a:prstGeom prst="rect">
            <a:avLst/>
          </a:prstGeom>
          <a:noFill/>
        </p:spPr>
        <p:txBody>
          <a:bodyPr wrap="square" rtlCol="0">
            <a:spAutoFit/>
          </a:bodyPr>
          <a:lstStyle/>
          <a:p>
            <a:pPr algn="ctr"/>
            <a:r>
              <a:rPr lang="sv-SE" sz="2000" dirty="0" smtClean="0">
                <a:latin typeface="Calibri" panose="020F0502020204030204" pitchFamily="34" charset="0"/>
              </a:rPr>
              <a:t>Om alla kommuner i Gävleborgs län var som den ”bästa” kommunen inom varje levnadsvana skulle antalet nya cancerfall och kostnader under ett år minska med totalt:</a:t>
            </a:r>
            <a:endParaRPr lang="sv-SE" sz="2000" dirty="0">
              <a:latin typeface="Calibri" panose="020F0502020204030204" pitchFamily="34" charset="0"/>
            </a:endParaRPr>
          </a:p>
        </p:txBody>
      </p:sp>
      <p:sp>
        <p:nvSpPr>
          <p:cNvPr id="2" name="textruta 1"/>
          <p:cNvSpPr txBox="1"/>
          <p:nvPr/>
        </p:nvSpPr>
        <p:spPr>
          <a:xfrm>
            <a:off x="9220880" y="5642408"/>
            <a:ext cx="1569218" cy="338554"/>
          </a:xfrm>
          <a:prstGeom prst="rect">
            <a:avLst/>
          </a:prstGeom>
          <a:noFill/>
        </p:spPr>
        <p:txBody>
          <a:bodyPr wrap="square" rtlCol="0">
            <a:spAutoFit/>
          </a:bodyPr>
          <a:lstStyle/>
          <a:p>
            <a:pPr algn="ctr"/>
            <a:r>
              <a:rPr lang="sv-SE" sz="1600" dirty="0" smtClean="0">
                <a:latin typeface="Calibri" panose="020F0502020204030204" pitchFamily="34" charset="0"/>
              </a:rPr>
              <a:t>53 </a:t>
            </a:r>
            <a:r>
              <a:rPr lang="sv-SE" sz="1600" dirty="0" err="1" smtClean="0">
                <a:latin typeface="Calibri" panose="020F0502020204030204" pitchFamily="34" charset="0"/>
              </a:rPr>
              <a:t>st</a:t>
            </a:r>
            <a:r>
              <a:rPr lang="sv-SE" sz="1600" dirty="0" smtClean="0">
                <a:latin typeface="Calibri" panose="020F0502020204030204" pitchFamily="34" charset="0"/>
              </a:rPr>
              <a:t> cancerfall</a:t>
            </a:r>
            <a:endParaRPr lang="sv-SE" sz="1600" dirty="0">
              <a:latin typeface="Calibri" panose="020F0502020204030204" pitchFamily="34" charset="0"/>
            </a:endParaRPr>
          </a:p>
        </p:txBody>
      </p:sp>
      <p:sp>
        <p:nvSpPr>
          <p:cNvPr id="14" name="textruta 13"/>
          <p:cNvSpPr txBox="1"/>
          <p:nvPr/>
        </p:nvSpPr>
        <p:spPr>
          <a:xfrm>
            <a:off x="4982424" y="5622339"/>
            <a:ext cx="2225563" cy="830997"/>
          </a:xfrm>
          <a:prstGeom prst="rect">
            <a:avLst/>
          </a:prstGeom>
          <a:noFill/>
        </p:spPr>
        <p:txBody>
          <a:bodyPr wrap="square" rtlCol="0">
            <a:spAutoFit/>
          </a:bodyPr>
          <a:lstStyle/>
          <a:p>
            <a:pPr algn="ctr"/>
            <a:r>
              <a:rPr lang="sv-SE" sz="1600" b="1" dirty="0" smtClean="0">
                <a:latin typeface="Calibri" panose="020F0502020204030204" pitchFamily="34" charset="0"/>
              </a:rPr>
              <a:t>Samhällets kostnadsminskning </a:t>
            </a:r>
          </a:p>
          <a:p>
            <a:pPr algn="ctr"/>
            <a:r>
              <a:rPr lang="sv-SE" sz="1600" b="1" dirty="0" smtClean="0">
                <a:latin typeface="Calibri" panose="020F0502020204030204" pitchFamily="34" charset="0"/>
              </a:rPr>
              <a:t>12 781 000 kr</a:t>
            </a:r>
            <a:endParaRPr lang="sv-SE" sz="1600" b="1" dirty="0">
              <a:latin typeface="Calibri" panose="020F0502020204030204" pitchFamily="34" charset="0"/>
            </a:endParaRPr>
          </a:p>
        </p:txBody>
      </p:sp>
      <p:sp>
        <p:nvSpPr>
          <p:cNvPr id="21" name="textruta 20"/>
          <p:cNvSpPr txBox="1"/>
          <p:nvPr/>
        </p:nvSpPr>
        <p:spPr>
          <a:xfrm>
            <a:off x="116562" y="5622339"/>
            <a:ext cx="4156429"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a:t>
            </a:r>
            <a:r>
              <a:rPr lang="sv-SE" sz="1600" dirty="0" smtClean="0">
                <a:latin typeface="Calibri" panose="020F0502020204030204" pitchFamily="34" charset="0"/>
              </a:rPr>
              <a:t>kostnad: 4 448 000 kr</a:t>
            </a:r>
            <a:r>
              <a:rPr lang="sv-SE" sz="1600" dirty="0">
                <a:latin typeface="Calibri" panose="020F0502020204030204" pitchFamily="34" charset="0"/>
              </a:rPr>
              <a:t>.</a:t>
            </a:r>
          </a:p>
          <a:p>
            <a:pPr algn="ctr"/>
            <a:r>
              <a:rPr lang="sv-SE" sz="1600" dirty="0">
                <a:latin typeface="Calibri" panose="020F0502020204030204" pitchFamily="34" charset="0"/>
              </a:rPr>
              <a:t>Kommunens </a:t>
            </a:r>
            <a:r>
              <a:rPr lang="sv-SE" sz="1600" dirty="0" smtClean="0">
                <a:latin typeface="Calibri" panose="020F0502020204030204" pitchFamily="34" charset="0"/>
              </a:rPr>
              <a:t>kostnad: 5 035 000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kostnad: 3 298 000 kr</a:t>
            </a:r>
            <a:r>
              <a:rPr lang="sv-SE" sz="1600" dirty="0">
                <a:latin typeface="Calibri" panose="020F0502020204030204" pitchFamily="34" charset="0"/>
              </a:rPr>
              <a:t>.</a:t>
            </a:r>
          </a:p>
        </p:txBody>
      </p:sp>
      <p:sp>
        <p:nvSpPr>
          <p:cNvPr id="20" name="Rektangel 19"/>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Tree>
    <p:extLst>
      <p:ext uri="{BB962C8B-B14F-4D97-AF65-F5344CB8AC3E}">
        <p14:creationId xmlns:p14="http://schemas.microsoft.com/office/powerpoint/2010/main" val="391210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19" y="1967073"/>
            <a:ext cx="6602375" cy="1470647"/>
          </a:xfrm>
          <a:prstGeom prst="rect">
            <a:avLst/>
          </a:prstGeom>
        </p:spPr>
      </p:pic>
      <p:sp>
        <p:nvSpPr>
          <p:cNvPr id="4" name="Platshållare för text 3"/>
          <p:cNvSpPr>
            <a:spLocks noGrp="1"/>
          </p:cNvSpPr>
          <p:nvPr>
            <p:ph type="body" sz="quarter" idx="16"/>
          </p:nvPr>
        </p:nvSpPr>
        <p:spPr/>
        <p:txBody>
          <a:bodyPr/>
          <a:lstStyle/>
          <a:p>
            <a:r>
              <a:rPr lang="sv-SE" dirty="0" smtClean="0"/>
              <a:t>Sammanfattning av fyra levnadsvanor</a:t>
            </a:r>
            <a:endParaRPr lang="sv-SE" dirty="0"/>
          </a:p>
        </p:txBody>
      </p:sp>
      <p:sp>
        <p:nvSpPr>
          <p:cNvPr id="5" name="Platshållare för text 4"/>
          <p:cNvSpPr>
            <a:spLocks noGrp="1"/>
          </p:cNvSpPr>
          <p:nvPr>
            <p:ph type="body" sz="quarter" idx="17"/>
          </p:nvPr>
        </p:nvSpPr>
        <p:spPr>
          <a:xfrm>
            <a:off x="6168008" y="6616800"/>
            <a:ext cx="5400200" cy="196576"/>
          </a:xfrm>
        </p:spPr>
        <p:txBody>
          <a:bodyPr/>
          <a:lstStyle/>
          <a:p>
            <a:r>
              <a:rPr lang="sv-SE" dirty="0" smtClean="0"/>
              <a:t>Källa: Cancerpreventionskalkylatorn (2017) och Samhällsmedicin, Region Gävleborg</a:t>
            </a:r>
            <a:endParaRPr lang="sv-SE" dirty="0"/>
          </a:p>
        </p:txBody>
      </p:sp>
      <p:pic>
        <p:nvPicPr>
          <p:cNvPr id="15" name="Bildobjekt 14"/>
          <p:cNvPicPr>
            <a:picLocks noChangeAspect="1"/>
          </p:cNvPicPr>
          <p:nvPr/>
        </p:nvPicPr>
        <p:blipFill>
          <a:blip r:embed="rId3"/>
          <a:stretch>
            <a:fillRect/>
          </a:stretch>
        </p:blipFill>
        <p:spPr>
          <a:xfrm>
            <a:off x="1677931" y="4402878"/>
            <a:ext cx="1033693" cy="1239530"/>
          </a:xfrm>
          <a:prstGeom prst="rect">
            <a:avLst/>
          </a:prstGeom>
        </p:spPr>
      </p:pic>
      <p:pic>
        <p:nvPicPr>
          <p:cNvPr id="16" name="Bildobjekt 15"/>
          <p:cNvPicPr>
            <a:picLocks noChangeAspect="1"/>
          </p:cNvPicPr>
          <p:nvPr/>
        </p:nvPicPr>
        <p:blipFill>
          <a:blip r:embed="rId4"/>
          <a:stretch>
            <a:fillRect/>
          </a:stretch>
        </p:blipFill>
        <p:spPr>
          <a:xfrm>
            <a:off x="5017682" y="4318837"/>
            <a:ext cx="2155051" cy="1407612"/>
          </a:xfrm>
          <a:prstGeom prst="ellipse">
            <a:avLst/>
          </a:prstGeom>
          <a:ln>
            <a:noFill/>
          </a:ln>
          <a:effectLst>
            <a:softEdge rad="112500"/>
          </a:effectLst>
        </p:spPr>
      </p:pic>
      <p:pic>
        <p:nvPicPr>
          <p:cNvPr id="17" name="Bildobjekt 16"/>
          <p:cNvPicPr/>
          <p:nvPr/>
        </p:nvPicPr>
        <p:blipFill>
          <a:blip r:embed="rId5" cstate="print">
            <a:extLst>
              <a:ext uri="{28A0092B-C50C-407E-A947-70E740481C1C}">
                <a14:useLocalDpi xmlns:a14="http://schemas.microsoft.com/office/drawing/2010/main" val="0"/>
              </a:ext>
            </a:extLst>
          </a:blip>
          <a:stretch>
            <a:fillRect/>
          </a:stretch>
        </p:blipFill>
        <p:spPr>
          <a:xfrm>
            <a:off x="9493333" y="4377947"/>
            <a:ext cx="1024315" cy="1264461"/>
          </a:xfrm>
          <a:prstGeom prst="rect">
            <a:avLst/>
          </a:prstGeom>
        </p:spPr>
      </p:pic>
      <p:sp>
        <p:nvSpPr>
          <p:cNvPr id="18" name="textruta 17"/>
          <p:cNvSpPr txBox="1"/>
          <p:nvPr/>
        </p:nvSpPr>
        <p:spPr>
          <a:xfrm>
            <a:off x="9480376" y="4782268"/>
            <a:ext cx="1050227" cy="430887"/>
          </a:xfrm>
          <a:prstGeom prst="rect">
            <a:avLst/>
          </a:prstGeom>
          <a:noFill/>
        </p:spPr>
        <p:txBody>
          <a:bodyPr wrap="square" rtlCol="0">
            <a:spAutoFit/>
          </a:bodyPr>
          <a:lstStyle/>
          <a:p>
            <a:pPr algn="ctr"/>
            <a:r>
              <a:rPr lang="sv-SE" sz="1100" b="1" dirty="0" smtClean="0">
                <a:solidFill>
                  <a:schemeClr val="bg1"/>
                </a:solidFill>
                <a:latin typeface="Calibri" panose="020F0502020204030204" pitchFamily="34" charset="0"/>
              </a:rPr>
              <a:t>Förebyggande av nya fall</a:t>
            </a:r>
            <a:endParaRPr lang="sv-SE" sz="1100" b="1" dirty="0">
              <a:solidFill>
                <a:schemeClr val="bg1"/>
              </a:solidFill>
              <a:latin typeface="Calibri" panose="020F0502020204030204" pitchFamily="34" charset="0"/>
            </a:endParaRPr>
          </a:p>
        </p:txBody>
      </p:sp>
      <p:sp>
        <p:nvSpPr>
          <p:cNvPr id="19" name="textruta 18"/>
          <p:cNvSpPr txBox="1"/>
          <p:nvPr/>
        </p:nvSpPr>
        <p:spPr>
          <a:xfrm>
            <a:off x="2855640" y="3441194"/>
            <a:ext cx="6480720" cy="1015663"/>
          </a:xfrm>
          <a:prstGeom prst="rect">
            <a:avLst/>
          </a:prstGeom>
          <a:noFill/>
        </p:spPr>
        <p:txBody>
          <a:bodyPr wrap="square" rtlCol="0">
            <a:spAutoFit/>
          </a:bodyPr>
          <a:lstStyle/>
          <a:p>
            <a:pPr algn="ctr"/>
            <a:r>
              <a:rPr lang="sv-SE" sz="2000" dirty="0">
                <a:latin typeface="Calibri" panose="020F0502020204030204" pitchFamily="34" charset="0"/>
              </a:rPr>
              <a:t>Om förekomsten, inom alla fyra levnadsvaneområden, minskade med 2 procentenheter, skulle antalet nya cancerfall och kostnader under ett år minska med totalt:</a:t>
            </a:r>
          </a:p>
        </p:txBody>
      </p:sp>
      <p:sp>
        <p:nvSpPr>
          <p:cNvPr id="2" name="textruta 1"/>
          <p:cNvSpPr txBox="1"/>
          <p:nvPr/>
        </p:nvSpPr>
        <p:spPr>
          <a:xfrm>
            <a:off x="9220880" y="5642408"/>
            <a:ext cx="1569218" cy="338554"/>
          </a:xfrm>
          <a:prstGeom prst="rect">
            <a:avLst/>
          </a:prstGeom>
          <a:noFill/>
        </p:spPr>
        <p:txBody>
          <a:bodyPr wrap="square" rtlCol="0">
            <a:spAutoFit/>
          </a:bodyPr>
          <a:lstStyle/>
          <a:p>
            <a:pPr algn="ctr"/>
            <a:r>
              <a:rPr lang="sv-SE" sz="1600" dirty="0" smtClean="0">
                <a:latin typeface="Calibri" panose="020F0502020204030204" pitchFamily="34" charset="0"/>
              </a:rPr>
              <a:t>26 </a:t>
            </a:r>
            <a:r>
              <a:rPr lang="sv-SE" sz="1600" dirty="0" err="1" smtClean="0">
                <a:latin typeface="Calibri" panose="020F0502020204030204" pitchFamily="34" charset="0"/>
              </a:rPr>
              <a:t>st</a:t>
            </a:r>
            <a:r>
              <a:rPr lang="sv-SE" sz="1600" dirty="0" smtClean="0">
                <a:latin typeface="Calibri" panose="020F0502020204030204" pitchFamily="34" charset="0"/>
              </a:rPr>
              <a:t> cancerfall</a:t>
            </a:r>
            <a:endParaRPr lang="sv-SE" sz="1600" dirty="0">
              <a:latin typeface="Calibri" panose="020F0502020204030204" pitchFamily="34" charset="0"/>
            </a:endParaRPr>
          </a:p>
        </p:txBody>
      </p:sp>
      <p:sp>
        <p:nvSpPr>
          <p:cNvPr id="14" name="textruta 13"/>
          <p:cNvSpPr txBox="1"/>
          <p:nvPr/>
        </p:nvSpPr>
        <p:spPr>
          <a:xfrm>
            <a:off x="4982424" y="5622339"/>
            <a:ext cx="2225563" cy="830997"/>
          </a:xfrm>
          <a:prstGeom prst="rect">
            <a:avLst/>
          </a:prstGeom>
          <a:noFill/>
        </p:spPr>
        <p:txBody>
          <a:bodyPr wrap="square" rtlCol="0">
            <a:spAutoFit/>
          </a:bodyPr>
          <a:lstStyle/>
          <a:p>
            <a:pPr algn="ctr"/>
            <a:r>
              <a:rPr lang="sv-SE" sz="1600" b="1" dirty="0" smtClean="0">
                <a:latin typeface="Calibri" panose="020F0502020204030204" pitchFamily="34" charset="0"/>
              </a:rPr>
              <a:t>Samhällets kostnadsminskning </a:t>
            </a:r>
          </a:p>
          <a:p>
            <a:pPr algn="ctr"/>
            <a:r>
              <a:rPr lang="sv-SE" sz="1600" b="1" dirty="0" smtClean="0">
                <a:latin typeface="Calibri" panose="020F0502020204030204" pitchFamily="34" charset="0"/>
              </a:rPr>
              <a:t>5 642 000 kr</a:t>
            </a:r>
            <a:endParaRPr lang="sv-SE" sz="1600" b="1" dirty="0">
              <a:latin typeface="Calibri" panose="020F0502020204030204" pitchFamily="34" charset="0"/>
            </a:endParaRPr>
          </a:p>
        </p:txBody>
      </p:sp>
      <p:sp>
        <p:nvSpPr>
          <p:cNvPr id="21" name="textruta 20"/>
          <p:cNvSpPr txBox="1"/>
          <p:nvPr/>
        </p:nvSpPr>
        <p:spPr>
          <a:xfrm>
            <a:off x="116562" y="5622339"/>
            <a:ext cx="4156429"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a:t>
            </a:r>
            <a:r>
              <a:rPr lang="sv-SE" sz="1600" dirty="0" smtClean="0">
                <a:latin typeface="Calibri" panose="020F0502020204030204" pitchFamily="34" charset="0"/>
              </a:rPr>
              <a:t>kostnad: 2 157 000 kr</a:t>
            </a:r>
            <a:r>
              <a:rPr lang="sv-SE" sz="1600" dirty="0">
                <a:latin typeface="Calibri" panose="020F0502020204030204" pitchFamily="34" charset="0"/>
              </a:rPr>
              <a:t>.</a:t>
            </a:r>
          </a:p>
          <a:p>
            <a:pPr algn="ctr"/>
            <a:r>
              <a:rPr lang="sv-SE" sz="1600" dirty="0">
                <a:latin typeface="Calibri" panose="020F0502020204030204" pitchFamily="34" charset="0"/>
              </a:rPr>
              <a:t>Kommunens </a:t>
            </a:r>
            <a:r>
              <a:rPr lang="sv-SE" sz="1600" dirty="0" smtClean="0">
                <a:latin typeface="Calibri" panose="020F0502020204030204" pitchFamily="34" charset="0"/>
              </a:rPr>
              <a:t>kostnad: 2 470 000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kostnad: 1 015 000 kr</a:t>
            </a:r>
            <a:r>
              <a:rPr lang="sv-SE" sz="1600" dirty="0">
                <a:latin typeface="Calibri" panose="020F0502020204030204" pitchFamily="34" charset="0"/>
              </a:rPr>
              <a:t>.</a:t>
            </a:r>
          </a:p>
        </p:txBody>
      </p:sp>
      <p:sp>
        <p:nvSpPr>
          <p:cNvPr id="22" name="Rektangel 21"/>
          <p:cNvSpPr/>
          <p:nvPr/>
        </p:nvSpPr>
        <p:spPr>
          <a:xfrm rot="2700000">
            <a:off x="10148638" y="417398"/>
            <a:ext cx="2668981" cy="5588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Tree>
    <p:extLst>
      <p:ext uri="{BB962C8B-B14F-4D97-AF65-F5344CB8AC3E}">
        <p14:creationId xmlns:p14="http://schemas.microsoft.com/office/powerpoint/2010/main" val="6325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latshållare för text 6"/>
          <p:cNvSpPr>
            <a:spLocks noGrp="1"/>
          </p:cNvSpPr>
          <p:nvPr>
            <p:ph type="body" sz="quarter" idx="16"/>
          </p:nvPr>
        </p:nvSpPr>
        <p:spPr/>
        <p:txBody>
          <a:bodyPr/>
          <a:lstStyle/>
          <a:p>
            <a:r>
              <a:rPr lang="sv-SE" dirty="0" smtClean="0"/>
              <a:t>Hälsokalkylatorn</a:t>
            </a:r>
            <a:endParaRPr lang="sv-SE" dirty="0"/>
          </a:p>
        </p:txBody>
      </p:sp>
      <p:sp>
        <p:nvSpPr>
          <p:cNvPr id="8" name="Platshållare för text 7"/>
          <p:cNvSpPr>
            <a:spLocks noGrp="1"/>
          </p:cNvSpPr>
          <p:nvPr>
            <p:ph type="body" sz="quarter" idx="17"/>
          </p:nvPr>
        </p:nvSpPr>
        <p:spPr>
          <a:xfrm>
            <a:off x="6096000" y="6616800"/>
            <a:ext cx="5472208" cy="241200"/>
          </a:xfrm>
        </p:spPr>
        <p:txBody>
          <a:bodyPr/>
          <a:lstStyle/>
          <a:p>
            <a:r>
              <a:rPr lang="sv-SE" dirty="0" smtClean="0"/>
              <a:t>Källa: Hälsokalkylatorn (2017) Samhällsmedicin, Region Gävleborg</a:t>
            </a:r>
            <a:endParaRPr lang="sv-SE" dirty="0"/>
          </a:p>
        </p:txBody>
      </p:sp>
      <p:sp>
        <p:nvSpPr>
          <p:cNvPr id="12" name="textruta 11"/>
          <p:cNvSpPr txBox="1"/>
          <p:nvPr/>
        </p:nvSpPr>
        <p:spPr>
          <a:xfrm>
            <a:off x="263352" y="2238256"/>
            <a:ext cx="11304763" cy="4680000"/>
          </a:xfrm>
          <a:prstGeom prst="rect">
            <a:avLst/>
          </a:prstGeom>
          <a:noFill/>
        </p:spPr>
        <p:txBody>
          <a:bodyPr wrap="square" numCol="2" rtlCol="0">
            <a:spAutoFit/>
          </a:bodyPr>
          <a:lstStyle/>
          <a:p>
            <a:pPr marL="361950" algn="just">
              <a:defRPr/>
            </a:pPr>
            <a:r>
              <a:rPr lang="sv-SE" sz="1400" dirty="0" smtClean="0">
                <a:latin typeface="Calibri" panose="020F0502020204030204" pitchFamily="34" charset="0"/>
              </a:rPr>
              <a:t>Hälsokalkylatorn </a:t>
            </a:r>
            <a:r>
              <a:rPr lang="sv-SE" sz="1400" dirty="0">
                <a:latin typeface="Calibri" panose="020F0502020204030204" pitchFamily="34" charset="0"/>
              </a:rPr>
              <a:t>är ett verktyg som kan användas vid samhällsekonomiska analyser kopplade till hälsoläget i länet. Utifrån nationella folkhälsoenkäten, </a:t>
            </a:r>
            <a:r>
              <a:rPr lang="sv-SE" sz="1400" i="1" dirty="0">
                <a:latin typeface="Calibri" panose="020F0502020204030204" pitchFamily="34" charset="0"/>
              </a:rPr>
              <a:t>Hälsa på lika villkor</a:t>
            </a:r>
            <a:r>
              <a:rPr lang="sv-SE" sz="1400" dirty="0">
                <a:latin typeface="Calibri" panose="020F0502020204030204" pitchFamily="34" charset="0"/>
              </a:rPr>
              <a:t>, som riktas till individer mellan 16-84 </a:t>
            </a:r>
            <a:r>
              <a:rPr lang="sv-SE" sz="1400" dirty="0" smtClean="0">
                <a:latin typeface="Calibri" panose="020F0502020204030204" pitchFamily="34" charset="0"/>
              </a:rPr>
              <a:t>år (åldersintervallet i Hälsokalkylatorn är 20-84 år), </a:t>
            </a:r>
            <a:r>
              <a:rPr lang="sv-SE" sz="1400" dirty="0">
                <a:latin typeface="Calibri" panose="020F0502020204030204" pitchFamily="34" charset="0"/>
              </a:rPr>
              <a:t>beräknas hur förändrade levnadsvanor påverkar kostnaden för </a:t>
            </a:r>
            <a:r>
              <a:rPr lang="sv-SE" sz="1400" dirty="0" smtClean="0">
                <a:latin typeface="Calibri" panose="020F0502020204030204" pitchFamily="34" charset="0"/>
              </a:rPr>
              <a:t>hälso- </a:t>
            </a:r>
            <a:r>
              <a:rPr lang="sv-SE" sz="1400" dirty="0">
                <a:latin typeface="Calibri" panose="020F0502020204030204" pitchFamily="34" charset="0"/>
              </a:rPr>
              <a:t>och </a:t>
            </a:r>
            <a:r>
              <a:rPr lang="sv-SE" sz="1400" dirty="0" smtClean="0">
                <a:latin typeface="Calibri" panose="020F0502020204030204" pitchFamily="34" charset="0"/>
              </a:rPr>
              <a:t>sjukvården, kommuner, eller Försäkringskassan. Sammantaget bildar dessa tre en hypotetisk samhällskostnad som skulle kunna undvikas genom förändrade levnadsvanor. </a:t>
            </a:r>
          </a:p>
          <a:p>
            <a:pPr marL="361950" algn="just">
              <a:defRPr/>
            </a:pPr>
            <a:r>
              <a:rPr lang="sv-SE" sz="1050" dirty="0" smtClean="0">
                <a:latin typeface="Calibri" panose="020F0502020204030204" pitchFamily="34" charset="0"/>
              </a:rPr>
              <a:t> </a:t>
            </a:r>
          </a:p>
          <a:p>
            <a:pPr marL="361950" algn="just">
              <a:defRPr/>
            </a:pPr>
            <a:r>
              <a:rPr lang="sv-SE" sz="1400" b="1" dirty="0" smtClean="0">
                <a:latin typeface="Calibri" panose="020F0502020204030204" pitchFamily="34" charset="0"/>
              </a:rPr>
              <a:t>Riskfaktorer</a:t>
            </a:r>
          </a:p>
          <a:p>
            <a:pPr marL="361950" algn="just"/>
            <a:r>
              <a:rPr lang="sv-SE" sz="1400" dirty="0" smtClean="0">
                <a:latin typeface="Calibri" panose="020F0502020204030204" pitchFamily="34" charset="0"/>
              </a:rPr>
              <a:t>Utgångspunkten </a:t>
            </a:r>
            <a:r>
              <a:rPr lang="sv-SE" sz="1400" dirty="0">
                <a:latin typeface="Calibri" panose="020F0502020204030204" pitchFamily="34" charset="0"/>
              </a:rPr>
              <a:t>är fyra riskfaktorer för </a:t>
            </a:r>
            <a:r>
              <a:rPr lang="sv-SE" sz="1400" dirty="0" smtClean="0">
                <a:latin typeface="Calibri" panose="020F0502020204030204" pitchFamily="34" charset="0"/>
              </a:rPr>
              <a:t>hälsa: fetma</a:t>
            </a:r>
            <a:r>
              <a:rPr lang="sv-SE" sz="1400" dirty="0">
                <a:latin typeface="Calibri" panose="020F0502020204030204" pitchFamily="34" charset="0"/>
              </a:rPr>
              <a:t>, daglig rökning, </a:t>
            </a:r>
            <a:r>
              <a:rPr lang="sv-SE" sz="1400" dirty="0" smtClean="0">
                <a:latin typeface="Calibri" panose="020F0502020204030204" pitchFamily="34" charset="0"/>
              </a:rPr>
              <a:t>fysisk inaktivitet, </a:t>
            </a:r>
            <a:r>
              <a:rPr lang="sv-SE" sz="1400" dirty="0">
                <a:latin typeface="Calibri" panose="020F0502020204030204" pitchFamily="34" charset="0"/>
              </a:rPr>
              <a:t>och riskbruk av </a:t>
            </a:r>
            <a:r>
              <a:rPr lang="sv-SE" sz="1400" dirty="0" smtClean="0">
                <a:latin typeface="Calibri" panose="020F0502020204030204" pitchFamily="34" charset="0"/>
              </a:rPr>
              <a:t>alkohol. De diagnoser </a:t>
            </a:r>
            <a:r>
              <a:rPr lang="sv-SE" sz="1400" dirty="0">
                <a:latin typeface="Calibri" panose="020F0502020204030204" pitchFamily="34" charset="0"/>
              </a:rPr>
              <a:t>som </a:t>
            </a:r>
            <a:r>
              <a:rPr lang="sv-SE" sz="1400" dirty="0" smtClean="0">
                <a:latin typeface="Calibri" panose="020F0502020204030204" pitchFamily="34" charset="0"/>
              </a:rPr>
              <a:t>idag finns </a:t>
            </a:r>
            <a:r>
              <a:rPr lang="sv-SE" sz="1400" dirty="0">
                <a:latin typeface="Calibri" panose="020F0502020204030204" pitchFamily="34" charset="0"/>
              </a:rPr>
              <a:t>med i </a:t>
            </a:r>
            <a:r>
              <a:rPr lang="sv-SE" sz="1400" dirty="0" smtClean="0">
                <a:latin typeface="Calibri" panose="020F0502020204030204" pitchFamily="34" charset="0"/>
              </a:rPr>
              <a:t>Hälsokalkylatorn </a:t>
            </a:r>
            <a:r>
              <a:rPr lang="sv-SE" sz="1400" dirty="0">
                <a:latin typeface="Calibri" panose="020F0502020204030204" pitchFamily="34" charset="0"/>
              </a:rPr>
              <a:t>är: diabetes, </a:t>
            </a:r>
            <a:r>
              <a:rPr lang="sv-SE" sz="1400" dirty="0" err="1">
                <a:latin typeface="Calibri" panose="020F0502020204030204" pitchFamily="34" charset="0"/>
              </a:rPr>
              <a:t>ischemisk</a:t>
            </a:r>
            <a:r>
              <a:rPr lang="sv-SE" sz="1400" dirty="0">
                <a:latin typeface="Calibri" panose="020F0502020204030204" pitchFamily="34" charset="0"/>
              </a:rPr>
              <a:t> hjärtsjukdom, stroke, lungcancer, koloncancer, bröstcancer, prostatacancer, KOL, depression, frakturer, och alkoholrelaterade sjukdomar</a:t>
            </a:r>
            <a:r>
              <a:rPr lang="sv-SE" sz="1400" dirty="0" smtClean="0">
                <a:latin typeface="Calibri" panose="020F0502020204030204" pitchFamily="34" charset="0"/>
              </a:rPr>
              <a:t>. De </a:t>
            </a:r>
            <a:r>
              <a:rPr lang="sv-SE" sz="1400" dirty="0">
                <a:latin typeface="Calibri" panose="020F0502020204030204" pitchFamily="34" charset="0"/>
              </a:rPr>
              <a:t>relativa </a:t>
            </a:r>
            <a:r>
              <a:rPr lang="sv-SE" sz="1400" dirty="0" smtClean="0">
                <a:latin typeface="Calibri" panose="020F0502020204030204" pitchFamily="34" charset="0"/>
              </a:rPr>
              <a:t>kostnads-besparingarna </a:t>
            </a:r>
            <a:r>
              <a:rPr lang="sv-SE" sz="1400" dirty="0">
                <a:latin typeface="Calibri" panose="020F0502020204030204" pitchFamily="34" charset="0"/>
              </a:rPr>
              <a:t>baseras på den ursprungliga nivån på riskfaktorn, det vill säga nivån i nuläget påverkar storleken på de möjliga besparingarna. </a:t>
            </a:r>
            <a:endParaRPr lang="sv-SE" sz="1400" dirty="0" smtClean="0">
              <a:solidFill>
                <a:prstClr val="black"/>
              </a:solidFill>
              <a:latin typeface="Calibri" panose="020F0502020204030204" pitchFamily="34" charset="0"/>
            </a:endParaRPr>
          </a:p>
          <a:p>
            <a:pPr marL="361950" algn="just">
              <a:defRPr/>
            </a:pPr>
            <a:r>
              <a:rPr lang="sv-SE" sz="1050" dirty="0" smtClean="0">
                <a:solidFill>
                  <a:prstClr val="black"/>
                </a:solidFill>
                <a:latin typeface="Calibri" panose="020F0502020204030204" pitchFamily="34" charset="0"/>
              </a:rPr>
              <a:t> </a:t>
            </a:r>
            <a:endParaRPr lang="sv-SE" sz="1050" dirty="0">
              <a:solidFill>
                <a:prstClr val="black"/>
              </a:solidFill>
              <a:latin typeface="Calibri" panose="020F0502020204030204" pitchFamily="34" charset="0"/>
            </a:endParaRPr>
          </a:p>
          <a:p>
            <a:pPr marL="361950" algn="just">
              <a:defRPr/>
            </a:pPr>
            <a:r>
              <a:rPr lang="sv-SE" sz="1400" b="1" dirty="0" smtClean="0">
                <a:latin typeface="Calibri" panose="020F0502020204030204" pitchFamily="34" charset="0"/>
              </a:rPr>
              <a:t>Argument vid diskussioner</a:t>
            </a:r>
          </a:p>
          <a:p>
            <a:pPr marL="361950" algn="just">
              <a:defRPr/>
            </a:pPr>
            <a:r>
              <a:rPr lang="sv-SE" sz="1400" dirty="0" smtClean="0">
                <a:latin typeface="Calibri" panose="020F0502020204030204" pitchFamily="34" charset="0"/>
              </a:rPr>
              <a:t>Hälsokalkylatorn </a:t>
            </a:r>
            <a:r>
              <a:rPr lang="sv-SE" sz="1400" dirty="0">
                <a:latin typeface="Calibri" panose="020F0502020204030204" pitchFamily="34" charset="0"/>
              </a:rPr>
              <a:t>visar att det finns resurser att </a:t>
            </a:r>
            <a:r>
              <a:rPr lang="sv-SE" sz="1400" dirty="0" smtClean="0">
                <a:latin typeface="Calibri" panose="020F0502020204030204" pitchFamily="34" charset="0"/>
              </a:rPr>
              <a:t>spara</a:t>
            </a:r>
            <a:br>
              <a:rPr lang="sv-SE" sz="1400" dirty="0" smtClean="0">
                <a:latin typeface="Calibri" panose="020F0502020204030204" pitchFamily="34" charset="0"/>
              </a:rPr>
            </a:br>
            <a:r>
              <a:rPr lang="sv-SE" sz="1400" dirty="0" smtClean="0">
                <a:latin typeface="Calibri" panose="020F0502020204030204" pitchFamily="34" charset="0"/>
              </a:rPr>
              <a:t>genom att arbeta hälsofrämjande och sjukdomsförebyggande.</a:t>
            </a:r>
            <a:br>
              <a:rPr lang="sv-SE" sz="1400" dirty="0" smtClean="0">
                <a:latin typeface="Calibri" panose="020F0502020204030204" pitchFamily="34" charset="0"/>
              </a:rPr>
            </a:br>
            <a:endParaRPr lang="sv-SE" sz="1400" dirty="0" smtClean="0">
              <a:latin typeface="Calibri" panose="020F0502020204030204" pitchFamily="34" charset="0"/>
            </a:endParaRPr>
          </a:p>
          <a:p>
            <a:pPr marL="361950" algn="just">
              <a:defRPr/>
            </a:pPr>
            <a:r>
              <a:rPr lang="sv-SE" sz="1400" dirty="0" smtClean="0">
                <a:latin typeface="Calibri" panose="020F0502020204030204" pitchFamily="34" charset="0"/>
              </a:rPr>
              <a:t>Kostnader och besparingar är ofta konkreta och viktiga argument i funktionen och diskussionen, men bakom varje siffra finns också individerna som drabbas av sjukdom till följd av nulägets levnadsvanor i befolkningen.</a:t>
            </a:r>
            <a:r>
              <a:rPr lang="sv-SE" sz="1400" dirty="0" smtClean="0">
                <a:solidFill>
                  <a:prstClr val="black"/>
                </a:solidFill>
                <a:latin typeface="Calibri" panose="020F0502020204030204" pitchFamily="34" charset="0"/>
              </a:rPr>
              <a:t> </a:t>
            </a:r>
            <a:r>
              <a:rPr lang="sv-SE" sz="1400" dirty="0" smtClean="0">
                <a:latin typeface="Calibri" panose="020F0502020204030204" pitchFamily="34" charset="0"/>
              </a:rPr>
              <a:t>Utöver kostnader som minskar genom att antalet nya fall av levnadsvanerelaterade sjukdomar blir färre, kommer dessutom ett antal individer varje år slippa att drabbas av sjukdom. Vilket i sin tur också betyder att många individer slipper se att en av deras anhöriga drabbas av sjukdom.</a:t>
            </a:r>
          </a:p>
          <a:p>
            <a:pPr marL="361950" algn="just">
              <a:defRPr/>
            </a:pPr>
            <a:r>
              <a:rPr lang="sv-SE" sz="1050" dirty="0" smtClean="0">
                <a:latin typeface="Calibri" panose="020F0502020204030204" pitchFamily="34" charset="0"/>
              </a:rPr>
              <a:t> </a:t>
            </a:r>
          </a:p>
          <a:p>
            <a:pPr marL="361950" algn="just">
              <a:defRPr/>
            </a:pPr>
            <a:r>
              <a:rPr lang="sv-SE" sz="1400" b="1" dirty="0" smtClean="0">
                <a:latin typeface="Calibri" panose="020F0502020204030204" pitchFamily="34" charset="0"/>
              </a:rPr>
              <a:t>Nya fall, QALY och DALY</a:t>
            </a:r>
            <a:endParaRPr lang="sv-SE" sz="1400" b="1" dirty="0">
              <a:latin typeface="Calibri" panose="020F0502020204030204" pitchFamily="34" charset="0"/>
            </a:endParaRPr>
          </a:p>
          <a:p>
            <a:pPr marL="361950" algn="just">
              <a:defRPr/>
            </a:pPr>
            <a:r>
              <a:rPr lang="sv-SE" sz="1400" dirty="0" smtClean="0">
                <a:latin typeface="Calibri" panose="020F0502020204030204" pitchFamily="34" charset="0"/>
              </a:rPr>
              <a:t>Utöver hypotetiska kostnadsbesparingar och minskad samhällskostnad räknar också Hälsokalkylatorn ut antalet nya sjukdomsfall, samt förändringen i kvalitetsjusterade </a:t>
            </a:r>
            <a:r>
              <a:rPr lang="sv-SE" sz="1400" dirty="0">
                <a:latin typeface="Calibri" panose="020F0502020204030204" pitchFamily="34" charset="0"/>
              </a:rPr>
              <a:t>levnadsår (QALY) och funktionsjusteradelevnadsår (DALY). QALY är ett mått som väger medicinska insatser mot varandra, och bygger på idén om att extra levnadsår också måste vägas mot vilken kvalitet som finns för dessa år. DALY är ett levnadsmått som tar hänsyn till funktionsnedsättning och förtidig död. </a:t>
            </a:r>
            <a:endParaRPr lang="sv-SE" sz="1400" dirty="0"/>
          </a:p>
        </p:txBody>
      </p:sp>
      <p:sp>
        <p:nvSpPr>
          <p:cNvPr id="13" name="Platshållare för text 2"/>
          <p:cNvSpPr>
            <a:spLocks noGrp="1"/>
          </p:cNvSpPr>
          <p:nvPr>
            <p:ph type="body" sz="quarter" idx="15"/>
          </p:nvPr>
        </p:nvSpPr>
        <p:spPr>
          <a:xfrm>
            <a:off x="623891" y="1944002"/>
            <a:ext cx="10944226" cy="392729"/>
          </a:xfrm>
        </p:spPr>
        <p:txBody>
          <a:bodyPr/>
          <a:lstStyle/>
          <a:p>
            <a:r>
              <a:rPr lang="sv-SE" dirty="0" smtClean="0"/>
              <a:t>Inledning</a:t>
            </a:r>
            <a:endParaRPr lang="sv-SE" dirty="0"/>
          </a:p>
        </p:txBody>
      </p:sp>
    </p:spTree>
    <p:extLst>
      <p:ext uri="{BB962C8B-B14F-4D97-AF65-F5344CB8AC3E}">
        <p14:creationId xmlns:p14="http://schemas.microsoft.com/office/powerpoint/2010/main" val="86949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smtClean="0"/>
              <a:t>Översikt</a:t>
            </a:r>
            <a:endParaRPr lang="sv-SE" dirty="0"/>
          </a:p>
        </p:txBody>
      </p:sp>
      <p:sp>
        <p:nvSpPr>
          <p:cNvPr id="4" name="Platshållare för text 3"/>
          <p:cNvSpPr>
            <a:spLocks noGrp="1"/>
          </p:cNvSpPr>
          <p:nvPr>
            <p:ph type="body" sz="quarter" idx="16"/>
          </p:nvPr>
        </p:nvSpPr>
        <p:spPr/>
        <p:txBody>
          <a:bodyPr/>
          <a:lstStyle/>
          <a:p>
            <a:r>
              <a:rPr lang="sv-SE" dirty="0" smtClean="0"/>
              <a:t>Hälsokalkylatorn</a:t>
            </a:r>
            <a:endParaRPr lang="sv-SE" dirty="0"/>
          </a:p>
        </p:txBody>
      </p:sp>
      <p:sp>
        <p:nvSpPr>
          <p:cNvPr id="7" name="Ned 6"/>
          <p:cNvSpPr/>
          <p:nvPr/>
        </p:nvSpPr>
        <p:spPr>
          <a:xfrm>
            <a:off x="2117088" y="4797152"/>
            <a:ext cx="288032" cy="504056"/>
          </a:xfrm>
          <a:prstGeom prst="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8" name="Ned 7"/>
          <p:cNvSpPr/>
          <p:nvPr/>
        </p:nvSpPr>
        <p:spPr>
          <a:xfrm>
            <a:off x="4681935" y="4797152"/>
            <a:ext cx="288032" cy="504056"/>
          </a:xfrm>
          <a:prstGeom prst="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Ned 8"/>
          <p:cNvSpPr/>
          <p:nvPr/>
        </p:nvSpPr>
        <p:spPr>
          <a:xfrm>
            <a:off x="7219074" y="4797152"/>
            <a:ext cx="288032" cy="504056"/>
          </a:xfrm>
          <a:prstGeom prst="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0" name="Ned 9"/>
          <p:cNvSpPr/>
          <p:nvPr/>
        </p:nvSpPr>
        <p:spPr>
          <a:xfrm>
            <a:off x="9758018" y="4797152"/>
            <a:ext cx="288032" cy="504056"/>
          </a:xfrm>
          <a:prstGeom prst="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1" name="textruta 10"/>
          <p:cNvSpPr txBox="1"/>
          <p:nvPr/>
        </p:nvSpPr>
        <p:spPr>
          <a:xfrm>
            <a:off x="1108976" y="5315172"/>
            <a:ext cx="2304256" cy="584775"/>
          </a:xfrm>
          <a:prstGeom prst="rect">
            <a:avLst/>
          </a:prstGeom>
          <a:noFill/>
        </p:spPr>
        <p:txBody>
          <a:bodyPr wrap="square" rtlCol="0">
            <a:spAutoFit/>
          </a:bodyPr>
          <a:lstStyle/>
          <a:p>
            <a:pPr algn="ctr"/>
            <a:r>
              <a:rPr lang="sv-SE" sz="1600" dirty="0" smtClean="0">
                <a:latin typeface="Calibri" panose="020F0502020204030204" pitchFamily="34" charset="0"/>
              </a:rPr>
              <a:t>Andel kraftigt överviktiga (fetma), BMI &gt; 30</a:t>
            </a:r>
            <a:endParaRPr lang="sv-SE" sz="1600" dirty="0">
              <a:latin typeface="Calibri" panose="020F0502020204030204" pitchFamily="34" charset="0"/>
            </a:endParaRPr>
          </a:p>
        </p:txBody>
      </p:sp>
      <p:sp>
        <p:nvSpPr>
          <p:cNvPr id="12" name="textruta 11"/>
          <p:cNvSpPr txBox="1"/>
          <p:nvPr/>
        </p:nvSpPr>
        <p:spPr>
          <a:xfrm>
            <a:off x="3875993" y="5303444"/>
            <a:ext cx="1899916" cy="338554"/>
          </a:xfrm>
          <a:prstGeom prst="rect">
            <a:avLst/>
          </a:prstGeom>
          <a:noFill/>
        </p:spPr>
        <p:txBody>
          <a:bodyPr wrap="square" rtlCol="0">
            <a:spAutoFit/>
          </a:bodyPr>
          <a:lstStyle/>
          <a:p>
            <a:pPr algn="ctr"/>
            <a:r>
              <a:rPr lang="sv-SE" sz="1600" dirty="0" smtClean="0">
                <a:latin typeface="Calibri" panose="020F0502020204030204" pitchFamily="34" charset="0"/>
              </a:rPr>
              <a:t>Andel dagliga rökare</a:t>
            </a:r>
            <a:endParaRPr lang="sv-SE" sz="1600" dirty="0">
              <a:latin typeface="Calibri" panose="020F0502020204030204" pitchFamily="34" charset="0"/>
            </a:endParaRPr>
          </a:p>
        </p:txBody>
      </p:sp>
      <p:sp>
        <p:nvSpPr>
          <p:cNvPr id="14" name="textruta 13"/>
          <p:cNvSpPr txBox="1"/>
          <p:nvPr/>
        </p:nvSpPr>
        <p:spPr>
          <a:xfrm>
            <a:off x="8805078" y="5288687"/>
            <a:ext cx="2193912" cy="584775"/>
          </a:xfrm>
          <a:prstGeom prst="rect">
            <a:avLst/>
          </a:prstGeom>
          <a:noFill/>
        </p:spPr>
        <p:txBody>
          <a:bodyPr wrap="square" rtlCol="0">
            <a:spAutoFit/>
          </a:bodyPr>
          <a:lstStyle/>
          <a:p>
            <a:pPr algn="ctr"/>
            <a:r>
              <a:rPr lang="sv-SE" sz="1600" dirty="0" smtClean="0">
                <a:latin typeface="Calibri" panose="020F0502020204030204" pitchFamily="34" charset="0"/>
              </a:rPr>
              <a:t>Andel riskkonsumenter av alkohol (AUDIT)</a:t>
            </a:r>
            <a:endParaRPr lang="sv-SE" sz="1600" dirty="0">
              <a:latin typeface="Calibri" panose="020F0502020204030204" pitchFamily="34" charset="0"/>
            </a:endParaRPr>
          </a:p>
        </p:txBody>
      </p:sp>
      <p:sp>
        <p:nvSpPr>
          <p:cNvPr id="15" name="Platshållare för text 4"/>
          <p:cNvSpPr>
            <a:spLocks noGrp="1"/>
          </p:cNvSpPr>
          <p:nvPr>
            <p:ph type="body" sz="quarter" idx="17"/>
          </p:nvPr>
        </p:nvSpPr>
        <p:spPr>
          <a:xfrm>
            <a:off x="5916920" y="6616800"/>
            <a:ext cx="5651288" cy="241200"/>
          </a:xfrm>
        </p:spPr>
        <p:txBody>
          <a:bodyPr/>
          <a:lstStyle/>
          <a:p>
            <a:r>
              <a:rPr lang="sv-SE" dirty="0" smtClean="0"/>
              <a:t>Källa: Hälsokalkylatorn (2017) och Samhällsmedicin, Region Gävleborg</a:t>
            </a:r>
            <a:endParaRPr lang="sv-SE" dirty="0"/>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117" y="3117432"/>
            <a:ext cx="2054495" cy="1471559"/>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930" y="3047769"/>
            <a:ext cx="2090041" cy="1571085"/>
          </a:xfrm>
          <a:prstGeom prst="rect">
            <a:avLst/>
          </a:prstGeom>
        </p:spPr>
      </p:pic>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89" y="3111750"/>
            <a:ext cx="2018951" cy="1507104"/>
          </a:xfrm>
          <a:prstGeom prst="rect">
            <a:avLst/>
          </a:prstGeom>
        </p:spPr>
      </p:pic>
      <p:pic>
        <p:nvPicPr>
          <p:cNvPr id="17" name="Bildobjekt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58" y="3097533"/>
            <a:ext cx="2018951" cy="1492886"/>
          </a:xfrm>
          <a:prstGeom prst="rect">
            <a:avLst/>
          </a:prstGeom>
        </p:spPr>
      </p:pic>
      <p:sp>
        <p:nvSpPr>
          <p:cNvPr id="18" name="textruta 17"/>
          <p:cNvSpPr txBox="1"/>
          <p:nvPr/>
        </p:nvSpPr>
        <p:spPr>
          <a:xfrm>
            <a:off x="6413132" y="5288687"/>
            <a:ext cx="1899916" cy="1077218"/>
          </a:xfrm>
          <a:prstGeom prst="rect">
            <a:avLst/>
          </a:prstGeom>
          <a:noFill/>
        </p:spPr>
        <p:txBody>
          <a:bodyPr wrap="square" rtlCol="0">
            <a:spAutoFit/>
          </a:bodyPr>
          <a:lstStyle/>
          <a:p>
            <a:pPr algn="ctr"/>
            <a:r>
              <a:rPr lang="sv-SE" sz="1600" dirty="0" smtClean="0">
                <a:latin typeface="Calibri" panose="020F0502020204030204" pitchFamily="34" charset="0"/>
              </a:rPr>
              <a:t>Andel med en stillasittande fritid (mindre än 2 timmar/veckan)</a:t>
            </a:r>
            <a:endParaRPr lang="sv-SE" sz="1600" dirty="0">
              <a:latin typeface="Calibri" panose="020F0502020204030204" pitchFamily="34" charset="0"/>
            </a:endParaRPr>
          </a:p>
        </p:txBody>
      </p:sp>
    </p:spTree>
    <p:extLst>
      <p:ext uri="{BB962C8B-B14F-4D97-AF65-F5344CB8AC3E}">
        <p14:creationId xmlns:p14="http://schemas.microsoft.com/office/powerpoint/2010/main" val="362716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extruta 25"/>
          <p:cNvSpPr txBox="1"/>
          <p:nvPr/>
        </p:nvSpPr>
        <p:spPr>
          <a:xfrm>
            <a:off x="5303912" y="3537121"/>
            <a:ext cx="4737657" cy="1169551"/>
          </a:xfrm>
          <a:prstGeom prst="rect">
            <a:avLst/>
          </a:prstGeom>
          <a:noFill/>
        </p:spPr>
        <p:txBody>
          <a:bodyPr wrap="square" rtlCol="0">
            <a:spAutoFit/>
          </a:bodyPr>
          <a:lstStyle/>
          <a:p>
            <a:pPr algn="just"/>
            <a:r>
              <a:rPr lang="sv-SE" sz="1400" dirty="0">
                <a:latin typeface="Calibri" panose="020F0502020204030204" pitchFamily="34" charset="0"/>
              </a:rPr>
              <a:t>Bygger på frågor i nationella folkhälsoenkäten (HLV</a:t>
            </a:r>
            <a:r>
              <a:rPr lang="sv-SE" sz="1400" dirty="0" smtClean="0">
                <a:latin typeface="Calibri" panose="020F0502020204030204" pitchFamily="34" charset="0"/>
              </a:rPr>
              <a:t>). Riskabla alkoholvanor </a:t>
            </a:r>
            <a:r>
              <a:rPr lang="sv-SE" sz="1400" dirty="0">
                <a:latin typeface="Calibri" panose="020F0502020204030204" pitchFamily="34" charset="0"/>
              </a:rPr>
              <a:t>är ett mått som bygger på frågeinstrumentet AUDIT (</a:t>
            </a:r>
            <a:r>
              <a:rPr lang="sv-SE" sz="1400" dirty="0" err="1">
                <a:latin typeface="Calibri" panose="020F0502020204030204" pitchFamily="34" charset="0"/>
              </a:rPr>
              <a:t>Alcohol</a:t>
            </a:r>
            <a:r>
              <a:rPr lang="sv-SE" sz="1400" dirty="0">
                <a:latin typeface="Calibri" panose="020F0502020204030204" pitchFamily="34" charset="0"/>
              </a:rPr>
              <a:t> </a:t>
            </a:r>
            <a:r>
              <a:rPr lang="sv-SE" sz="1400" dirty="0" err="1">
                <a:latin typeface="Calibri" panose="020F0502020204030204" pitchFamily="34" charset="0"/>
              </a:rPr>
              <a:t>Use</a:t>
            </a:r>
            <a:r>
              <a:rPr lang="sv-SE" sz="1400" dirty="0">
                <a:latin typeface="Calibri" panose="020F0502020204030204" pitchFamily="34" charset="0"/>
              </a:rPr>
              <a:t> Disorder </a:t>
            </a:r>
            <a:r>
              <a:rPr lang="sv-SE" sz="1400" dirty="0" err="1">
                <a:latin typeface="Calibri" panose="020F0502020204030204" pitchFamily="34" charset="0"/>
              </a:rPr>
              <a:t>Identification</a:t>
            </a:r>
            <a:r>
              <a:rPr lang="sv-SE" sz="1400" dirty="0">
                <a:latin typeface="Calibri" panose="020F0502020204030204" pitchFamily="34" charset="0"/>
              </a:rPr>
              <a:t> </a:t>
            </a:r>
            <a:r>
              <a:rPr lang="sv-SE" sz="1400" dirty="0" smtClean="0">
                <a:latin typeface="Calibri" panose="020F0502020204030204" pitchFamily="34" charset="0"/>
              </a:rPr>
              <a:t>Test) utvecklat </a:t>
            </a:r>
            <a:r>
              <a:rPr lang="sv-SE" sz="1400" dirty="0">
                <a:latin typeface="Calibri" panose="020F0502020204030204" pitchFamily="34" charset="0"/>
              </a:rPr>
              <a:t>av </a:t>
            </a:r>
            <a:r>
              <a:rPr lang="sv-SE" sz="1400" dirty="0" smtClean="0">
                <a:latin typeface="Calibri" panose="020F0502020204030204" pitchFamily="34" charset="0"/>
              </a:rPr>
              <a:t>Världshälso-organisationen </a:t>
            </a:r>
            <a:r>
              <a:rPr lang="sv-SE" sz="1400" dirty="0">
                <a:latin typeface="Calibri" panose="020F0502020204030204" pitchFamily="34" charset="0"/>
              </a:rPr>
              <a:t>(WHO) i syfte att identifiera personer vars alkoholkonsumtion kan skada deras hälsa. </a:t>
            </a:r>
          </a:p>
        </p:txBody>
      </p:sp>
      <p:sp>
        <p:nvSpPr>
          <p:cNvPr id="24" name="textruta 23"/>
          <p:cNvSpPr txBox="1"/>
          <p:nvPr/>
        </p:nvSpPr>
        <p:spPr>
          <a:xfrm>
            <a:off x="5303912" y="3415950"/>
            <a:ext cx="4737657" cy="1600438"/>
          </a:xfrm>
          <a:prstGeom prst="rect">
            <a:avLst/>
          </a:prstGeom>
          <a:noFill/>
        </p:spPr>
        <p:txBody>
          <a:bodyPr wrap="square" rtlCol="0">
            <a:spAutoFit/>
          </a:bodyPr>
          <a:lstStyle/>
          <a:p>
            <a:pPr algn="just"/>
            <a:r>
              <a:rPr lang="sv-SE" sz="1400" dirty="0">
                <a:latin typeface="Calibri" panose="020F0502020204030204" pitchFamily="34" charset="0"/>
              </a:rPr>
              <a:t>Bygger på frågor i nationella folkhälsoenkäten (HLV). </a:t>
            </a:r>
            <a:r>
              <a:rPr lang="sv-SE" sz="1400" dirty="0" smtClean="0">
                <a:latin typeface="Calibri" panose="020F0502020204030204" pitchFamily="34" charset="0"/>
              </a:rPr>
              <a:t>Du </a:t>
            </a:r>
            <a:r>
              <a:rPr lang="sv-SE" sz="1400" dirty="0">
                <a:latin typeface="Calibri" panose="020F0502020204030204" pitchFamily="34" charset="0"/>
              </a:rPr>
              <a:t>ägnar dig mest åt läsning, TV, bio eller annan stillasittande sysselsättning på fritiden. Du promenerar, cyklar eller rör dig på annat sätt mindre än 2 timmar i </a:t>
            </a:r>
            <a:r>
              <a:rPr lang="sv-SE" sz="1400" dirty="0" smtClean="0">
                <a:latin typeface="Calibri" panose="020F0502020204030204" pitchFamily="34" charset="0"/>
              </a:rPr>
              <a:t>veckan. Frågekonstruktionen härstammar </a:t>
            </a:r>
            <a:r>
              <a:rPr lang="sv-SE" sz="1400" dirty="0">
                <a:latin typeface="Calibri" panose="020F0502020204030204" pitchFamily="34" charset="0"/>
              </a:rPr>
              <a:t>från frågebatteriet IPAQ (International </a:t>
            </a:r>
            <a:r>
              <a:rPr lang="sv-SE" sz="1400" dirty="0" err="1">
                <a:latin typeface="Calibri" panose="020F0502020204030204" pitchFamily="34" charset="0"/>
              </a:rPr>
              <a:t>Physical</a:t>
            </a:r>
            <a:r>
              <a:rPr lang="sv-SE" sz="1400" dirty="0">
                <a:latin typeface="Calibri" panose="020F0502020204030204" pitchFamily="34" charset="0"/>
              </a:rPr>
              <a:t> </a:t>
            </a:r>
            <a:r>
              <a:rPr lang="sv-SE" sz="1400" dirty="0" err="1">
                <a:latin typeface="Calibri" panose="020F0502020204030204" pitchFamily="34" charset="0"/>
              </a:rPr>
              <a:t>Activity</a:t>
            </a:r>
            <a:r>
              <a:rPr lang="sv-SE" sz="1400" dirty="0">
                <a:latin typeface="Calibri" panose="020F0502020204030204" pitchFamily="34" charset="0"/>
              </a:rPr>
              <a:t> </a:t>
            </a:r>
            <a:r>
              <a:rPr lang="sv-SE" sz="1400" dirty="0" err="1" smtClean="0">
                <a:latin typeface="Calibri" panose="020F0502020204030204" pitchFamily="34" charset="0"/>
              </a:rPr>
              <a:t>Question-naire</a:t>
            </a:r>
            <a:r>
              <a:rPr lang="sv-SE" sz="1400" dirty="0" smtClean="0">
                <a:latin typeface="Calibri" panose="020F0502020204030204" pitchFamily="34" charset="0"/>
              </a:rPr>
              <a:t>).  </a:t>
            </a:r>
            <a:endParaRPr lang="sv-SE" sz="1400" dirty="0">
              <a:latin typeface="Calibri" panose="020F0502020204030204" pitchFamily="34" charset="0"/>
            </a:endParaRPr>
          </a:p>
          <a:p>
            <a:pPr algn="just"/>
            <a:endParaRPr lang="sv-SE" sz="1400" dirty="0">
              <a:latin typeface="Calibri" panose="020F0502020204030204" pitchFamily="34" charset="0"/>
            </a:endParaRPr>
          </a:p>
        </p:txBody>
      </p:sp>
      <p:sp>
        <p:nvSpPr>
          <p:cNvPr id="3" name="Platshållare för text 2"/>
          <p:cNvSpPr>
            <a:spLocks noGrp="1"/>
          </p:cNvSpPr>
          <p:nvPr>
            <p:ph type="body" sz="quarter" idx="15"/>
          </p:nvPr>
        </p:nvSpPr>
        <p:spPr/>
        <p:txBody>
          <a:bodyPr/>
          <a:lstStyle/>
          <a:p>
            <a:r>
              <a:rPr lang="sv-SE" dirty="0" smtClean="0"/>
              <a:t>Riskfaktorer</a:t>
            </a:r>
            <a:endParaRPr lang="sv-SE" dirty="0"/>
          </a:p>
        </p:txBody>
      </p:sp>
      <p:sp>
        <p:nvSpPr>
          <p:cNvPr id="4" name="Platshållare för text 3"/>
          <p:cNvSpPr>
            <a:spLocks noGrp="1"/>
          </p:cNvSpPr>
          <p:nvPr>
            <p:ph type="body" sz="quarter" idx="16"/>
          </p:nvPr>
        </p:nvSpPr>
        <p:spPr/>
        <p:txBody>
          <a:bodyPr/>
          <a:lstStyle/>
          <a:p>
            <a:r>
              <a:rPr lang="sv-SE" dirty="0" smtClean="0"/>
              <a:t>Hälsokalkylatorn</a:t>
            </a:r>
            <a:endParaRPr lang="sv-SE" dirty="0"/>
          </a:p>
        </p:txBody>
      </p:sp>
      <p:sp>
        <p:nvSpPr>
          <p:cNvPr id="15" name="Platshållare för text 4"/>
          <p:cNvSpPr>
            <a:spLocks noGrp="1"/>
          </p:cNvSpPr>
          <p:nvPr>
            <p:ph type="body" sz="quarter" idx="17"/>
          </p:nvPr>
        </p:nvSpPr>
        <p:spPr>
          <a:xfrm>
            <a:off x="5916920" y="6616800"/>
            <a:ext cx="5651288" cy="241200"/>
          </a:xfrm>
        </p:spPr>
        <p:txBody>
          <a:bodyPr/>
          <a:lstStyle/>
          <a:p>
            <a:r>
              <a:rPr lang="sv-SE" dirty="0" smtClean="0"/>
              <a:t>Källa: Hälsokalkylatorn (2017) och Samhällsmedicin, Region Gävleborg</a:t>
            </a:r>
            <a:endParaRPr lang="sv-SE" dirty="0"/>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4" y="3501008"/>
            <a:ext cx="2054495" cy="1471559"/>
          </a:xfrm>
          <a:prstGeom prst="rect">
            <a:avLst/>
          </a:prstGeom>
        </p:spPr>
      </p:pic>
      <p:sp>
        <p:nvSpPr>
          <p:cNvPr id="13" name="textruta 12"/>
          <p:cNvSpPr txBox="1"/>
          <p:nvPr/>
        </p:nvSpPr>
        <p:spPr>
          <a:xfrm>
            <a:off x="5303912" y="3761332"/>
            <a:ext cx="4737657" cy="738664"/>
          </a:xfrm>
          <a:prstGeom prst="rect">
            <a:avLst/>
          </a:prstGeom>
          <a:noFill/>
        </p:spPr>
        <p:txBody>
          <a:bodyPr wrap="square" rtlCol="0">
            <a:spAutoFit/>
          </a:bodyPr>
          <a:lstStyle/>
          <a:p>
            <a:pPr algn="just"/>
            <a:r>
              <a:rPr lang="sv-SE" sz="1400" dirty="0" smtClean="0">
                <a:latin typeface="Calibri" panose="020F0502020204030204" pitchFamily="34" charset="0"/>
              </a:rPr>
              <a:t>Bygger </a:t>
            </a:r>
            <a:r>
              <a:rPr lang="sv-SE" sz="1400" dirty="0">
                <a:latin typeface="Calibri" panose="020F0502020204030204" pitchFamily="34" charset="0"/>
              </a:rPr>
              <a:t>på frågor i nationella folkhälsoenkäten (HLV). Frågan: Hur lång är du? Hur mycket </a:t>
            </a:r>
            <a:r>
              <a:rPr lang="sv-SE" sz="1400" dirty="0" smtClean="0">
                <a:latin typeface="Calibri" panose="020F0502020204030204" pitchFamily="34" charset="0"/>
              </a:rPr>
              <a:t>väger </a:t>
            </a:r>
            <a:r>
              <a:rPr lang="sv-SE" sz="1400" dirty="0">
                <a:latin typeface="Calibri" panose="020F0502020204030204" pitchFamily="34" charset="0"/>
              </a:rPr>
              <a:t>du? </a:t>
            </a:r>
            <a:r>
              <a:rPr lang="sv-SE" sz="1400" dirty="0" smtClean="0">
                <a:latin typeface="Calibri" panose="020F0502020204030204" pitchFamily="34" charset="0"/>
              </a:rPr>
              <a:t>Utifrån uppgifterna </a:t>
            </a:r>
            <a:r>
              <a:rPr lang="sv-SE" sz="1400" dirty="0">
                <a:latin typeface="Calibri" panose="020F0502020204030204" pitchFamily="34" charset="0"/>
              </a:rPr>
              <a:t>beräknas sedan BMI (Body </a:t>
            </a:r>
            <a:r>
              <a:rPr lang="sv-SE" sz="1400" dirty="0" err="1">
                <a:latin typeface="Calibri" panose="020F0502020204030204" pitchFamily="34" charset="0"/>
              </a:rPr>
              <a:t>Mass</a:t>
            </a:r>
            <a:r>
              <a:rPr lang="sv-SE" sz="1400" dirty="0">
                <a:latin typeface="Calibri" panose="020F0502020204030204" pitchFamily="34" charset="0"/>
              </a:rPr>
              <a:t> Index). </a:t>
            </a:r>
            <a:r>
              <a:rPr lang="sv-SE" sz="1400" dirty="0" smtClean="0">
                <a:latin typeface="Calibri" panose="020F0502020204030204" pitchFamily="34" charset="0"/>
              </a:rPr>
              <a:t> </a:t>
            </a:r>
            <a:endParaRPr lang="sv-SE" sz="1400" dirty="0">
              <a:latin typeface="Calibri" panose="020F0502020204030204" pitchFamily="34" charset="0"/>
            </a:endParaRPr>
          </a:p>
        </p:txBody>
      </p:sp>
      <p:sp>
        <p:nvSpPr>
          <p:cNvPr id="16" name="textruta 15"/>
          <p:cNvSpPr txBox="1"/>
          <p:nvPr/>
        </p:nvSpPr>
        <p:spPr>
          <a:xfrm>
            <a:off x="5303912" y="3807026"/>
            <a:ext cx="4737657" cy="523220"/>
          </a:xfrm>
          <a:prstGeom prst="rect">
            <a:avLst/>
          </a:prstGeom>
          <a:noFill/>
        </p:spPr>
        <p:txBody>
          <a:bodyPr wrap="square" rtlCol="0">
            <a:spAutoFit/>
          </a:bodyPr>
          <a:lstStyle/>
          <a:p>
            <a:pPr algn="just"/>
            <a:r>
              <a:rPr lang="sv-SE" sz="1400" dirty="0" smtClean="0">
                <a:latin typeface="Calibri" panose="020F0502020204030204" pitchFamily="34" charset="0"/>
              </a:rPr>
              <a:t>Bygger </a:t>
            </a:r>
            <a:r>
              <a:rPr lang="sv-SE" sz="1400" dirty="0">
                <a:latin typeface="Calibri" panose="020F0502020204030204" pitchFamily="34" charset="0"/>
              </a:rPr>
              <a:t>på frågor i nationella folkhälsoenkäten (HLV). Frågan: Röker du dagligen? </a:t>
            </a:r>
          </a:p>
        </p:txBody>
      </p:sp>
      <p:pic>
        <p:nvPicPr>
          <p:cNvPr id="17" name="Bildobjekt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118" y="3419391"/>
            <a:ext cx="2090041" cy="1571085"/>
          </a:xfrm>
          <a:prstGeom prst="rect">
            <a:avLst/>
          </a:prstGeom>
        </p:spPr>
      </p:pic>
      <p:pic>
        <p:nvPicPr>
          <p:cNvPr id="25" name="Bildobjekt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208" y="3483372"/>
            <a:ext cx="2018951" cy="1507104"/>
          </a:xfrm>
          <a:prstGeom prst="rect">
            <a:avLst/>
          </a:prstGeom>
        </p:spPr>
      </p:pic>
      <p:pic>
        <p:nvPicPr>
          <p:cNvPr id="27" name="Bildobjekt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7208" y="3470156"/>
            <a:ext cx="2018951" cy="1492886"/>
          </a:xfrm>
          <a:prstGeom prst="rect">
            <a:avLst/>
          </a:prstGeom>
        </p:spPr>
      </p:pic>
      <p:sp>
        <p:nvSpPr>
          <p:cNvPr id="5" name="Rektangel 4"/>
          <p:cNvSpPr/>
          <p:nvPr/>
        </p:nvSpPr>
        <p:spPr>
          <a:xfrm>
            <a:off x="2695650" y="3154059"/>
            <a:ext cx="7486107" cy="2088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Bildobjekt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64" y="2509640"/>
            <a:ext cx="2054495" cy="1471559"/>
          </a:xfrm>
          <a:prstGeom prst="rect">
            <a:avLst/>
          </a:prstGeom>
        </p:spPr>
      </p:pic>
      <p:sp>
        <p:nvSpPr>
          <p:cNvPr id="29" name="textruta 28"/>
          <p:cNvSpPr txBox="1"/>
          <p:nvPr/>
        </p:nvSpPr>
        <p:spPr>
          <a:xfrm>
            <a:off x="2670325" y="2621631"/>
            <a:ext cx="3425676" cy="1169551"/>
          </a:xfrm>
          <a:prstGeom prst="rect">
            <a:avLst/>
          </a:prstGeom>
          <a:noFill/>
        </p:spPr>
        <p:txBody>
          <a:bodyPr wrap="square" rtlCol="0">
            <a:spAutoFit/>
          </a:bodyPr>
          <a:lstStyle/>
          <a:p>
            <a:pPr algn="just"/>
            <a:r>
              <a:rPr lang="sv-SE" sz="1400" dirty="0" smtClean="0">
                <a:latin typeface="Calibri" panose="020F0502020204030204" pitchFamily="34" charset="0"/>
              </a:rPr>
              <a:t>Bygger </a:t>
            </a:r>
            <a:r>
              <a:rPr lang="sv-SE" sz="1400" dirty="0">
                <a:latin typeface="Calibri" panose="020F0502020204030204" pitchFamily="34" charset="0"/>
              </a:rPr>
              <a:t>på frågor i nationella folkhälsoenkäten (HLV). Frågan: Hur lång är du? Hur mycket </a:t>
            </a:r>
            <a:r>
              <a:rPr lang="sv-SE" sz="1400" dirty="0" smtClean="0">
                <a:latin typeface="Calibri" panose="020F0502020204030204" pitchFamily="34" charset="0"/>
              </a:rPr>
              <a:t>väger </a:t>
            </a:r>
            <a:r>
              <a:rPr lang="sv-SE" sz="1400" dirty="0">
                <a:latin typeface="Calibri" panose="020F0502020204030204" pitchFamily="34" charset="0"/>
              </a:rPr>
              <a:t>du? </a:t>
            </a:r>
            <a:r>
              <a:rPr lang="sv-SE" sz="1400" dirty="0" smtClean="0">
                <a:latin typeface="Calibri" panose="020F0502020204030204" pitchFamily="34" charset="0"/>
              </a:rPr>
              <a:t>Utifrån uppgifterna </a:t>
            </a:r>
            <a:r>
              <a:rPr lang="sv-SE" sz="1400" dirty="0">
                <a:latin typeface="Calibri" panose="020F0502020204030204" pitchFamily="34" charset="0"/>
              </a:rPr>
              <a:t>beräknas sedan BMI (Body </a:t>
            </a:r>
            <a:r>
              <a:rPr lang="sv-SE" sz="1400" dirty="0" err="1">
                <a:latin typeface="Calibri" panose="020F0502020204030204" pitchFamily="34" charset="0"/>
              </a:rPr>
              <a:t>Mass</a:t>
            </a:r>
            <a:r>
              <a:rPr lang="sv-SE" sz="1400" dirty="0">
                <a:latin typeface="Calibri" panose="020F0502020204030204" pitchFamily="34" charset="0"/>
              </a:rPr>
              <a:t> Index). </a:t>
            </a:r>
            <a:r>
              <a:rPr lang="sv-SE" sz="1400" dirty="0" smtClean="0">
                <a:latin typeface="Calibri" panose="020F0502020204030204" pitchFamily="34" charset="0"/>
              </a:rPr>
              <a:t> </a:t>
            </a:r>
            <a:endParaRPr lang="sv-SE" sz="1400" dirty="0">
              <a:latin typeface="Calibri" panose="020F0502020204030204" pitchFamily="34" charset="0"/>
            </a:endParaRPr>
          </a:p>
        </p:txBody>
      </p:sp>
      <p:sp>
        <p:nvSpPr>
          <p:cNvPr id="30" name="textruta 29"/>
          <p:cNvSpPr txBox="1"/>
          <p:nvPr/>
        </p:nvSpPr>
        <p:spPr>
          <a:xfrm>
            <a:off x="2670325" y="4292650"/>
            <a:ext cx="3425675" cy="2246769"/>
          </a:xfrm>
          <a:prstGeom prst="rect">
            <a:avLst/>
          </a:prstGeom>
          <a:noFill/>
        </p:spPr>
        <p:txBody>
          <a:bodyPr wrap="square" rtlCol="0">
            <a:spAutoFit/>
          </a:bodyPr>
          <a:lstStyle/>
          <a:p>
            <a:pPr algn="just"/>
            <a:r>
              <a:rPr lang="sv-SE" sz="1400" dirty="0">
                <a:latin typeface="Calibri" panose="020F0502020204030204" pitchFamily="34" charset="0"/>
              </a:rPr>
              <a:t>Bygger på frågor i nationella folkhälsoenkäten (HLV). </a:t>
            </a:r>
            <a:r>
              <a:rPr lang="sv-SE" sz="1400" dirty="0" smtClean="0">
                <a:latin typeface="Calibri" panose="020F0502020204030204" pitchFamily="34" charset="0"/>
              </a:rPr>
              <a:t>Du </a:t>
            </a:r>
            <a:r>
              <a:rPr lang="sv-SE" sz="1400" dirty="0">
                <a:latin typeface="Calibri" panose="020F0502020204030204" pitchFamily="34" charset="0"/>
              </a:rPr>
              <a:t>ägnar dig mest åt läsning, TV, bio eller annan stillasittande sysselsättning på fritiden. Du promenerar, cyklar eller rör dig på annat sätt mindre än 2 timmar i </a:t>
            </a:r>
            <a:r>
              <a:rPr lang="sv-SE" sz="1400" dirty="0" smtClean="0">
                <a:latin typeface="Calibri" panose="020F0502020204030204" pitchFamily="34" charset="0"/>
              </a:rPr>
              <a:t>veckan. Frågekonstruktionen härstammar </a:t>
            </a:r>
            <a:r>
              <a:rPr lang="sv-SE" sz="1400" dirty="0">
                <a:latin typeface="Calibri" panose="020F0502020204030204" pitchFamily="34" charset="0"/>
              </a:rPr>
              <a:t>från frågebatteriet IPAQ (International </a:t>
            </a:r>
            <a:r>
              <a:rPr lang="sv-SE" sz="1400" dirty="0" err="1">
                <a:latin typeface="Calibri" panose="020F0502020204030204" pitchFamily="34" charset="0"/>
              </a:rPr>
              <a:t>Physical</a:t>
            </a:r>
            <a:r>
              <a:rPr lang="sv-SE" sz="1400" dirty="0">
                <a:latin typeface="Calibri" panose="020F0502020204030204" pitchFamily="34" charset="0"/>
              </a:rPr>
              <a:t> </a:t>
            </a:r>
            <a:r>
              <a:rPr lang="sv-SE" sz="1400" dirty="0" err="1">
                <a:latin typeface="Calibri" panose="020F0502020204030204" pitchFamily="34" charset="0"/>
              </a:rPr>
              <a:t>Activity</a:t>
            </a:r>
            <a:r>
              <a:rPr lang="sv-SE" sz="1400" dirty="0">
                <a:latin typeface="Calibri" panose="020F0502020204030204" pitchFamily="34" charset="0"/>
              </a:rPr>
              <a:t> </a:t>
            </a:r>
            <a:r>
              <a:rPr lang="sv-SE" sz="1400" dirty="0" err="1" smtClean="0">
                <a:latin typeface="Calibri" panose="020F0502020204030204" pitchFamily="34" charset="0"/>
              </a:rPr>
              <a:t>Question-naire</a:t>
            </a:r>
            <a:r>
              <a:rPr lang="sv-SE" sz="1400" dirty="0" smtClean="0">
                <a:latin typeface="Calibri" panose="020F0502020204030204" pitchFamily="34" charset="0"/>
              </a:rPr>
              <a:t>).  </a:t>
            </a:r>
            <a:endParaRPr lang="sv-SE" sz="1400" dirty="0">
              <a:latin typeface="Calibri" panose="020F0502020204030204" pitchFamily="34" charset="0"/>
            </a:endParaRPr>
          </a:p>
          <a:p>
            <a:pPr algn="just"/>
            <a:endParaRPr lang="sv-SE" sz="1400" dirty="0">
              <a:latin typeface="Calibri" panose="020F0502020204030204" pitchFamily="34" charset="0"/>
            </a:endParaRPr>
          </a:p>
        </p:txBody>
      </p:sp>
      <p:sp>
        <p:nvSpPr>
          <p:cNvPr id="31" name="textruta 30"/>
          <p:cNvSpPr txBox="1"/>
          <p:nvPr/>
        </p:nvSpPr>
        <p:spPr>
          <a:xfrm>
            <a:off x="8186043" y="2836435"/>
            <a:ext cx="3609925" cy="523220"/>
          </a:xfrm>
          <a:prstGeom prst="rect">
            <a:avLst/>
          </a:prstGeom>
          <a:noFill/>
        </p:spPr>
        <p:txBody>
          <a:bodyPr wrap="square" rtlCol="0">
            <a:spAutoFit/>
          </a:bodyPr>
          <a:lstStyle/>
          <a:p>
            <a:pPr algn="just"/>
            <a:r>
              <a:rPr lang="sv-SE" sz="1400" dirty="0" smtClean="0">
                <a:latin typeface="Calibri" panose="020F0502020204030204" pitchFamily="34" charset="0"/>
              </a:rPr>
              <a:t>Bygger </a:t>
            </a:r>
            <a:r>
              <a:rPr lang="sv-SE" sz="1400" dirty="0">
                <a:latin typeface="Calibri" panose="020F0502020204030204" pitchFamily="34" charset="0"/>
              </a:rPr>
              <a:t>på frågor i nationella folkhälsoenkäten (HLV). Frågan: Röker du dagligen? </a:t>
            </a:r>
          </a:p>
        </p:txBody>
      </p:sp>
      <p:sp>
        <p:nvSpPr>
          <p:cNvPr id="32" name="textruta 31"/>
          <p:cNvSpPr txBox="1"/>
          <p:nvPr/>
        </p:nvSpPr>
        <p:spPr>
          <a:xfrm>
            <a:off x="8176863" y="4403739"/>
            <a:ext cx="3609926" cy="1600438"/>
          </a:xfrm>
          <a:prstGeom prst="rect">
            <a:avLst/>
          </a:prstGeom>
          <a:noFill/>
        </p:spPr>
        <p:txBody>
          <a:bodyPr wrap="square" rtlCol="0">
            <a:spAutoFit/>
          </a:bodyPr>
          <a:lstStyle/>
          <a:p>
            <a:pPr algn="just"/>
            <a:r>
              <a:rPr lang="sv-SE" sz="1400" dirty="0">
                <a:latin typeface="Calibri" panose="020F0502020204030204" pitchFamily="34" charset="0"/>
              </a:rPr>
              <a:t>Bygger på frågor i nationella folkhälsoenkäten (HLV</a:t>
            </a:r>
            <a:r>
              <a:rPr lang="sv-SE" sz="1400" dirty="0" smtClean="0">
                <a:latin typeface="Calibri" panose="020F0502020204030204" pitchFamily="34" charset="0"/>
              </a:rPr>
              <a:t>). Riskabla alkoholvanor </a:t>
            </a:r>
            <a:r>
              <a:rPr lang="sv-SE" sz="1400" dirty="0">
                <a:latin typeface="Calibri" panose="020F0502020204030204" pitchFamily="34" charset="0"/>
              </a:rPr>
              <a:t>är ett mått som bygger på frågeinstrumentet AUDIT (</a:t>
            </a:r>
            <a:r>
              <a:rPr lang="sv-SE" sz="1400" dirty="0" err="1">
                <a:latin typeface="Calibri" panose="020F0502020204030204" pitchFamily="34" charset="0"/>
              </a:rPr>
              <a:t>Alcohol</a:t>
            </a:r>
            <a:r>
              <a:rPr lang="sv-SE" sz="1400" dirty="0">
                <a:latin typeface="Calibri" panose="020F0502020204030204" pitchFamily="34" charset="0"/>
              </a:rPr>
              <a:t> </a:t>
            </a:r>
            <a:r>
              <a:rPr lang="sv-SE" sz="1400" dirty="0" err="1">
                <a:latin typeface="Calibri" panose="020F0502020204030204" pitchFamily="34" charset="0"/>
              </a:rPr>
              <a:t>Use</a:t>
            </a:r>
            <a:r>
              <a:rPr lang="sv-SE" sz="1400" dirty="0">
                <a:latin typeface="Calibri" panose="020F0502020204030204" pitchFamily="34" charset="0"/>
              </a:rPr>
              <a:t> Disorder </a:t>
            </a:r>
            <a:r>
              <a:rPr lang="sv-SE" sz="1400" dirty="0" err="1">
                <a:latin typeface="Calibri" panose="020F0502020204030204" pitchFamily="34" charset="0"/>
              </a:rPr>
              <a:t>Identification</a:t>
            </a:r>
            <a:r>
              <a:rPr lang="sv-SE" sz="1400" dirty="0">
                <a:latin typeface="Calibri" panose="020F0502020204030204" pitchFamily="34" charset="0"/>
              </a:rPr>
              <a:t> </a:t>
            </a:r>
            <a:r>
              <a:rPr lang="sv-SE" sz="1400" dirty="0" smtClean="0">
                <a:latin typeface="Calibri" panose="020F0502020204030204" pitchFamily="34" charset="0"/>
              </a:rPr>
              <a:t>Test) utvecklat </a:t>
            </a:r>
            <a:r>
              <a:rPr lang="sv-SE" sz="1400" dirty="0">
                <a:latin typeface="Calibri" panose="020F0502020204030204" pitchFamily="34" charset="0"/>
              </a:rPr>
              <a:t>av </a:t>
            </a:r>
            <a:r>
              <a:rPr lang="sv-SE" sz="1400" dirty="0" smtClean="0">
                <a:latin typeface="Calibri" panose="020F0502020204030204" pitchFamily="34" charset="0"/>
              </a:rPr>
              <a:t>Världshälso-organisationen </a:t>
            </a:r>
            <a:r>
              <a:rPr lang="sv-SE" sz="1400" dirty="0">
                <a:latin typeface="Calibri" panose="020F0502020204030204" pitchFamily="34" charset="0"/>
              </a:rPr>
              <a:t>(WHO) i syfte att identifiera personer vars alkoholkonsumtion kan skada deras hälsa. </a:t>
            </a:r>
          </a:p>
        </p:txBody>
      </p:sp>
      <p:pic>
        <p:nvPicPr>
          <p:cNvPr id="33" name="Bildobjekt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583" y="4538077"/>
            <a:ext cx="2018951" cy="1507104"/>
          </a:xfrm>
          <a:prstGeom prst="rect">
            <a:avLst/>
          </a:prstGeom>
        </p:spPr>
      </p:pic>
      <p:pic>
        <p:nvPicPr>
          <p:cNvPr id="34" name="Bildobjekt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423" y="2426251"/>
            <a:ext cx="2090041" cy="1571085"/>
          </a:xfrm>
          <a:prstGeom prst="rect">
            <a:avLst/>
          </a:prstGeom>
        </p:spPr>
      </p:pic>
      <p:pic>
        <p:nvPicPr>
          <p:cNvPr id="35" name="Bildobjekt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845" y="4516920"/>
            <a:ext cx="2018951" cy="1492886"/>
          </a:xfrm>
          <a:prstGeom prst="rect">
            <a:avLst/>
          </a:prstGeom>
        </p:spPr>
      </p:pic>
    </p:spTree>
    <p:extLst>
      <p:ext uri="{BB962C8B-B14F-4D97-AF65-F5344CB8AC3E}">
        <p14:creationId xmlns:p14="http://schemas.microsoft.com/office/powerpoint/2010/main" val="337700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4" grpId="0"/>
      <p:bldP spid="24" grpId="1"/>
      <p:bldP spid="13" grpId="0"/>
      <p:bldP spid="13" grpId="1"/>
      <p:bldP spid="16" grpId="0"/>
      <p:bldP spid="16" grpId="1"/>
      <p:bldP spid="5" grpId="0" animBg="1"/>
      <p:bldP spid="29" grpId="0"/>
      <p:bldP spid="30" grpId="0"/>
      <p:bldP spid="31"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smtClean="0"/>
              <a:t>Diagnoser</a:t>
            </a:r>
            <a:endParaRPr lang="sv-SE" dirty="0"/>
          </a:p>
        </p:txBody>
      </p:sp>
      <p:sp>
        <p:nvSpPr>
          <p:cNvPr id="4" name="Platshållare för text 3"/>
          <p:cNvSpPr>
            <a:spLocks noGrp="1"/>
          </p:cNvSpPr>
          <p:nvPr>
            <p:ph type="body" sz="quarter" idx="16"/>
          </p:nvPr>
        </p:nvSpPr>
        <p:spPr/>
        <p:txBody>
          <a:bodyPr/>
          <a:lstStyle/>
          <a:p>
            <a:r>
              <a:rPr lang="sv-SE" dirty="0" smtClean="0"/>
              <a:t>Hälsokalkylatorn</a:t>
            </a:r>
            <a:endParaRPr lang="sv-SE" dirty="0"/>
          </a:p>
        </p:txBody>
      </p:sp>
      <p:sp>
        <p:nvSpPr>
          <p:cNvPr id="15" name="Platshållare för text 4"/>
          <p:cNvSpPr>
            <a:spLocks noGrp="1"/>
          </p:cNvSpPr>
          <p:nvPr>
            <p:ph type="body" sz="quarter" idx="17"/>
          </p:nvPr>
        </p:nvSpPr>
        <p:spPr>
          <a:xfrm>
            <a:off x="4295800" y="6616800"/>
            <a:ext cx="7272408" cy="230184"/>
          </a:xfrm>
        </p:spPr>
        <p:txBody>
          <a:bodyPr/>
          <a:lstStyle/>
          <a:p>
            <a:r>
              <a:rPr lang="sv-SE" dirty="0" smtClean="0"/>
              <a:t>Källa: Hälsokalkylatorn (2017) och Samhällsmedicin, Region Gävleborg</a:t>
            </a:r>
            <a:endParaRPr lang="sv-SE" dirty="0"/>
          </a:p>
        </p:txBody>
      </p:sp>
      <p:graphicFrame>
        <p:nvGraphicFramePr>
          <p:cNvPr id="6" name="Tabell 5"/>
          <p:cNvGraphicFramePr>
            <a:graphicFrameLocks noGrp="1"/>
          </p:cNvGraphicFramePr>
          <p:nvPr>
            <p:extLst>
              <p:ext uri="{D42A27DB-BD31-4B8C-83A1-F6EECF244321}">
                <p14:modId xmlns:p14="http://schemas.microsoft.com/office/powerpoint/2010/main" val="3157636922"/>
              </p:ext>
            </p:extLst>
          </p:nvPr>
        </p:nvGraphicFramePr>
        <p:xfrm>
          <a:off x="723975" y="2724165"/>
          <a:ext cx="5112568" cy="3505200"/>
        </p:xfrm>
        <a:graphic>
          <a:graphicData uri="http://schemas.openxmlformats.org/drawingml/2006/table">
            <a:tbl>
              <a:tblPr firstRow="1" bandRow="1">
                <a:tableStyleId>{5C22544A-7EE6-4342-B048-85BDC9FD1C3A}</a:tableStyleId>
              </a:tblPr>
              <a:tblGrid>
                <a:gridCol w="2099805"/>
                <a:gridCol w="3012763"/>
              </a:tblGrid>
              <a:tr h="240164">
                <a:tc>
                  <a:txBody>
                    <a:bodyPr/>
                    <a:lstStyle/>
                    <a:p>
                      <a:r>
                        <a:rPr lang="sv-SE" sz="1400" b="1" dirty="0" smtClean="0">
                          <a:latin typeface="Calibri" panose="020F0502020204030204" pitchFamily="34" charset="0"/>
                        </a:rPr>
                        <a:t>Diagnos</a:t>
                      </a:r>
                      <a:endParaRPr lang="sv-SE" sz="1400" b="1" dirty="0">
                        <a:latin typeface="Calibri" panose="020F0502020204030204" pitchFamily="34" charset="0"/>
                      </a:endParaRPr>
                    </a:p>
                  </a:txBody>
                  <a:tcPr/>
                </a:tc>
                <a:tc>
                  <a:txBody>
                    <a:bodyPr/>
                    <a:lstStyle/>
                    <a:p>
                      <a:r>
                        <a:rPr lang="sv-SE" sz="1400" b="1" dirty="0" smtClean="0">
                          <a:latin typeface="Calibri" panose="020F0502020204030204" pitchFamily="34" charset="0"/>
                        </a:rPr>
                        <a:t>Undergrupp</a:t>
                      </a:r>
                      <a:endParaRPr lang="sv-SE" sz="1400" b="1"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Alkoholrelaterade sjukdomar</a:t>
                      </a:r>
                      <a:endParaRPr lang="sv-SE" sz="1200" dirty="0">
                        <a:latin typeface="Calibri" panose="020F0502020204030204" pitchFamily="34" charset="0"/>
                      </a:endParaRPr>
                    </a:p>
                  </a:txBody>
                  <a:tcPr/>
                </a:tc>
                <a:tc>
                  <a:txBody>
                    <a:bodyPr/>
                    <a:lstStyle/>
                    <a:p>
                      <a:r>
                        <a:rPr lang="sv-SE" sz="1200" dirty="0" smtClean="0">
                          <a:latin typeface="Calibri" panose="020F0502020204030204" pitchFamily="34" charset="0"/>
                        </a:rPr>
                        <a:t>Matstrupscancer, levercancer,</a:t>
                      </a:r>
                      <a:r>
                        <a:rPr lang="sv-SE" sz="1200" baseline="0" dirty="0" smtClean="0">
                          <a:latin typeface="Calibri" panose="020F0502020204030204" pitchFamily="34" charset="0"/>
                        </a:rPr>
                        <a:t> levercirros, epilepsi, psykiska störningar av alkohol</a:t>
                      </a:r>
                      <a:endParaRPr lang="sv-SE" sz="1200"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Bröstcancer</a:t>
                      </a:r>
                      <a:endParaRPr lang="sv-SE" sz="1200" dirty="0">
                        <a:latin typeface="Calibri" panose="020F0502020204030204" pitchFamily="34" charset="0"/>
                      </a:endParaRPr>
                    </a:p>
                  </a:txBody>
                  <a:tcPr/>
                </a:tc>
                <a:tc>
                  <a:txBody>
                    <a:bodyPr/>
                    <a:lstStyle/>
                    <a:p>
                      <a:endParaRPr lang="sv-SE" sz="1200">
                        <a:latin typeface="Calibri" panose="020F0502020204030204" pitchFamily="34" charset="0"/>
                      </a:endParaRPr>
                    </a:p>
                  </a:txBody>
                  <a:tcPr/>
                </a:tc>
              </a:tr>
              <a:tr h="240164">
                <a:tc>
                  <a:txBody>
                    <a:bodyPr/>
                    <a:lstStyle/>
                    <a:p>
                      <a:r>
                        <a:rPr lang="sv-SE" sz="1200" dirty="0" smtClean="0">
                          <a:latin typeface="Calibri" panose="020F0502020204030204" pitchFamily="34" charset="0"/>
                        </a:rPr>
                        <a:t>Depression</a:t>
                      </a:r>
                      <a:endParaRPr lang="sv-SE" sz="1200" dirty="0">
                        <a:latin typeface="Calibri" panose="020F0502020204030204" pitchFamily="34" charset="0"/>
                      </a:endParaRPr>
                    </a:p>
                  </a:txBody>
                  <a:tcPr/>
                </a:tc>
                <a:tc>
                  <a:txBody>
                    <a:bodyPr/>
                    <a:lstStyle/>
                    <a:p>
                      <a:endParaRPr lang="sv-SE" sz="1200">
                        <a:latin typeface="Calibri" panose="020F0502020204030204" pitchFamily="34" charset="0"/>
                      </a:endParaRPr>
                    </a:p>
                  </a:txBody>
                  <a:tcPr/>
                </a:tc>
              </a:tr>
              <a:tr h="240164">
                <a:tc>
                  <a:txBody>
                    <a:bodyPr/>
                    <a:lstStyle/>
                    <a:p>
                      <a:r>
                        <a:rPr lang="sv-SE" sz="1200" dirty="0" smtClean="0">
                          <a:latin typeface="Calibri" panose="020F0502020204030204" pitchFamily="34" charset="0"/>
                        </a:rPr>
                        <a:t>Diabetes</a:t>
                      </a:r>
                    </a:p>
                  </a:txBody>
                  <a:tcPr/>
                </a:tc>
                <a:tc>
                  <a:txBody>
                    <a:bodyPr/>
                    <a:lstStyle/>
                    <a:p>
                      <a:endParaRPr lang="sv-SE" sz="1200">
                        <a:latin typeface="Calibri" panose="020F0502020204030204" pitchFamily="34" charset="0"/>
                      </a:endParaRPr>
                    </a:p>
                  </a:txBody>
                  <a:tcPr/>
                </a:tc>
              </a:tr>
              <a:tr h="240164">
                <a:tc>
                  <a:txBody>
                    <a:bodyPr/>
                    <a:lstStyle/>
                    <a:p>
                      <a:r>
                        <a:rPr lang="sv-SE" sz="1200" dirty="0" smtClean="0">
                          <a:latin typeface="Calibri" panose="020F0502020204030204" pitchFamily="34" charset="0"/>
                        </a:rPr>
                        <a:t>Frakturer</a:t>
                      </a:r>
                      <a:endParaRPr lang="sv-SE" sz="1200" dirty="0">
                        <a:latin typeface="Calibri" panose="020F0502020204030204" pitchFamily="34" charset="0"/>
                      </a:endParaRPr>
                    </a:p>
                  </a:txBody>
                  <a:tcPr/>
                </a:tc>
                <a:tc>
                  <a:txBody>
                    <a:bodyPr/>
                    <a:lstStyle/>
                    <a:p>
                      <a:endParaRPr lang="sv-SE" sz="1200">
                        <a:latin typeface="Calibri" panose="020F0502020204030204" pitchFamily="34" charset="0"/>
                      </a:endParaRPr>
                    </a:p>
                  </a:txBody>
                  <a:tcPr/>
                </a:tc>
              </a:tr>
              <a:tr h="240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smtClean="0">
                          <a:latin typeface="Calibri" panose="020F0502020204030204" pitchFamily="34" charset="0"/>
                        </a:rPr>
                        <a:t>Ischemisk</a:t>
                      </a:r>
                      <a:r>
                        <a:rPr lang="sv-SE" sz="1200" baseline="0" dirty="0" smtClean="0">
                          <a:latin typeface="Calibri" panose="020F0502020204030204" pitchFamily="34" charset="0"/>
                        </a:rPr>
                        <a:t> hjärtsjukdom</a:t>
                      </a:r>
                      <a:endParaRPr lang="sv-SE" sz="1200" dirty="0" smtClean="0">
                        <a:latin typeface="Calibri" panose="020F0502020204030204" pitchFamily="34" charset="0"/>
                      </a:endParaRPr>
                    </a:p>
                  </a:txBody>
                  <a:tcPr/>
                </a:tc>
                <a:tc>
                  <a:txBody>
                    <a:bodyPr/>
                    <a:lstStyle/>
                    <a:p>
                      <a:endParaRPr lang="sv-SE" sz="1200"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KOL</a:t>
                      </a:r>
                      <a:endParaRPr lang="sv-SE" sz="12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Calibri" panose="020F0502020204030204" pitchFamily="34" charset="0"/>
                      </a:endParaRPr>
                    </a:p>
                  </a:txBody>
                  <a:tcPr/>
                </a:tc>
              </a:tr>
              <a:tr h="240164">
                <a:tc>
                  <a:txBody>
                    <a:bodyPr/>
                    <a:lstStyle/>
                    <a:p>
                      <a:r>
                        <a:rPr lang="sv-SE" sz="1200" dirty="0" smtClean="0">
                          <a:latin typeface="Calibri" panose="020F0502020204030204" pitchFamily="34" charset="0"/>
                        </a:rPr>
                        <a:t>Koloncancer</a:t>
                      </a:r>
                      <a:endParaRPr lang="sv-SE" sz="1200" dirty="0">
                        <a:latin typeface="Calibri" panose="020F0502020204030204" pitchFamily="34" charset="0"/>
                      </a:endParaRPr>
                    </a:p>
                  </a:txBody>
                  <a:tcPr/>
                </a:tc>
                <a:tc>
                  <a:txBody>
                    <a:bodyPr/>
                    <a:lstStyle/>
                    <a:p>
                      <a:endParaRPr lang="sv-SE" sz="1200"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Lungcancer</a:t>
                      </a:r>
                      <a:endParaRPr lang="sv-SE" sz="1200" dirty="0">
                        <a:latin typeface="Calibri" panose="020F0502020204030204" pitchFamily="34" charset="0"/>
                      </a:endParaRPr>
                    </a:p>
                  </a:txBody>
                  <a:tcPr/>
                </a:tc>
                <a:tc>
                  <a:txBody>
                    <a:bodyPr/>
                    <a:lstStyle/>
                    <a:p>
                      <a:endParaRPr lang="sv-SE" sz="1200"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Prostata</a:t>
                      </a:r>
                      <a:r>
                        <a:rPr lang="sv-SE" sz="1200" baseline="0" dirty="0" smtClean="0">
                          <a:latin typeface="Calibri" panose="020F0502020204030204" pitchFamily="34" charset="0"/>
                        </a:rPr>
                        <a:t> cancer</a:t>
                      </a:r>
                      <a:endParaRPr lang="sv-SE" sz="1200" dirty="0">
                        <a:latin typeface="Calibri" panose="020F0502020204030204" pitchFamily="34" charset="0"/>
                      </a:endParaRPr>
                    </a:p>
                  </a:txBody>
                  <a:tcPr/>
                </a:tc>
                <a:tc>
                  <a:txBody>
                    <a:bodyPr/>
                    <a:lstStyle/>
                    <a:p>
                      <a:endParaRPr lang="sv-SE" sz="1200"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Stroke</a:t>
                      </a:r>
                      <a:endParaRPr lang="sv-SE" sz="1200" dirty="0">
                        <a:latin typeface="Calibri" panose="020F0502020204030204" pitchFamily="34" charset="0"/>
                      </a:endParaRPr>
                    </a:p>
                  </a:txBody>
                  <a:tcPr/>
                </a:tc>
                <a:tc>
                  <a:txBody>
                    <a:bodyPr/>
                    <a:lstStyle/>
                    <a:p>
                      <a:endParaRPr lang="sv-SE" sz="1200" dirty="0">
                        <a:latin typeface="Calibri" panose="020F0502020204030204" pitchFamily="34" charset="0"/>
                      </a:endParaRPr>
                    </a:p>
                  </a:txBody>
                  <a:tcPr/>
                </a:tc>
              </a:tr>
            </a:tbl>
          </a:graphicData>
        </a:graphic>
      </p:graphicFrame>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0136" y="2906281"/>
            <a:ext cx="3427013" cy="3140968"/>
          </a:xfrm>
          <a:prstGeom prst="rect">
            <a:avLst/>
          </a:prstGeom>
        </p:spPr>
      </p:pic>
    </p:spTree>
    <p:extLst>
      <p:ext uri="{BB962C8B-B14F-4D97-AF65-F5344CB8AC3E}">
        <p14:creationId xmlns:p14="http://schemas.microsoft.com/office/powerpoint/2010/main" val="80677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smtClean="0"/>
              <a:t>Dokumentation</a:t>
            </a:r>
            <a:endParaRPr lang="sv-SE" dirty="0"/>
          </a:p>
        </p:txBody>
      </p:sp>
      <p:sp>
        <p:nvSpPr>
          <p:cNvPr id="4" name="Platshållare för text 3"/>
          <p:cNvSpPr>
            <a:spLocks noGrp="1"/>
          </p:cNvSpPr>
          <p:nvPr>
            <p:ph type="body" sz="quarter" idx="16"/>
          </p:nvPr>
        </p:nvSpPr>
        <p:spPr/>
        <p:txBody>
          <a:bodyPr/>
          <a:lstStyle/>
          <a:p>
            <a:r>
              <a:rPr lang="sv-SE" dirty="0" smtClean="0"/>
              <a:t>Hälsokalkylatorn</a:t>
            </a:r>
            <a:endParaRPr lang="sv-SE" dirty="0"/>
          </a:p>
        </p:txBody>
      </p:sp>
      <p:sp>
        <p:nvSpPr>
          <p:cNvPr id="15" name="Platshållare för text 4"/>
          <p:cNvSpPr>
            <a:spLocks noGrp="1"/>
          </p:cNvSpPr>
          <p:nvPr>
            <p:ph type="body" sz="quarter" idx="17"/>
          </p:nvPr>
        </p:nvSpPr>
        <p:spPr>
          <a:xfrm>
            <a:off x="4295800" y="6616800"/>
            <a:ext cx="7272408" cy="230184"/>
          </a:xfrm>
        </p:spPr>
        <p:txBody>
          <a:bodyPr/>
          <a:lstStyle/>
          <a:p>
            <a:r>
              <a:rPr lang="sv-SE" dirty="0" smtClean="0"/>
              <a:t>Källa: Hälsokalkylatorn (2017) och Samhällsmedicin, Region Gävleborg</a:t>
            </a:r>
            <a:endParaRPr lang="sv-SE" dirty="0"/>
          </a:p>
        </p:txBody>
      </p:sp>
      <p:sp>
        <p:nvSpPr>
          <p:cNvPr id="2" name="textruta 1"/>
          <p:cNvSpPr txBox="1"/>
          <p:nvPr/>
        </p:nvSpPr>
        <p:spPr>
          <a:xfrm>
            <a:off x="656729" y="3284984"/>
            <a:ext cx="4969642" cy="2308324"/>
          </a:xfrm>
          <a:prstGeom prst="rect">
            <a:avLst/>
          </a:prstGeom>
          <a:noFill/>
        </p:spPr>
        <p:txBody>
          <a:bodyPr wrap="square" rtlCol="0">
            <a:spAutoFit/>
          </a:bodyPr>
          <a:lstStyle/>
          <a:p>
            <a:pPr marL="285750" indent="-285750">
              <a:buFont typeface="Arial" panose="020B0604020202020204" pitchFamily="34" charset="0"/>
              <a:buChar char="•"/>
            </a:pPr>
            <a:r>
              <a:rPr lang="sv-SE" sz="1600" dirty="0" smtClean="0">
                <a:latin typeface="Calibri" panose="020F0502020204030204" pitchFamily="34" charset="0"/>
              </a:rPr>
              <a:t>Länk till Hälsokalkylatorn hittar du </a:t>
            </a:r>
            <a:r>
              <a:rPr lang="sv-SE" sz="1600" dirty="0" smtClean="0">
                <a:latin typeface="Calibri" panose="020F0502020204030204" pitchFamily="34" charset="0"/>
                <a:hlinkClick r:id="rId2"/>
              </a:rPr>
              <a:t>här</a:t>
            </a:r>
            <a:r>
              <a:rPr lang="sv-SE" sz="1600" dirty="0" smtClean="0">
                <a:latin typeface="Calibri" panose="020F0502020204030204" pitchFamily="34" charset="0"/>
              </a:rPr>
              <a:t>.</a:t>
            </a:r>
          </a:p>
          <a:p>
            <a:pPr marL="285750" indent="-285750">
              <a:buFont typeface="Arial" panose="020B0604020202020204" pitchFamily="34" charset="0"/>
              <a:buChar char="•"/>
            </a:pPr>
            <a:endParaRPr lang="sv-SE" sz="1600" dirty="0">
              <a:latin typeface="Calibri" panose="020F0502020204030204" pitchFamily="34" charset="0"/>
            </a:endParaRPr>
          </a:p>
          <a:p>
            <a:pPr marL="285750" indent="-285750">
              <a:buFont typeface="Arial" panose="020B0604020202020204" pitchFamily="34" charset="0"/>
              <a:buChar char="•"/>
            </a:pPr>
            <a:endParaRPr lang="sv-SE" sz="1600" dirty="0" smtClean="0">
              <a:latin typeface="Calibri" panose="020F0502020204030204" pitchFamily="34" charset="0"/>
            </a:endParaRPr>
          </a:p>
          <a:p>
            <a:pPr marL="285750" indent="-285750">
              <a:buFont typeface="Arial" panose="020B0604020202020204" pitchFamily="34" charset="0"/>
              <a:buChar char="•"/>
            </a:pPr>
            <a:r>
              <a:rPr lang="sv-SE" sz="1600" dirty="0" smtClean="0">
                <a:latin typeface="Calibri" panose="020F0502020204030204" pitchFamily="34" charset="0"/>
              </a:rPr>
              <a:t>Användning (manual) av Hälsokalkylatorn hittar du </a:t>
            </a:r>
            <a:r>
              <a:rPr lang="sv-SE" sz="1600" dirty="0" smtClean="0">
                <a:latin typeface="Calibri" panose="020F0502020204030204" pitchFamily="34" charset="0"/>
                <a:hlinkClick r:id="rId3"/>
              </a:rPr>
              <a:t>här</a:t>
            </a:r>
            <a:r>
              <a:rPr lang="sv-SE" sz="1600" dirty="0" smtClean="0">
                <a:latin typeface="Calibri" panose="020F0502020204030204" pitchFamily="34" charset="0"/>
              </a:rPr>
              <a:t> (</a:t>
            </a:r>
            <a:r>
              <a:rPr lang="sv-SE" sz="1600" dirty="0" err="1" smtClean="0">
                <a:latin typeface="Calibri" panose="020F0502020204030204" pitchFamily="34" charset="0"/>
              </a:rPr>
              <a:t>pdf-format</a:t>
            </a:r>
            <a:r>
              <a:rPr lang="sv-SE" sz="1600" dirty="0" smtClean="0">
                <a:latin typeface="Calibri" panose="020F0502020204030204" pitchFamily="34" charset="0"/>
              </a:rPr>
              <a:t>).</a:t>
            </a:r>
          </a:p>
          <a:p>
            <a:pPr marL="285750" indent="-285750">
              <a:buFont typeface="Arial" panose="020B0604020202020204" pitchFamily="34" charset="0"/>
              <a:buChar char="•"/>
            </a:pPr>
            <a:endParaRPr lang="sv-SE" sz="1600" dirty="0" smtClean="0">
              <a:latin typeface="Calibri" panose="020F0502020204030204" pitchFamily="34" charset="0"/>
            </a:endParaRPr>
          </a:p>
          <a:p>
            <a:pPr marL="285750" indent="-285750">
              <a:buFont typeface="Arial" panose="020B0604020202020204" pitchFamily="34" charset="0"/>
              <a:buChar char="•"/>
            </a:pPr>
            <a:endParaRPr lang="sv-SE" sz="1600" dirty="0">
              <a:latin typeface="Calibri" panose="020F0502020204030204" pitchFamily="34" charset="0"/>
            </a:endParaRPr>
          </a:p>
          <a:p>
            <a:pPr marL="285750" indent="-285750">
              <a:buFont typeface="Arial" panose="020B0604020202020204" pitchFamily="34" charset="0"/>
              <a:buChar char="•"/>
            </a:pPr>
            <a:r>
              <a:rPr lang="sv-SE" sz="1600" dirty="0" smtClean="0">
                <a:latin typeface="Calibri" panose="020F0502020204030204" pitchFamily="34" charset="0"/>
              </a:rPr>
              <a:t>Teknisk rapport om hur Hälsokalkylatorn är konstruerad hittar du </a:t>
            </a:r>
            <a:r>
              <a:rPr lang="sv-SE" sz="1600" dirty="0" smtClean="0">
                <a:latin typeface="Calibri" panose="020F0502020204030204" pitchFamily="34" charset="0"/>
                <a:hlinkClick r:id="rId4"/>
              </a:rPr>
              <a:t>här</a:t>
            </a:r>
            <a:r>
              <a:rPr lang="sv-SE" sz="1600" dirty="0" smtClean="0">
                <a:latin typeface="Calibri" panose="020F0502020204030204" pitchFamily="34" charset="0"/>
              </a:rPr>
              <a:t> (</a:t>
            </a:r>
            <a:r>
              <a:rPr lang="sv-SE" sz="1600" dirty="0" err="1" smtClean="0">
                <a:latin typeface="Calibri" panose="020F0502020204030204" pitchFamily="34" charset="0"/>
              </a:rPr>
              <a:t>pdf-format</a:t>
            </a:r>
            <a:r>
              <a:rPr lang="sv-SE" sz="1600" dirty="0" smtClean="0">
                <a:latin typeface="Calibri" panose="020F0502020204030204" pitchFamily="34" charset="0"/>
              </a:rPr>
              <a:t>).</a:t>
            </a:r>
            <a:endParaRPr lang="sv-SE" sz="1600" dirty="0">
              <a:latin typeface="Calibri" panose="020F0502020204030204" pitchFamily="34" charset="0"/>
            </a:endParaRPr>
          </a:p>
        </p:txBody>
      </p:sp>
      <p:pic>
        <p:nvPicPr>
          <p:cNvPr id="5" name="Bildobjekt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8048" y="2623201"/>
            <a:ext cx="4044733" cy="3707129"/>
          </a:xfrm>
          <a:prstGeom prst="rect">
            <a:avLst/>
          </a:prstGeom>
        </p:spPr>
      </p:pic>
    </p:spTree>
    <p:extLst>
      <p:ext uri="{BB962C8B-B14F-4D97-AF65-F5344CB8AC3E}">
        <p14:creationId xmlns:p14="http://schemas.microsoft.com/office/powerpoint/2010/main" val="328154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tshållare för text 4"/>
          <p:cNvSpPr>
            <a:spLocks noGrp="1"/>
          </p:cNvSpPr>
          <p:nvPr>
            <p:ph type="body" sz="quarter" idx="17"/>
          </p:nvPr>
        </p:nvSpPr>
        <p:spPr>
          <a:xfrm>
            <a:off x="5879976" y="6616800"/>
            <a:ext cx="5688232" cy="241200"/>
          </a:xfrm>
        </p:spPr>
        <p:txBody>
          <a:bodyPr/>
          <a:lstStyle/>
          <a:p>
            <a:r>
              <a:rPr lang="sv-SE" dirty="0" smtClean="0"/>
              <a:t>Källa: Folkhälsomyndigheten (HLV 2012-2016) och Samhällsmedicin, Region Gävleborg</a:t>
            </a:r>
            <a:endParaRPr lang="sv-SE" dirty="0"/>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800" y="1962000"/>
            <a:ext cx="4530266" cy="4708800"/>
          </a:xfrm>
          <a:prstGeom prst="rect">
            <a:avLst/>
          </a:prstGeom>
        </p:spPr>
      </p:pic>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000" y="1962000"/>
            <a:ext cx="4530266" cy="4708800"/>
          </a:xfrm>
          <a:prstGeom prst="rect">
            <a:avLst/>
          </a:prstGeom>
        </p:spPr>
      </p:pic>
      <p:pic>
        <p:nvPicPr>
          <p:cNvPr id="11" name="Bildobjekt 10"/>
          <p:cNvPicPr>
            <a:picLocks noChangeAspect="1"/>
          </p:cNvPicPr>
          <p:nvPr/>
        </p:nvPicPr>
        <p:blipFill>
          <a:blip r:embed="rId5"/>
          <a:stretch>
            <a:fillRect/>
          </a:stretch>
        </p:blipFill>
        <p:spPr>
          <a:xfrm>
            <a:off x="6376930" y="3229568"/>
            <a:ext cx="1135104" cy="1104794"/>
          </a:xfrm>
          <a:prstGeom prst="rect">
            <a:avLst/>
          </a:prstGeom>
        </p:spPr>
      </p:pic>
      <p:pic>
        <p:nvPicPr>
          <p:cNvPr id="12" name="Bildobjekt 11"/>
          <p:cNvPicPr>
            <a:picLocks noChangeAspect="1"/>
          </p:cNvPicPr>
          <p:nvPr/>
        </p:nvPicPr>
        <p:blipFill>
          <a:blip r:embed="rId6"/>
          <a:stretch>
            <a:fillRect/>
          </a:stretch>
        </p:blipFill>
        <p:spPr>
          <a:xfrm>
            <a:off x="6376930" y="5315242"/>
            <a:ext cx="1286654" cy="1086608"/>
          </a:xfrm>
          <a:prstGeom prst="rect">
            <a:avLst/>
          </a:prstGeom>
        </p:spPr>
      </p:pic>
      <p:graphicFrame>
        <p:nvGraphicFramePr>
          <p:cNvPr id="8" name="Tabell 7"/>
          <p:cNvGraphicFramePr>
            <a:graphicFrameLocks noGrp="1"/>
          </p:cNvGraphicFramePr>
          <p:nvPr>
            <p:extLst/>
          </p:nvPr>
        </p:nvGraphicFramePr>
        <p:xfrm>
          <a:off x="528670" y="3407400"/>
          <a:ext cx="1362550" cy="741680"/>
        </p:xfrm>
        <a:graphic>
          <a:graphicData uri="http://schemas.openxmlformats.org/drawingml/2006/table">
            <a:tbl>
              <a:tblPr firstRow="1" bandRow="1">
                <a:tableStyleId>{5C22544A-7EE6-4342-B048-85BDC9FD1C3A}</a:tableStyleId>
              </a:tblPr>
              <a:tblGrid>
                <a:gridCol w="570462"/>
                <a:gridCol w="792088"/>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14 %</a:t>
                      </a:r>
                      <a:endParaRPr lang="sv-SE" sz="1400" dirty="0">
                        <a:latin typeface="Calibri" panose="020F0502020204030204" pitchFamily="34" charset="0"/>
                      </a:endParaRPr>
                    </a:p>
                  </a:txBody>
                  <a:tcPr anchor="ctr"/>
                </a:tc>
              </a:tr>
            </a:tbl>
          </a:graphicData>
        </a:graphic>
      </p:graphicFrame>
      <p:graphicFrame>
        <p:nvGraphicFramePr>
          <p:cNvPr id="13" name="Tabell 12"/>
          <p:cNvGraphicFramePr>
            <a:graphicFrameLocks noGrp="1"/>
          </p:cNvGraphicFramePr>
          <p:nvPr>
            <p:extLst/>
          </p:nvPr>
        </p:nvGraphicFramePr>
        <p:xfrm>
          <a:off x="528670" y="4227511"/>
          <a:ext cx="1362550" cy="741680"/>
        </p:xfrm>
        <a:graphic>
          <a:graphicData uri="http://schemas.openxmlformats.org/drawingml/2006/table">
            <a:tbl>
              <a:tblPr firstRow="1" bandRow="1">
                <a:tableStyleId>{21E4AEA4-8DFA-4A89-87EB-49C32662AFE0}</a:tableStyleId>
              </a:tblPr>
              <a:tblGrid>
                <a:gridCol w="570462"/>
                <a:gridCol w="792088"/>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14 %</a:t>
                      </a:r>
                      <a:endParaRPr lang="sv-SE" sz="1400" dirty="0">
                        <a:latin typeface="Calibri" panose="020F0502020204030204" pitchFamily="34" charset="0"/>
                      </a:endParaRPr>
                    </a:p>
                  </a:txBody>
                  <a:tcPr anchor="ctr"/>
                </a:tc>
              </a:tr>
            </a:tbl>
          </a:graphicData>
        </a:graphic>
      </p:graphicFrame>
      <p:pic>
        <p:nvPicPr>
          <p:cNvPr id="15" name="Bildobjekt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424" y="1268760"/>
            <a:ext cx="1432084" cy="1025749"/>
          </a:xfrm>
          <a:prstGeom prst="rect">
            <a:avLst/>
          </a:prstGeom>
        </p:spPr>
      </p:pic>
    </p:spTree>
    <p:extLst>
      <p:ext uri="{BB962C8B-B14F-4D97-AF65-F5344CB8AC3E}">
        <p14:creationId xmlns:p14="http://schemas.microsoft.com/office/powerpoint/2010/main" val="160480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7"/>
          </p:nvPr>
        </p:nvSpPr>
        <p:spPr>
          <a:xfrm>
            <a:off x="6600056" y="6616800"/>
            <a:ext cx="4968152" cy="241200"/>
          </a:xfrm>
        </p:spPr>
        <p:txBody>
          <a:bodyPr/>
          <a:lstStyle/>
          <a:p>
            <a:r>
              <a:rPr lang="sv-SE" dirty="0" smtClean="0"/>
              <a:t>Källa: HLV (2014) och Samhällsmedicin, Region Gävleborg</a:t>
            </a: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935" y="245351"/>
            <a:ext cx="4525860" cy="6211100"/>
          </a:xfrm>
          <a:prstGeom prst="rect">
            <a:avLst/>
          </a:prstGeom>
        </p:spPr>
      </p:pic>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980" y="245200"/>
            <a:ext cx="4527209" cy="6212951"/>
          </a:xfrm>
          <a:prstGeom prst="rect">
            <a:avLst/>
          </a:prstGeom>
        </p:spPr>
      </p:pic>
      <p:pic>
        <p:nvPicPr>
          <p:cNvPr id="8" name="Bildobjekt 7"/>
          <p:cNvPicPr>
            <a:picLocks noChangeAspect="1"/>
          </p:cNvPicPr>
          <p:nvPr/>
        </p:nvPicPr>
        <p:blipFill>
          <a:blip r:embed="rId4"/>
          <a:stretch>
            <a:fillRect/>
          </a:stretch>
        </p:blipFill>
        <p:spPr>
          <a:xfrm>
            <a:off x="3910060" y="5040000"/>
            <a:ext cx="1585056" cy="1137942"/>
          </a:xfrm>
          <a:prstGeom prst="rect">
            <a:avLst/>
          </a:prstGeom>
        </p:spPr>
      </p:pic>
      <p:pic>
        <p:nvPicPr>
          <p:cNvPr id="9" name="Bildobjekt 8"/>
          <p:cNvPicPr>
            <a:picLocks noChangeAspect="1"/>
          </p:cNvPicPr>
          <p:nvPr/>
        </p:nvPicPr>
        <p:blipFill>
          <a:blip r:embed="rId5"/>
          <a:stretch>
            <a:fillRect/>
          </a:stretch>
        </p:blipFill>
        <p:spPr>
          <a:xfrm>
            <a:off x="8211600" y="5040000"/>
            <a:ext cx="1746310" cy="1130612"/>
          </a:xfrm>
          <a:prstGeom prst="rect">
            <a:avLst/>
          </a:prstGeom>
        </p:spPr>
      </p:pic>
      <p:pic>
        <p:nvPicPr>
          <p:cNvPr id="11" name="Bildobjekt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424" y="1268760"/>
            <a:ext cx="1432084" cy="1025749"/>
          </a:xfrm>
          <a:prstGeom prst="rect">
            <a:avLst/>
          </a:prstGeom>
        </p:spPr>
      </p:pic>
      <p:graphicFrame>
        <p:nvGraphicFramePr>
          <p:cNvPr id="2" name="Tabell 1"/>
          <p:cNvGraphicFramePr>
            <a:graphicFrameLocks noGrp="1"/>
          </p:cNvGraphicFramePr>
          <p:nvPr>
            <p:extLst>
              <p:ext uri="{D42A27DB-BD31-4B8C-83A1-F6EECF244321}">
                <p14:modId xmlns:p14="http://schemas.microsoft.com/office/powerpoint/2010/main" val="310788792"/>
              </p:ext>
            </p:extLst>
          </p:nvPr>
        </p:nvGraphicFramePr>
        <p:xfrm>
          <a:off x="701002" y="3140968"/>
          <a:ext cx="2088232" cy="1112520"/>
        </p:xfrm>
        <a:graphic>
          <a:graphicData uri="http://schemas.openxmlformats.org/drawingml/2006/table">
            <a:tbl>
              <a:tblPr firstRow="1" bandRow="1">
                <a:tableStyleId>{5C22544A-7EE6-4342-B048-85BDC9FD1C3A}</a:tableStyleId>
              </a:tblPr>
              <a:tblGrid>
                <a:gridCol w="1320147"/>
                <a:gridCol w="768085"/>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18 %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14 %</a:t>
                      </a:r>
                      <a:endParaRPr lang="sv-SE" sz="1400" dirty="0">
                        <a:latin typeface="Calibri" panose="020F0502020204030204" pitchFamily="34" charset="0"/>
                      </a:endParaRPr>
                    </a:p>
                  </a:txBody>
                  <a:tcPr anchor="ctr"/>
                </a:tc>
              </a:tr>
            </a:tbl>
          </a:graphicData>
        </a:graphic>
      </p:graphicFrame>
      <p:graphicFrame>
        <p:nvGraphicFramePr>
          <p:cNvPr id="10" name="Tabell 9"/>
          <p:cNvGraphicFramePr>
            <a:graphicFrameLocks noGrp="1"/>
          </p:cNvGraphicFramePr>
          <p:nvPr>
            <p:extLst>
              <p:ext uri="{D42A27DB-BD31-4B8C-83A1-F6EECF244321}">
                <p14:modId xmlns:p14="http://schemas.microsoft.com/office/powerpoint/2010/main" val="1828614593"/>
              </p:ext>
            </p:extLst>
          </p:nvPr>
        </p:nvGraphicFramePr>
        <p:xfrm>
          <a:off x="701002" y="4492786"/>
          <a:ext cx="2088232" cy="1112520"/>
        </p:xfrm>
        <a:graphic>
          <a:graphicData uri="http://schemas.openxmlformats.org/drawingml/2006/table">
            <a:tbl>
              <a:tblPr firstRow="1" bandRow="1">
                <a:tableStyleId>{21E4AEA4-8DFA-4A89-87EB-49C32662AFE0}</a:tableStyleId>
              </a:tblPr>
              <a:tblGrid>
                <a:gridCol w="1320147"/>
                <a:gridCol w="76808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15 %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14</a:t>
                      </a:r>
                      <a:r>
                        <a:rPr lang="sv-SE" sz="1400" baseline="0" dirty="0" smtClean="0">
                          <a:latin typeface="Calibri" panose="020F0502020204030204" pitchFamily="34" charset="0"/>
                        </a:rPr>
                        <a:t> %</a:t>
                      </a:r>
                      <a:endParaRPr lang="sv-SE" sz="1400"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636641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tshållare för text 21"/>
          <p:cNvSpPr>
            <a:spLocks noGrp="1"/>
          </p:cNvSpPr>
          <p:nvPr>
            <p:ph type="body" sz="quarter" idx="16"/>
          </p:nvPr>
        </p:nvSpPr>
        <p:spPr/>
        <p:txBody>
          <a:bodyPr/>
          <a:lstStyle/>
          <a:p>
            <a:pPr>
              <a:tabLst>
                <a:tab pos="542925" algn="l"/>
              </a:tabLst>
            </a:pPr>
            <a:r>
              <a:rPr lang="sv-SE" dirty="0" smtClean="0"/>
              <a:t>Hälsopolitiskt åtgärdbar dödlighet i Sverige</a:t>
            </a:r>
            <a:endParaRPr lang="sv-SE" dirty="0"/>
          </a:p>
        </p:txBody>
      </p:sp>
      <p:sp>
        <p:nvSpPr>
          <p:cNvPr id="4" name="Platshållare för text 3"/>
          <p:cNvSpPr>
            <a:spLocks noGrp="1"/>
          </p:cNvSpPr>
          <p:nvPr>
            <p:ph type="body" sz="quarter" idx="14"/>
          </p:nvPr>
        </p:nvSpPr>
        <p:spPr>
          <a:xfrm>
            <a:off x="5519936" y="6616800"/>
            <a:ext cx="6046864" cy="196576"/>
          </a:xfrm>
        </p:spPr>
        <p:txBody>
          <a:bodyPr/>
          <a:lstStyle/>
          <a:p>
            <a:r>
              <a:rPr lang="sv-SE" dirty="0" smtClean="0"/>
              <a:t>Källa: Dödsorsaksregistret, Socialstyrelsen (2017) och Samhällsmedicin, Region Gävleborg</a:t>
            </a:r>
            <a:endParaRPr lang="sv-SE" dirty="0"/>
          </a:p>
        </p:txBody>
      </p:sp>
      <p:graphicFrame>
        <p:nvGraphicFramePr>
          <p:cNvPr id="12" name="Platshållare för innehåll 11"/>
          <p:cNvGraphicFramePr>
            <a:graphicFrameLocks noGrp="1"/>
          </p:cNvGraphicFramePr>
          <p:nvPr>
            <p:ph sz="quarter" idx="18"/>
            <p:extLst>
              <p:ext uri="{D42A27DB-BD31-4B8C-83A1-F6EECF244321}">
                <p14:modId xmlns:p14="http://schemas.microsoft.com/office/powerpoint/2010/main" val="3547876466"/>
              </p:ext>
            </p:extLst>
          </p:nvPr>
        </p:nvGraphicFramePr>
        <p:xfrm>
          <a:off x="479376" y="2420888"/>
          <a:ext cx="9039746" cy="41328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med rundade hörn 1"/>
          <p:cNvSpPr/>
          <p:nvPr/>
        </p:nvSpPr>
        <p:spPr>
          <a:xfrm>
            <a:off x="8616280" y="3078739"/>
            <a:ext cx="3168352" cy="2403539"/>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b="1" baseline="30000" dirty="0" smtClean="0">
                <a:latin typeface="Calibri" panose="020F0502020204030204" pitchFamily="34" charset="0"/>
              </a:rPr>
              <a:t>1</a:t>
            </a:r>
            <a:r>
              <a:rPr lang="sv-SE" sz="1400" b="1" dirty="0" smtClean="0">
                <a:latin typeface="Calibri" panose="020F0502020204030204" pitchFamily="34" charset="0"/>
              </a:rPr>
              <a:t>Hälsopolitisk </a:t>
            </a:r>
            <a:r>
              <a:rPr lang="sv-SE" sz="1400" b="1" dirty="0">
                <a:latin typeface="Calibri" panose="020F0502020204030204" pitchFamily="34" charset="0"/>
              </a:rPr>
              <a:t>åtgärdbar dödlighet </a:t>
            </a:r>
            <a:r>
              <a:rPr lang="sv-SE" sz="1400" b="1" dirty="0" smtClean="0">
                <a:latin typeface="Calibri" panose="020F0502020204030204" pitchFamily="34" charset="0"/>
              </a:rPr>
              <a:t>avser </a:t>
            </a:r>
            <a:r>
              <a:rPr lang="sv-SE" sz="1400" b="1" dirty="0">
                <a:latin typeface="Calibri" panose="020F0502020204030204" pitchFamily="34" charset="0"/>
              </a:rPr>
              <a:t>diagnoser och dödsorsaker som anses möjliga att påverka med bredare hälsopolitiska insatser, som till exempel kampanjer för rökavvänjning och förbättrade alkoholvanor. De diagnoser och dödsorsaker </a:t>
            </a:r>
            <a:r>
              <a:rPr lang="sv-SE" sz="1400" b="1" dirty="0" smtClean="0">
                <a:latin typeface="Calibri" panose="020F0502020204030204" pitchFamily="34" charset="0"/>
              </a:rPr>
              <a:t>som ingår är </a:t>
            </a:r>
            <a:r>
              <a:rPr lang="sv-SE" sz="1400" b="1" dirty="0">
                <a:latin typeface="Calibri" panose="020F0502020204030204" pitchFamily="34" charset="0"/>
              </a:rPr>
              <a:t>lungcancer, cancer i matstrupe, levercirros och motorfordonsolyckor.</a:t>
            </a:r>
          </a:p>
        </p:txBody>
      </p:sp>
    </p:spTree>
    <p:extLst>
      <p:ext uri="{BB962C8B-B14F-4D97-AF65-F5344CB8AC3E}">
        <p14:creationId xmlns:p14="http://schemas.microsoft.com/office/powerpoint/2010/main" val="3829618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Hälsokalkylatorn (2017)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1323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-5%</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-8%</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600" b="1" dirty="0">
              <a:solidFill>
                <a:schemeClr val="tx1"/>
              </a:solidFill>
              <a:latin typeface="Calibri" panose="020F0502020204030204" pitchFamily="34" charset="0"/>
            </a:endParaRPr>
          </a:p>
        </p:txBody>
      </p:sp>
      <p:sp>
        <p:nvSpPr>
          <p:cNvPr id="22" name="textruta 21"/>
          <p:cNvSpPr txBox="1"/>
          <p:nvPr/>
        </p:nvSpPr>
        <p:spPr>
          <a:xfrm>
            <a:off x="479376" y="5292173"/>
            <a:ext cx="5076268" cy="1015663"/>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dirty="0" smtClean="0">
                <a:latin typeface="Calibri" panose="020F0502020204030204" pitchFamily="34" charset="0"/>
              </a:rPr>
              <a:t>med </a:t>
            </a:r>
            <a:r>
              <a:rPr lang="sv-SE" sz="2000" u="sng" dirty="0" smtClean="0">
                <a:latin typeface="Calibri" panose="020F0502020204030204" pitchFamily="34" charset="0"/>
              </a:rPr>
              <a:t>fetma</a:t>
            </a:r>
            <a:r>
              <a:rPr lang="sv-SE" sz="2000" dirty="0" smtClean="0">
                <a:latin typeface="Calibri" panose="020F0502020204030204" pitchFamily="34" charset="0"/>
              </a:rPr>
              <a:t> vore </a:t>
            </a:r>
            <a:r>
              <a:rPr lang="sv-SE" sz="2000" dirty="0">
                <a:latin typeface="Calibri" panose="020F0502020204030204" pitchFamily="34" charset="0"/>
              </a:rPr>
              <a:t>lika låg som hos gruppen män och kvinnor med eftergymnasial utbildning, </a:t>
            </a:r>
            <a:r>
              <a:rPr lang="sv-SE" sz="2000" dirty="0" smtClean="0">
                <a:latin typeface="Calibri" panose="020F0502020204030204" pitchFamily="34" charset="0"/>
              </a:rPr>
              <a:t>10 procent</a:t>
            </a:r>
            <a:r>
              <a:rPr lang="sv-SE" sz="2000" dirty="0">
                <a:latin typeface="Calibri" panose="020F0502020204030204" pitchFamily="34" charset="0"/>
              </a:rPr>
              <a:t>, i Gävleborgs län.</a:t>
            </a: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7 573 000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4 711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2 592 000 </a:t>
            </a:r>
            <a:r>
              <a:rPr lang="sv-SE" sz="1600" dirty="0">
                <a:latin typeface="Calibri" panose="020F0502020204030204" pitchFamily="34" charset="0"/>
              </a:rPr>
              <a:t>kr.</a:t>
            </a:r>
          </a:p>
        </p:txBody>
      </p:sp>
      <p:sp>
        <p:nvSpPr>
          <p:cNvPr id="24" name="textruta 23"/>
          <p:cNvSpPr txBox="1"/>
          <p:nvPr/>
        </p:nvSpPr>
        <p:spPr>
          <a:xfrm>
            <a:off x="7373118" y="991384"/>
            <a:ext cx="4734477" cy="1569660"/>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116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38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39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4 	depression</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199 nya sjukdomsfall.</a:t>
            </a:r>
            <a:endParaRPr lang="sv-SE" sz="1600" dirty="0">
              <a:latin typeface="Calibri" panose="020F0502020204030204" pitchFamily="34" charset="0"/>
            </a:endParaRPr>
          </a:p>
        </p:txBody>
      </p:sp>
      <p:sp>
        <p:nvSpPr>
          <p:cNvPr id="25" name="textruta 24"/>
          <p:cNvSpPr txBox="1"/>
          <p:nvPr/>
        </p:nvSpPr>
        <p:spPr>
          <a:xfrm>
            <a:off x="7752184" y="5229200"/>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14 876 000 </a:t>
            </a:r>
            <a:r>
              <a:rPr lang="sv-SE" sz="1600" dirty="0">
                <a:latin typeface="Calibri" panose="020F0502020204030204" pitchFamily="34" charset="0"/>
              </a:rPr>
              <a:t>kr </a:t>
            </a:r>
            <a:r>
              <a:rPr lang="sv-SE" sz="1600" dirty="0" smtClean="0">
                <a:latin typeface="Calibri" panose="020F0502020204030204" pitchFamily="34" charset="0"/>
              </a:rPr>
              <a:t>om </a:t>
            </a:r>
            <a:r>
              <a:rPr lang="sv-SE" sz="1600" dirty="0">
                <a:latin typeface="Calibri" panose="020F0502020204030204" pitchFamily="34" charset="0"/>
              </a:rPr>
              <a:t>andelen </a:t>
            </a:r>
            <a:r>
              <a:rPr lang="sv-SE" sz="1600" dirty="0" smtClean="0">
                <a:latin typeface="Calibri" panose="020F0502020204030204" pitchFamily="34" charset="0"/>
              </a:rPr>
              <a:t>fetma </a:t>
            </a:r>
            <a:r>
              <a:rPr lang="sv-SE" sz="1600" dirty="0">
                <a:latin typeface="Calibri" panose="020F0502020204030204" pitchFamily="34" charset="0"/>
              </a:rPr>
              <a:t>i </a:t>
            </a:r>
            <a:r>
              <a:rPr lang="sv-SE" sz="1600" dirty="0" smtClean="0">
                <a:latin typeface="Calibri" panose="020F0502020204030204" pitchFamily="34" charset="0"/>
              </a:rPr>
              <a:t>befolkningen går ner till samma nivå som den del av befolkningen med en eftergymnasial utbildning har.</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8 520	män</a:t>
            </a:r>
          </a:p>
          <a:p>
            <a:pPr>
              <a:tabLst>
                <a:tab pos="534988" algn="l"/>
              </a:tabLst>
            </a:pPr>
            <a:r>
              <a:rPr lang="sv-SE" sz="1400" dirty="0" smtClean="0">
                <a:latin typeface="Calibri" panose="020F0502020204030204" pitchFamily="34" charset="0"/>
              </a:rPr>
              <a:t>5 255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424" y="1268760"/>
            <a:ext cx="1432084" cy="1025749"/>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5 år</a:t>
            </a:r>
            <a:endParaRPr lang="sv-SE" sz="1400" b="1" dirty="0">
              <a:latin typeface="Calibri" panose="020F0502020204030204" pitchFamily="34" charset="0"/>
            </a:endParaRPr>
          </a:p>
        </p:txBody>
      </p:sp>
      <p:sp>
        <p:nvSpPr>
          <p:cNvPr id="27" name="Rektangel 26"/>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63255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600" b="1" dirty="0">
              <a:solidFill>
                <a:schemeClr val="tx1"/>
              </a:solidFill>
              <a:latin typeface="Calibri" panose="020F0502020204030204" pitchFamily="34" charset="0"/>
            </a:endParaRPr>
          </a:p>
        </p:txBody>
      </p:sp>
      <p:sp>
        <p:nvSpPr>
          <p:cNvPr id="22" name="textruta 21"/>
          <p:cNvSpPr txBox="1"/>
          <p:nvPr/>
        </p:nvSpPr>
        <p:spPr>
          <a:xfrm>
            <a:off x="479376" y="5293657"/>
            <a:ext cx="5076268" cy="1015663"/>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dirty="0" smtClean="0">
                <a:latin typeface="Calibri" panose="020F0502020204030204" pitchFamily="34" charset="0"/>
              </a:rPr>
              <a:t>med </a:t>
            </a:r>
            <a:r>
              <a:rPr lang="sv-SE" sz="2000" u="sng" dirty="0" smtClean="0">
                <a:latin typeface="Calibri" panose="020F0502020204030204" pitchFamily="34" charset="0"/>
              </a:rPr>
              <a:t>fetma</a:t>
            </a:r>
            <a:r>
              <a:rPr lang="sv-SE" sz="2000" dirty="0" smtClean="0">
                <a:latin typeface="Calibri" panose="020F0502020204030204" pitchFamily="34" charset="0"/>
              </a:rPr>
              <a:t> vore </a:t>
            </a:r>
            <a:r>
              <a:rPr lang="sv-SE" sz="2000" dirty="0">
                <a:latin typeface="Calibri" panose="020F0502020204030204" pitchFamily="34" charset="0"/>
              </a:rPr>
              <a:t>lika låg som hos gruppen män och kvinnor med eftergymnasial utbildning, </a:t>
            </a:r>
            <a:r>
              <a:rPr lang="sv-SE" sz="2000" dirty="0" smtClean="0">
                <a:latin typeface="Calibri" panose="020F0502020204030204" pitchFamily="34" charset="0"/>
              </a:rPr>
              <a:t>10 procent</a:t>
            </a:r>
            <a:r>
              <a:rPr lang="sv-SE" sz="2000" dirty="0">
                <a:latin typeface="Calibri" panose="020F0502020204030204" pitchFamily="34" charset="0"/>
              </a:rPr>
              <a:t>, i Gävleborgs län.</a:t>
            </a: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33 940 000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21 027 000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12 240 000 </a:t>
            </a:r>
            <a:r>
              <a:rPr lang="sv-SE" sz="1600" dirty="0">
                <a:latin typeface="Calibri" panose="020F0502020204030204" pitchFamily="34" charset="0"/>
              </a:rPr>
              <a:t>kr.</a:t>
            </a:r>
          </a:p>
        </p:txBody>
      </p:sp>
      <p:sp>
        <p:nvSpPr>
          <p:cNvPr id="24" name="textruta 23"/>
          <p:cNvSpPr txBox="1"/>
          <p:nvPr/>
        </p:nvSpPr>
        <p:spPr>
          <a:xfrm>
            <a:off x="7406930" y="991384"/>
            <a:ext cx="4734477" cy="1569660"/>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523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170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8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175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16 	depression</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892 nya sjukdomsfall.</a:t>
            </a:r>
            <a:endParaRPr lang="sv-SE" sz="1600" dirty="0">
              <a:latin typeface="Calibri" panose="020F0502020204030204" pitchFamily="34" charset="0"/>
            </a:endParaRPr>
          </a:p>
        </p:txBody>
      </p:sp>
      <p:sp>
        <p:nvSpPr>
          <p:cNvPr id="25" name="textruta 24"/>
          <p:cNvSpPr txBox="1"/>
          <p:nvPr/>
        </p:nvSpPr>
        <p:spPr>
          <a:xfrm>
            <a:off x="7752184" y="5229200"/>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67 207 000 </a:t>
            </a:r>
            <a:r>
              <a:rPr lang="sv-SE" sz="1600" dirty="0">
                <a:latin typeface="Calibri" panose="020F0502020204030204" pitchFamily="34" charset="0"/>
              </a:rPr>
              <a:t>kr om andelen fetma i befolkningen går ner till samma nivå som den del av befolkningen med en eftergymnasial utbildning har.</a:t>
            </a:r>
          </a:p>
        </p:txBody>
      </p:sp>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424" y="1268760"/>
            <a:ext cx="1432084" cy="1025749"/>
          </a:xfrm>
          <a:prstGeom prst="rect">
            <a:avLst/>
          </a:prstGeom>
        </p:spPr>
      </p:pic>
      <p:sp>
        <p:nvSpPr>
          <p:cNvPr id="19" name="textruta 18"/>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
        <p:nvSpPr>
          <p:cNvPr id="21" name="textruta 20"/>
          <p:cNvSpPr txBox="1"/>
          <p:nvPr/>
        </p:nvSpPr>
        <p:spPr>
          <a:xfrm>
            <a:off x="341323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-5%</a:t>
            </a:r>
            <a:endParaRPr lang="sv-SE" b="1" dirty="0">
              <a:solidFill>
                <a:schemeClr val="bg1"/>
              </a:solidFill>
              <a:latin typeface="Calibri" panose="020F0502020204030204" pitchFamily="34" charset="0"/>
            </a:endParaRPr>
          </a:p>
        </p:txBody>
      </p:sp>
      <p:sp>
        <p:nvSpPr>
          <p:cNvPr id="26" name="textruta 25"/>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-8%</a:t>
            </a:r>
            <a:endParaRPr lang="sv-SE" b="1" dirty="0">
              <a:solidFill>
                <a:schemeClr val="bg1"/>
              </a:solidFill>
              <a:latin typeface="Calibri" panose="020F0502020204030204" pitchFamily="34" charset="0"/>
            </a:endParaRPr>
          </a:p>
        </p:txBody>
      </p:sp>
      <p:sp>
        <p:nvSpPr>
          <p:cNvPr id="27" name="textruta 26"/>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8 520	män</a:t>
            </a:r>
          </a:p>
          <a:p>
            <a:pPr>
              <a:tabLst>
                <a:tab pos="534988" algn="l"/>
              </a:tabLst>
            </a:pPr>
            <a:r>
              <a:rPr lang="sv-SE" sz="1400" dirty="0" smtClean="0">
                <a:latin typeface="Calibri" panose="020F0502020204030204" pitchFamily="34" charset="0"/>
              </a:rPr>
              <a:t>5 255	kvinnor</a:t>
            </a:r>
            <a:endParaRPr lang="sv-SE" sz="1400" dirty="0">
              <a:latin typeface="Calibri" panose="020F0502020204030204" pitchFamily="34" charset="0"/>
            </a:endParaRPr>
          </a:p>
        </p:txBody>
      </p:sp>
      <p:sp>
        <p:nvSpPr>
          <p:cNvPr id="28" name="Rektangel 27"/>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31" name="textruta 30"/>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0321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1323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-3%</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600" b="1" dirty="0">
              <a:solidFill>
                <a:schemeClr val="tx1"/>
              </a:solidFill>
              <a:latin typeface="Calibri" panose="020F0502020204030204" pitchFamily="34" charset="0"/>
            </a:endParaRPr>
          </a:p>
        </p:txBody>
      </p:sp>
      <p:sp>
        <p:nvSpPr>
          <p:cNvPr id="22" name="textruta 21"/>
          <p:cNvSpPr txBox="1"/>
          <p:nvPr/>
        </p:nvSpPr>
        <p:spPr>
          <a:xfrm>
            <a:off x="407368" y="5229200"/>
            <a:ext cx="5076268" cy="1323439"/>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dirty="0" smtClean="0">
                <a:latin typeface="Calibri" panose="020F0502020204030204" pitchFamily="34" charset="0"/>
              </a:rPr>
              <a:t>med </a:t>
            </a:r>
            <a:r>
              <a:rPr lang="sv-SE" sz="2000" u="sng" dirty="0" smtClean="0">
                <a:latin typeface="Calibri" panose="020F0502020204030204" pitchFamily="34" charset="0"/>
              </a:rPr>
              <a:t>fetma</a:t>
            </a:r>
            <a:r>
              <a:rPr lang="sv-SE" sz="2000" dirty="0" smtClean="0">
                <a:latin typeface="Calibri" panose="020F0502020204030204" pitchFamily="34" charset="0"/>
              </a:rPr>
              <a:t> vore </a:t>
            </a:r>
            <a:r>
              <a:rPr lang="sv-SE" sz="2000" dirty="0">
                <a:latin typeface="Calibri" panose="020F0502020204030204" pitchFamily="34" charset="0"/>
              </a:rPr>
              <a:t>lika låg som </a:t>
            </a:r>
            <a:r>
              <a:rPr lang="sv-SE" sz="2000" dirty="0" smtClean="0">
                <a:latin typeface="Calibri" panose="020F0502020204030204" pitchFamily="34" charset="0"/>
              </a:rPr>
              <a:t>i den kommun med lägst förekomst; män 15 procent (Ockelbo kommun), kvinnor 13 procent (Ljusdals kommun).</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3 798 000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2 541 000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936 000 </a:t>
            </a:r>
            <a:r>
              <a:rPr lang="sv-SE" sz="1600" dirty="0">
                <a:latin typeface="Calibri" panose="020F0502020204030204" pitchFamily="34" charset="0"/>
              </a:rPr>
              <a:t>kr.</a:t>
            </a:r>
          </a:p>
        </p:txBody>
      </p:sp>
      <p:sp>
        <p:nvSpPr>
          <p:cNvPr id="24" name="textruta 23"/>
          <p:cNvSpPr txBox="1"/>
          <p:nvPr/>
        </p:nvSpPr>
        <p:spPr>
          <a:xfrm>
            <a:off x="7406930" y="1063518"/>
            <a:ext cx="4734477" cy="1323439"/>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57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19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22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 	depression</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100 nya sjukdomsfall.</a:t>
            </a:r>
            <a:endParaRPr lang="sv-SE" sz="1600" dirty="0">
              <a:latin typeface="Calibri" panose="020F0502020204030204" pitchFamily="34" charset="0"/>
            </a:endParaRPr>
          </a:p>
        </p:txBody>
      </p:sp>
      <p:sp>
        <p:nvSpPr>
          <p:cNvPr id="25" name="textruta 24"/>
          <p:cNvSpPr txBox="1"/>
          <p:nvPr/>
        </p:nvSpPr>
        <p:spPr>
          <a:xfrm>
            <a:off x="7752184" y="5223075"/>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7 275 000 </a:t>
            </a:r>
            <a:r>
              <a:rPr lang="sv-SE" sz="1600" dirty="0">
                <a:latin typeface="Calibri" panose="020F0502020204030204" pitchFamily="34" charset="0"/>
              </a:rPr>
              <a:t>kr </a:t>
            </a:r>
            <a:r>
              <a:rPr lang="sv-SE" sz="1600" dirty="0" smtClean="0">
                <a:latin typeface="Calibri" panose="020F0502020204030204" pitchFamily="34" charset="0"/>
              </a:rPr>
              <a:t>om andelen fetma </a:t>
            </a:r>
            <a:r>
              <a:rPr lang="sv-SE" sz="1600" dirty="0">
                <a:latin typeface="Calibri" panose="020F0502020204030204" pitchFamily="34" charset="0"/>
              </a:rPr>
              <a:t>i </a:t>
            </a:r>
            <a:r>
              <a:rPr lang="sv-SE" sz="1600" dirty="0" smtClean="0">
                <a:latin typeface="Calibri" panose="020F0502020204030204" pitchFamily="34" charset="0"/>
              </a:rPr>
              <a:t>befolkningen går ner till samma nivå som i den kommun med lägst förekomst.</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3 195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424" y="1268760"/>
            <a:ext cx="1432084" cy="1025749"/>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5 år</a:t>
            </a:r>
            <a:endParaRPr lang="sv-SE" sz="1400" b="1"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2946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1323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-3%</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600" b="1" dirty="0">
              <a:solidFill>
                <a:schemeClr val="tx1"/>
              </a:solidFill>
              <a:latin typeface="Calibri" panose="020F0502020204030204" pitchFamily="34" charset="0"/>
            </a:endParaRPr>
          </a:p>
        </p:txBody>
      </p:sp>
      <p:sp>
        <p:nvSpPr>
          <p:cNvPr id="22" name="textruta 21"/>
          <p:cNvSpPr txBox="1"/>
          <p:nvPr/>
        </p:nvSpPr>
        <p:spPr>
          <a:xfrm>
            <a:off x="407368" y="5229200"/>
            <a:ext cx="5076268" cy="1323439"/>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dirty="0" smtClean="0">
                <a:latin typeface="Calibri" panose="020F0502020204030204" pitchFamily="34" charset="0"/>
              </a:rPr>
              <a:t>med </a:t>
            </a:r>
            <a:r>
              <a:rPr lang="sv-SE" sz="2000" u="sng" dirty="0" smtClean="0">
                <a:latin typeface="Calibri" panose="020F0502020204030204" pitchFamily="34" charset="0"/>
              </a:rPr>
              <a:t>fetma</a:t>
            </a:r>
            <a:r>
              <a:rPr lang="sv-SE" sz="2000" dirty="0" smtClean="0">
                <a:latin typeface="Calibri" panose="020F0502020204030204" pitchFamily="34" charset="0"/>
              </a:rPr>
              <a:t> vore </a:t>
            </a:r>
            <a:r>
              <a:rPr lang="sv-SE" sz="2000" dirty="0">
                <a:latin typeface="Calibri" panose="020F0502020204030204" pitchFamily="34" charset="0"/>
              </a:rPr>
              <a:t>lika låg som </a:t>
            </a:r>
            <a:r>
              <a:rPr lang="sv-SE" sz="2000" dirty="0" smtClean="0">
                <a:latin typeface="Calibri" panose="020F0502020204030204" pitchFamily="34" charset="0"/>
              </a:rPr>
              <a:t>i den kommun med lägst förekomst; män 15 procent (Ockelbo kommun), kvinnor 13 procent (Ljusdals kommun).</a:t>
            </a:r>
            <a:endParaRPr lang="sv-SE" sz="2000" dirty="0">
              <a:latin typeface="Calibri" panose="020F0502020204030204" pitchFamily="34" charset="0"/>
            </a:endParaRP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17 103 000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11 395 000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5 256 000 </a:t>
            </a:r>
            <a:r>
              <a:rPr lang="sv-SE" sz="1600" dirty="0">
                <a:latin typeface="Calibri" panose="020F0502020204030204" pitchFamily="34" charset="0"/>
              </a:rPr>
              <a:t>kr.</a:t>
            </a:r>
          </a:p>
        </p:txBody>
      </p:sp>
      <p:sp>
        <p:nvSpPr>
          <p:cNvPr id="24" name="textruta 23"/>
          <p:cNvSpPr txBox="1"/>
          <p:nvPr/>
        </p:nvSpPr>
        <p:spPr>
          <a:xfrm>
            <a:off x="7406930" y="996804"/>
            <a:ext cx="4734477" cy="1569660"/>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255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84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4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97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8 	depression</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448 nya sjukdomsfall.</a:t>
            </a:r>
            <a:endParaRPr lang="sv-SE" sz="1600" dirty="0">
              <a:latin typeface="Calibri" panose="020F0502020204030204" pitchFamily="34" charset="0"/>
            </a:endParaRPr>
          </a:p>
        </p:txBody>
      </p:sp>
      <p:sp>
        <p:nvSpPr>
          <p:cNvPr id="25" name="textruta 24"/>
          <p:cNvSpPr txBox="1"/>
          <p:nvPr/>
        </p:nvSpPr>
        <p:spPr>
          <a:xfrm>
            <a:off x="7752184" y="5223073"/>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33 754 000 </a:t>
            </a:r>
            <a:r>
              <a:rPr lang="sv-SE" sz="1600" dirty="0">
                <a:latin typeface="Calibri" panose="020F0502020204030204" pitchFamily="34" charset="0"/>
              </a:rPr>
              <a:t>kr om andelen fetma i befolkningen går ner till samma nivå som i den kommun med lägst förekomst.</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3 195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424" y="1268760"/>
            <a:ext cx="1432084" cy="1025749"/>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
        <p:nvSpPr>
          <p:cNvPr id="27" name="Rektangel 26"/>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3" name="textruta 2"/>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7963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015663"/>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a:latin typeface="Calibri" panose="020F0502020204030204" pitchFamily="34" charset="0"/>
              </a:rPr>
              <a:t>fetma</a:t>
            </a:r>
            <a:r>
              <a:rPr lang="sv-SE" sz="2000" dirty="0">
                <a:latin typeface="Calibri" panose="020F0502020204030204" pitchFamily="34" charset="0"/>
              </a:rPr>
              <a:t> med 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4" name="textruta 23"/>
          <p:cNvSpPr txBox="1"/>
          <p:nvPr/>
        </p:nvSpPr>
        <p:spPr>
          <a:xfrm>
            <a:off x="7406930" y="1066766"/>
            <a:ext cx="4752528" cy="1323439"/>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31 </a:t>
            </a:r>
            <a:r>
              <a:rPr lang="sv-SE" sz="1600" dirty="0">
                <a:latin typeface="Calibri" panose="020F0502020204030204" pitchFamily="34" charset="0"/>
              </a:rPr>
              <a:t>	diabetes</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10</a:t>
            </a:r>
            <a:r>
              <a:rPr lang="sv-SE" sz="1600" dirty="0">
                <a:latin typeface="Calibri" panose="020F0502020204030204" pitchFamily="34" charset="0"/>
              </a:rPr>
              <a:t>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9</a:t>
            </a:r>
            <a:r>
              <a:rPr lang="sv-SE" sz="1600" dirty="0" smtClean="0">
                <a:latin typeface="Calibri" panose="020F0502020204030204" pitchFamily="34" charset="0"/>
              </a:rPr>
              <a:t> </a:t>
            </a:r>
            <a:r>
              <a:rPr lang="sv-SE" sz="1600" dirty="0">
                <a:latin typeface="Calibri" panose="020F0502020204030204" pitchFamily="34" charset="0"/>
              </a:rPr>
              <a:t>	cancer</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 </a:t>
            </a:r>
            <a:r>
              <a:rPr lang="sv-SE" sz="1600" dirty="0">
                <a:latin typeface="Calibri" panose="020F0502020204030204" pitchFamily="34" charset="0"/>
              </a:rPr>
              <a:t>	depression</a:t>
            </a:r>
          </a:p>
          <a:p>
            <a:pPr>
              <a:tabLst>
                <a:tab pos="534988" algn="l"/>
              </a:tabLst>
            </a:pPr>
            <a:r>
              <a:rPr lang="sv-SE" sz="1600" dirty="0">
                <a:latin typeface="Calibri" panose="020F0502020204030204" pitchFamily="34" charset="0"/>
              </a:rPr>
              <a:t>Totalt förebyggande av </a:t>
            </a:r>
            <a:r>
              <a:rPr lang="sv-SE" sz="1600" u="sng" dirty="0" smtClean="0">
                <a:latin typeface="Calibri" panose="020F0502020204030204" pitchFamily="34" charset="0"/>
              </a:rPr>
              <a:t>51 </a:t>
            </a:r>
            <a:r>
              <a:rPr lang="sv-SE" sz="1600" u="sng" dirty="0">
                <a:latin typeface="Calibri" panose="020F0502020204030204" pitchFamily="34" charset="0"/>
              </a:rPr>
              <a:t>nya sjukdomsfall.</a:t>
            </a:r>
            <a:endParaRPr lang="sv-SE" sz="1600" dirty="0">
              <a:latin typeface="Calibri" panose="020F0502020204030204" pitchFamily="34" charset="0"/>
            </a:endParaRPr>
          </a:p>
        </p:txBody>
      </p:sp>
      <p:sp>
        <p:nvSpPr>
          <p:cNvPr id="25" name="textruta 24"/>
          <p:cNvSpPr txBox="1"/>
          <p:nvPr/>
        </p:nvSpPr>
        <p:spPr>
          <a:xfrm>
            <a:off x="7817392" y="5309798"/>
            <a:ext cx="4111255" cy="830997"/>
          </a:xfrm>
          <a:prstGeom prst="rect">
            <a:avLst/>
          </a:prstGeom>
          <a:noFill/>
        </p:spPr>
        <p:txBody>
          <a:bodyPr wrap="square" rtlCol="0">
            <a:spAutoFit/>
          </a:bodyPr>
          <a:lstStyle/>
          <a:p>
            <a:pPr algn="ctr"/>
            <a:r>
              <a:rPr lang="sv-SE" sz="1600" dirty="0" smtClean="0">
                <a:latin typeface="Calibri" panose="020F0502020204030204" pitchFamily="34" charset="0"/>
              </a:rPr>
              <a:t>Samhällskostnaden </a:t>
            </a:r>
            <a:r>
              <a:rPr lang="sv-SE" sz="1600" u="sng" dirty="0" smtClean="0">
                <a:latin typeface="Calibri" panose="020F0502020204030204" pitchFamily="34" charset="0"/>
              </a:rPr>
              <a:t>minskar</a:t>
            </a:r>
            <a:r>
              <a:rPr lang="sv-SE" sz="1600" dirty="0" smtClean="0">
                <a:latin typeface="Calibri" panose="020F0502020204030204" pitchFamily="34" charset="0"/>
              </a:rPr>
              <a:t> med 3 732 000 kr av att genomföra satsningen för att minska förekomsten av fetma i befolkningen.</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sp>
        <p:nvSpPr>
          <p:cNvPr id="19" name="Rektangel 18"/>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6" name="textruta 25"/>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pic>
        <p:nvPicPr>
          <p:cNvPr id="21" name="Bildobjekt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424" y="1268760"/>
            <a:ext cx="1432084" cy="1025749"/>
          </a:xfrm>
          <a:prstGeom prst="rect">
            <a:avLst/>
          </a:prstGeom>
        </p:spPr>
      </p:pic>
      <p:sp>
        <p:nvSpPr>
          <p:cNvPr id="27" name="textruta 26"/>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5 år</a:t>
            </a:r>
            <a:endParaRPr lang="sv-SE" sz="1400" b="1" dirty="0">
              <a:latin typeface="Calibri" panose="020F0502020204030204" pitchFamily="34" charset="0"/>
            </a:endParaRPr>
          </a:p>
        </p:txBody>
      </p:sp>
      <p:sp>
        <p:nvSpPr>
          <p:cNvPr id="29" name="textruta 28"/>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1 921 000 kr</a:t>
            </a:r>
            <a:r>
              <a:rPr lang="sv-SE" sz="1600" dirty="0">
                <a:latin typeface="Calibri" panose="020F0502020204030204" pitchFamily="34" charset="0"/>
              </a:rPr>
              <a:t>.</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1 091 000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720 000 </a:t>
            </a:r>
            <a:r>
              <a:rPr lang="sv-SE" sz="1600" dirty="0">
                <a:latin typeface="Calibri" panose="020F0502020204030204" pitchFamily="34" charset="0"/>
              </a:rPr>
              <a:t>kr.</a:t>
            </a:r>
          </a:p>
        </p:txBody>
      </p:sp>
    </p:spTree>
    <p:extLst>
      <p:ext uri="{BB962C8B-B14F-4D97-AF65-F5344CB8AC3E}">
        <p14:creationId xmlns:p14="http://schemas.microsoft.com/office/powerpoint/2010/main" val="325213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5" grpId="0"/>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015663"/>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a:latin typeface="Calibri" panose="020F0502020204030204" pitchFamily="34" charset="0"/>
              </a:rPr>
              <a:t>fetma</a:t>
            </a:r>
            <a:r>
              <a:rPr lang="sv-SE" sz="2000" dirty="0">
                <a:latin typeface="Calibri" panose="020F0502020204030204" pitchFamily="34" charset="0"/>
              </a:rPr>
              <a:t> med 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4" name="textruta 23"/>
          <p:cNvSpPr txBox="1"/>
          <p:nvPr/>
        </p:nvSpPr>
        <p:spPr>
          <a:xfrm>
            <a:off x="7406930" y="991384"/>
            <a:ext cx="4752528" cy="1569660"/>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136 </a:t>
            </a:r>
            <a:r>
              <a:rPr lang="sv-SE" sz="1600" dirty="0">
                <a:latin typeface="Calibri" panose="020F0502020204030204" pitchFamily="34" charset="0"/>
              </a:rPr>
              <a:t>	diabetes</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41</a:t>
            </a:r>
            <a:r>
              <a:rPr lang="sv-SE" sz="1600" dirty="0">
                <a:latin typeface="Calibri" panose="020F0502020204030204" pitchFamily="34" charset="0"/>
              </a:rPr>
              <a:t>	</a:t>
            </a:r>
            <a:r>
              <a:rPr lang="sv-SE" sz="1600" dirty="0" err="1">
                <a:latin typeface="Calibri" panose="020F0502020204030204" pitchFamily="34" charset="0"/>
              </a:rPr>
              <a:t>ischemisk</a:t>
            </a:r>
            <a:r>
              <a:rPr lang="sv-SE" sz="1600" dirty="0">
                <a:latin typeface="Calibri" panose="020F0502020204030204" pitchFamily="34" charset="0"/>
              </a:rPr>
              <a:t> </a:t>
            </a:r>
            <a:r>
              <a:rPr lang="sv-SE" sz="1600" dirty="0" smtClean="0">
                <a:latin typeface="Calibri" panose="020F0502020204030204" pitchFamily="34" charset="0"/>
              </a:rPr>
              <a:t>hjärtsjukdom</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2	stroke</a:t>
            </a:r>
            <a:endParaRPr lang="sv-SE" sz="1600" dirty="0">
              <a:latin typeface="Calibri" panose="020F0502020204030204" pitchFamily="34" charset="0"/>
            </a:endParaRP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35 </a:t>
            </a:r>
            <a:r>
              <a:rPr lang="sv-SE" sz="1600" dirty="0">
                <a:latin typeface="Calibri" panose="020F0502020204030204" pitchFamily="34" charset="0"/>
              </a:rPr>
              <a:t>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5</a:t>
            </a:r>
            <a:r>
              <a:rPr lang="sv-SE" sz="1600" dirty="0" smtClean="0">
                <a:latin typeface="Calibri" panose="020F0502020204030204" pitchFamily="34" charset="0"/>
              </a:rPr>
              <a:t> </a:t>
            </a:r>
            <a:r>
              <a:rPr lang="sv-SE" sz="1600" dirty="0">
                <a:latin typeface="Calibri" panose="020F0502020204030204" pitchFamily="34" charset="0"/>
              </a:rPr>
              <a:t>	depression</a:t>
            </a:r>
          </a:p>
          <a:p>
            <a:pPr>
              <a:tabLst>
                <a:tab pos="534988" algn="l"/>
              </a:tabLst>
            </a:pPr>
            <a:r>
              <a:rPr lang="sv-SE" sz="1600" dirty="0">
                <a:latin typeface="Calibri" panose="020F0502020204030204" pitchFamily="34" charset="0"/>
              </a:rPr>
              <a:t>Totalt förebyggande av </a:t>
            </a:r>
            <a:r>
              <a:rPr lang="sv-SE" sz="1600" u="sng" dirty="0" smtClean="0">
                <a:latin typeface="Calibri" panose="020F0502020204030204" pitchFamily="34" charset="0"/>
              </a:rPr>
              <a:t>219 </a:t>
            </a:r>
            <a:r>
              <a:rPr lang="sv-SE" sz="1600" u="sng" dirty="0">
                <a:latin typeface="Calibri" panose="020F0502020204030204" pitchFamily="34" charset="0"/>
              </a:rPr>
              <a:t>nya sjukdomsfall.</a:t>
            </a:r>
            <a:endParaRPr lang="sv-SE" sz="1600" dirty="0">
              <a:latin typeface="Calibri" panose="020F0502020204030204" pitchFamily="34" charset="0"/>
            </a:endParaRPr>
          </a:p>
        </p:txBody>
      </p:sp>
      <p:sp>
        <p:nvSpPr>
          <p:cNvPr id="25" name="textruta 24"/>
          <p:cNvSpPr txBox="1"/>
          <p:nvPr/>
        </p:nvSpPr>
        <p:spPr>
          <a:xfrm>
            <a:off x="7817392" y="5309798"/>
            <a:ext cx="4111255" cy="830997"/>
          </a:xfrm>
          <a:prstGeom prst="rect">
            <a:avLst/>
          </a:prstGeom>
          <a:noFill/>
        </p:spPr>
        <p:txBody>
          <a:bodyPr wrap="square" rtlCol="0">
            <a:spAutoFit/>
          </a:bodyPr>
          <a:lstStyle/>
          <a:p>
            <a:pPr algn="ctr"/>
            <a:r>
              <a:rPr lang="sv-SE" sz="1600" dirty="0" smtClean="0">
                <a:latin typeface="Calibri" panose="020F0502020204030204" pitchFamily="34" charset="0"/>
              </a:rPr>
              <a:t>Samhällskostnaden </a:t>
            </a:r>
            <a:r>
              <a:rPr lang="sv-SE" sz="1600" u="sng" dirty="0" smtClean="0">
                <a:latin typeface="Calibri" panose="020F0502020204030204" pitchFamily="34" charset="0"/>
              </a:rPr>
              <a:t>minskar</a:t>
            </a:r>
            <a:r>
              <a:rPr lang="sv-SE" sz="1600" dirty="0" smtClean="0">
                <a:latin typeface="Calibri" panose="020F0502020204030204" pitchFamily="34" charset="0"/>
              </a:rPr>
              <a:t> med 16 628 000 kr av att genomföra satsningen för att minska förekomsten av fetma i befolkningen.</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sp>
        <p:nvSpPr>
          <p:cNvPr id="19" name="Rektangel 18"/>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6" name="textruta 25"/>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pic>
        <p:nvPicPr>
          <p:cNvPr id="21" name="Bildobjekt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424" y="1268760"/>
            <a:ext cx="1432084" cy="1025749"/>
          </a:xfrm>
          <a:prstGeom prst="rect">
            <a:avLst/>
          </a:prstGeom>
        </p:spPr>
      </p:pic>
      <p:sp>
        <p:nvSpPr>
          <p:cNvPr id="27" name="textruta 26"/>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
        <p:nvSpPr>
          <p:cNvPr id="29" name="textruta 28"/>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8 248 000 kr</a:t>
            </a:r>
            <a:r>
              <a:rPr lang="sv-SE" sz="1600" dirty="0">
                <a:latin typeface="Calibri" panose="020F0502020204030204" pitchFamily="34" charset="0"/>
              </a:rPr>
              <a:t>.</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4 420 000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3 960 000 </a:t>
            </a:r>
            <a:r>
              <a:rPr lang="sv-SE" sz="1600" dirty="0">
                <a:latin typeface="Calibri" panose="020F0502020204030204" pitchFamily="34" charset="0"/>
              </a:rPr>
              <a:t>kr.</a:t>
            </a:r>
          </a:p>
        </p:txBody>
      </p:sp>
    </p:spTree>
    <p:extLst>
      <p:ext uri="{BB962C8B-B14F-4D97-AF65-F5344CB8AC3E}">
        <p14:creationId xmlns:p14="http://schemas.microsoft.com/office/powerpoint/2010/main" val="285712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5" grpId="0"/>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tshållare för text 4"/>
          <p:cNvSpPr>
            <a:spLocks noGrp="1"/>
          </p:cNvSpPr>
          <p:nvPr>
            <p:ph type="body" sz="quarter" idx="17"/>
          </p:nvPr>
        </p:nvSpPr>
        <p:spPr>
          <a:xfrm>
            <a:off x="5519936" y="6616800"/>
            <a:ext cx="6048272" cy="241200"/>
          </a:xfrm>
        </p:spPr>
        <p:txBody>
          <a:bodyPr/>
          <a:lstStyle/>
          <a:p>
            <a:r>
              <a:rPr lang="sv-SE" dirty="0" smtClean="0"/>
              <a:t>Källa: Folkhälsomyndigheten (HLV 2012-2016) och Samhällsmedicin, Region Gävleborg</a:t>
            </a:r>
            <a:endParaRPr lang="sv-SE"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784" y="1963571"/>
            <a:ext cx="4528756" cy="4707229"/>
          </a:xfrm>
          <a:prstGeom prst="rect">
            <a:avLst/>
          </a:prstGeom>
        </p:spPr>
      </p:pic>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528" y="1963571"/>
            <a:ext cx="4528756" cy="4707229"/>
          </a:xfrm>
          <a:prstGeom prst="rect">
            <a:avLst/>
          </a:prstGeom>
        </p:spPr>
      </p:pic>
      <p:pic>
        <p:nvPicPr>
          <p:cNvPr id="6" name="Bildobjekt 5"/>
          <p:cNvPicPr>
            <a:picLocks noChangeAspect="1"/>
          </p:cNvPicPr>
          <p:nvPr/>
        </p:nvPicPr>
        <p:blipFill>
          <a:blip r:embed="rId5"/>
          <a:stretch>
            <a:fillRect/>
          </a:stretch>
        </p:blipFill>
        <p:spPr>
          <a:xfrm>
            <a:off x="6168008" y="5371200"/>
            <a:ext cx="1523790" cy="890992"/>
          </a:xfrm>
          <a:prstGeom prst="rect">
            <a:avLst/>
          </a:prstGeom>
        </p:spPr>
      </p:pic>
      <p:pic>
        <p:nvPicPr>
          <p:cNvPr id="7" name="Bildobjekt 6"/>
          <p:cNvPicPr>
            <a:picLocks noChangeAspect="1"/>
          </p:cNvPicPr>
          <p:nvPr/>
        </p:nvPicPr>
        <p:blipFill>
          <a:blip r:embed="rId6"/>
          <a:stretch>
            <a:fillRect/>
          </a:stretch>
        </p:blipFill>
        <p:spPr>
          <a:xfrm>
            <a:off x="6168008" y="3286800"/>
            <a:ext cx="1332855" cy="890992"/>
          </a:xfrm>
          <a:prstGeom prst="rect">
            <a:avLst/>
          </a:prstGeom>
        </p:spPr>
      </p:pic>
      <p:graphicFrame>
        <p:nvGraphicFramePr>
          <p:cNvPr id="8" name="Tabell 7"/>
          <p:cNvGraphicFramePr>
            <a:graphicFrameLocks noGrp="1"/>
          </p:cNvGraphicFramePr>
          <p:nvPr>
            <p:extLst/>
          </p:nvPr>
        </p:nvGraphicFramePr>
        <p:xfrm>
          <a:off x="528670" y="3407400"/>
          <a:ext cx="1362550" cy="741680"/>
        </p:xfrm>
        <a:graphic>
          <a:graphicData uri="http://schemas.openxmlformats.org/drawingml/2006/table">
            <a:tbl>
              <a:tblPr firstRow="1" bandRow="1">
                <a:tableStyleId>{5C22544A-7EE6-4342-B048-85BDC9FD1C3A}</a:tableStyleId>
              </a:tblPr>
              <a:tblGrid>
                <a:gridCol w="570462"/>
                <a:gridCol w="792088"/>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9 %</a:t>
                      </a:r>
                      <a:endParaRPr lang="sv-SE" sz="1400" dirty="0">
                        <a:latin typeface="Calibri" panose="020F0502020204030204" pitchFamily="34" charset="0"/>
                      </a:endParaRPr>
                    </a:p>
                  </a:txBody>
                  <a:tcPr anchor="ctr"/>
                </a:tc>
              </a:tr>
            </a:tbl>
          </a:graphicData>
        </a:graphic>
      </p:graphicFrame>
      <p:graphicFrame>
        <p:nvGraphicFramePr>
          <p:cNvPr id="9" name="Tabell 8"/>
          <p:cNvGraphicFramePr>
            <a:graphicFrameLocks noGrp="1"/>
          </p:cNvGraphicFramePr>
          <p:nvPr>
            <p:extLst/>
          </p:nvPr>
        </p:nvGraphicFramePr>
        <p:xfrm>
          <a:off x="528670" y="4227511"/>
          <a:ext cx="1362550" cy="741680"/>
        </p:xfrm>
        <a:graphic>
          <a:graphicData uri="http://schemas.openxmlformats.org/drawingml/2006/table">
            <a:tbl>
              <a:tblPr firstRow="1" bandRow="1">
                <a:tableStyleId>{21E4AEA4-8DFA-4A89-87EB-49C32662AFE0}</a:tableStyleId>
              </a:tblPr>
              <a:tblGrid>
                <a:gridCol w="570462"/>
                <a:gridCol w="792088"/>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11 %</a:t>
                      </a:r>
                      <a:endParaRPr lang="sv-SE" sz="1400" dirty="0">
                        <a:latin typeface="Calibri" panose="020F0502020204030204" pitchFamily="34" charset="0"/>
                      </a:endParaRPr>
                    </a:p>
                  </a:txBody>
                  <a:tcPr anchor="ctr"/>
                </a:tc>
              </a:tr>
            </a:tbl>
          </a:graphicData>
        </a:graphic>
      </p:graphicFrame>
      <p:pic>
        <p:nvPicPr>
          <p:cNvPr id="10" name="Bildobjekt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092" y="1211784"/>
            <a:ext cx="1456861" cy="1095123"/>
          </a:xfrm>
          <a:prstGeom prst="rect">
            <a:avLst/>
          </a:prstGeom>
        </p:spPr>
      </p:pic>
    </p:spTree>
    <p:extLst>
      <p:ext uri="{BB962C8B-B14F-4D97-AF65-F5344CB8AC3E}">
        <p14:creationId xmlns:p14="http://schemas.microsoft.com/office/powerpoint/2010/main" val="239244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400" y="244800"/>
            <a:ext cx="4525059" cy="6210000"/>
          </a:xfrm>
          <a:prstGeom prst="rect">
            <a:avLst/>
          </a:prstGeom>
        </p:spPr>
      </p:pic>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800" y="244800"/>
            <a:ext cx="4525059" cy="6210000"/>
          </a:xfrm>
          <a:prstGeom prst="rect">
            <a:avLst/>
          </a:prstGeom>
        </p:spPr>
      </p:pic>
      <p:sp>
        <p:nvSpPr>
          <p:cNvPr id="5" name="Platshållare för text 4"/>
          <p:cNvSpPr>
            <a:spLocks noGrp="1"/>
          </p:cNvSpPr>
          <p:nvPr>
            <p:ph type="body" sz="quarter" idx="17"/>
          </p:nvPr>
        </p:nvSpPr>
        <p:spPr>
          <a:xfrm>
            <a:off x="6600056" y="6616800"/>
            <a:ext cx="4968152" cy="241200"/>
          </a:xfrm>
        </p:spPr>
        <p:txBody>
          <a:bodyPr/>
          <a:lstStyle/>
          <a:p>
            <a:r>
              <a:rPr lang="sv-SE" dirty="0" smtClean="0"/>
              <a:t>Källa: HLV (2014) och Samhällsmedicin, Region Gävleborg</a:t>
            </a:r>
            <a:endParaRPr lang="sv-SE" dirty="0"/>
          </a:p>
        </p:txBody>
      </p:sp>
      <p:pic>
        <p:nvPicPr>
          <p:cNvPr id="11" name="Bildobjekt 10"/>
          <p:cNvPicPr>
            <a:picLocks noChangeAspect="1"/>
          </p:cNvPicPr>
          <p:nvPr/>
        </p:nvPicPr>
        <p:blipFill>
          <a:blip r:embed="rId4"/>
          <a:stretch>
            <a:fillRect/>
          </a:stretch>
        </p:blipFill>
        <p:spPr>
          <a:xfrm>
            <a:off x="3909600" y="5040000"/>
            <a:ext cx="1724320" cy="1108623"/>
          </a:xfrm>
          <a:prstGeom prst="rect">
            <a:avLst/>
          </a:prstGeom>
        </p:spPr>
      </p:pic>
      <p:pic>
        <p:nvPicPr>
          <p:cNvPr id="12" name="Bildobjekt 11"/>
          <p:cNvPicPr>
            <a:picLocks noChangeAspect="1"/>
          </p:cNvPicPr>
          <p:nvPr/>
        </p:nvPicPr>
        <p:blipFill>
          <a:blip r:embed="rId5"/>
          <a:stretch>
            <a:fillRect/>
          </a:stretch>
        </p:blipFill>
        <p:spPr>
          <a:xfrm>
            <a:off x="8112224" y="5040000"/>
            <a:ext cx="1922223" cy="1101293"/>
          </a:xfrm>
          <a:prstGeom prst="rect">
            <a:avLst/>
          </a:prstGeom>
        </p:spPr>
      </p:pic>
      <p:pic>
        <p:nvPicPr>
          <p:cNvPr id="8" name="Bildobjek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092" y="1211784"/>
            <a:ext cx="1456861" cy="1095123"/>
          </a:xfrm>
          <a:prstGeom prst="rect">
            <a:avLst/>
          </a:prstGeom>
        </p:spPr>
      </p:pic>
      <p:graphicFrame>
        <p:nvGraphicFramePr>
          <p:cNvPr id="14" name="Tabell 13"/>
          <p:cNvGraphicFramePr>
            <a:graphicFrameLocks noGrp="1"/>
          </p:cNvGraphicFramePr>
          <p:nvPr>
            <p:extLst>
              <p:ext uri="{D42A27DB-BD31-4B8C-83A1-F6EECF244321}">
                <p14:modId xmlns:p14="http://schemas.microsoft.com/office/powerpoint/2010/main" val="2180899374"/>
              </p:ext>
            </p:extLst>
          </p:nvPr>
        </p:nvGraphicFramePr>
        <p:xfrm>
          <a:off x="701002" y="3140968"/>
          <a:ext cx="2088232" cy="1112520"/>
        </p:xfrm>
        <a:graphic>
          <a:graphicData uri="http://schemas.openxmlformats.org/drawingml/2006/table">
            <a:tbl>
              <a:tblPr firstRow="1" bandRow="1">
                <a:tableStyleId>{5C22544A-7EE6-4342-B048-85BDC9FD1C3A}</a:tableStyleId>
              </a:tblPr>
              <a:tblGrid>
                <a:gridCol w="1320147"/>
                <a:gridCol w="768085"/>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9 %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9 %</a:t>
                      </a:r>
                      <a:endParaRPr lang="sv-SE" sz="1400" dirty="0">
                        <a:latin typeface="Calibri" panose="020F0502020204030204" pitchFamily="34" charset="0"/>
                      </a:endParaRPr>
                    </a:p>
                  </a:txBody>
                  <a:tcPr anchor="ctr"/>
                </a:tc>
              </a:tr>
            </a:tbl>
          </a:graphicData>
        </a:graphic>
      </p:graphicFrame>
      <p:graphicFrame>
        <p:nvGraphicFramePr>
          <p:cNvPr id="15" name="Tabell 14"/>
          <p:cNvGraphicFramePr>
            <a:graphicFrameLocks noGrp="1"/>
          </p:cNvGraphicFramePr>
          <p:nvPr>
            <p:extLst>
              <p:ext uri="{D42A27DB-BD31-4B8C-83A1-F6EECF244321}">
                <p14:modId xmlns:p14="http://schemas.microsoft.com/office/powerpoint/2010/main" val="2623550932"/>
              </p:ext>
            </p:extLst>
          </p:nvPr>
        </p:nvGraphicFramePr>
        <p:xfrm>
          <a:off x="701002" y="4492786"/>
          <a:ext cx="2088232" cy="1112520"/>
        </p:xfrm>
        <a:graphic>
          <a:graphicData uri="http://schemas.openxmlformats.org/drawingml/2006/table">
            <a:tbl>
              <a:tblPr firstRow="1" bandRow="1">
                <a:tableStyleId>{21E4AEA4-8DFA-4A89-87EB-49C32662AFE0}</a:tableStyleId>
              </a:tblPr>
              <a:tblGrid>
                <a:gridCol w="1320147"/>
                <a:gridCol w="76808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11 %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baseline="0" dirty="0" smtClean="0">
                          <a:latin typeface="Calibri" panose="020F0502020204030204" pitchFamily="34" charset="0"/>
                        </a:rPr>
                        <a:t>11 %</a:t>
                      </a:r>
                      <a:endParaRPr lang="sv-SE" sz="1400"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42873125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-6%</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-4%</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229200"/>
            <a:ext cx="5076268" cy="1323439"/>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u="sng" dirty="0" smtClean="0">
                <a:latin typeface="Calibri" panose="020F0502020204030204" pitchFamily="34" charset="0"/>
              </a:rPr>
              <a:t>dagliga rökare</a:t>
            </a:r>
            <a:r>
              <a:rPr lang="sv-SE" sz="2000" dirty="0" smtClean="0">
                <a:latin typeface="Calibri" panose="020F0502020204030204" pitchFamily="34" charset="0"/>
              </a:rPr>
              <a:t> vore </a:t>
            </a:r>
            <a:r>
              <a:rPr lang="sv-SE" sz="2000" dirty="0">
                <a:latin typeface="Calibri" panose="020F0502020204030204" pitchFamily="34" charset="0"/>
              </a:rPr>
              <a:t>lika låg som hos gruppen män och kvinnor med eftergymnasial utbildning, 5</a:t>
            </a:r>
            <a:r>
              <a:rPr lang="sv-SE" sz="2000" dirty="0" smtClean="0">
                <a:latin typeface="Calibri" panose="020F0502020204030204" pitchFamily="34" charset="0"/>
              </a:rPr>
              <a:t> procent</a:t>
            </a:r>
            <a:r>
              <a:rPr lang="sv-SE" sz="2000" dirty="0">
                <a:latin typeface="Calibri" panose="020F0502020204030204" pitchFamily="34" charset="0"/>
              </a:rPr>
              <a:t>, i Gävleborgs län.</a:t>
            </a: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17 819 000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9 298 000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13 176 000 </a:t>
            </a:r>
            <a:r>
              <a:rPr lang="sv-SE" sz="1600" dirty="0">
                <a:latin typeface="Calibri" panose="020F0502020204030204" pitchFamily="34" charset="0"/>
              </a:rPr>
              <a:t>kr.</a:t>
            </a:r>
          </a:p>
        </p:txBody>
      </p:sp>
      <p:sp>
        <p:nvSpPr>
          <p:cNvPr id="24" name="textruta 23"/>
          <p:cNvSpPr txBox="1"/>
          <p:nvPr/>
        </p:nvSpPr>
        <p:spPr>
          <a:xfrm>
            <a:off x="7406930" y="728293"/>
            <a:ext cx="4344060" cy="2062103"/>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12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53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4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36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166	KOL</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11	frakturer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283 nya sjukdomsfall.</a:t>
            </a:r>
            <a:endParaRPr lang="sv-SE" sz="1600" dirty="0">
              <a:latin typeface="Calibri" panose="020F0502020204030204" pitchFamily="34" charset="0"/>
            </a:endParaRPr>
          </a:p>
        </p:txBody>
      </p:sp>
      <p:sp>
        <p:nvSpPr>
          <p:cNvPr id="25" name="textruta 24"/>
          <p:cNvSpPr txBox="1"/>
          <p:nvPr/>
        </p:nvSpPr>
        <p:spPr>
          <a:xfrm>
            <a:off x="7752184" y="5229200"/>
            <a:ext cx="4176464"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40 293 000 </a:t>
            </a:r>
            <a:r>
              <a:rPr lang="sv-SE" sz="1600" dirty="0">
                <a:latin typeface="Calibri" panose="020F0502020204030204" pitchFamily="34" charset="0"/>
              </a:rPr>
              <a:t>kr </a:t>
            </a:r>
            <a:r>
              <a:rPr lang="sv-SE" sz="1600" dirty="0" smtClean="0">
                <a:latin typeface="Calibri" panose="020F0502020204030204" pitchFamily="34" charset="0"/>
              </a:rPr>
              <a:t>om andelen dagliga rökare </a:t>
            </a:r>
            <a:r>
              <a:rPr lang="sv-SE" sz="1600" dirty="0">
                <a:latin typeface="Calibri" panose="020F0502020204030204" pitchFamily="34" charset="0"/>
              </a:rPr>
              <a:t>i </a:t>
            </a:r>
            <a:r>
              <a:rPr lang="sv-SE" sz="1600" dirty="0" smtClean="0">
                <a:latin typeface="Calibri" panose="020F0502020204030204" pitchFamily="34" charset="0"/>
              </a:rPr>
              <a:t>befolkningen går ner till samma nivå som den del av befolkningen med en eftergymnasial utbildning har.</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4 260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092" y="1211784"/>
            <a:ext cx="1456861" cy="1095123"/>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5 år</a:t>
            </a:r>
            <a:endParaRPr lang="sv-SE" sz="1400" b="1"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2368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-6%</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-4%</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229200"/>
            <a:ext cx="5076268" cy="1323439"/>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u="sng" dirty="0" smtClean="0">
                <a:latin typeface="Calibri" panose="020F0502020204030204" pitchFamily="34" charset="0"/>
              </a:rPr>
              <a:t>dagliga rökare</a:t>
            </a:r>
            <a:r>
              <a:rPr lang="sv-SE" sz="2000" dirty="0" smtClean="0">
                <a:latin typeface="Calibri" panose="020F0502020204030204" pitchFamily="34" charset="0"/>
              </a:rPr>
              <a:t> vore </a:t>
            </a:r>
            <a:r>
              <a:rPr lang="sv-SE" sz="2000" dirty="0">
                <a:latin typeface="Calibri" panose="020F0502020204030204" pitchFamily="34" charset="0"/>
              </a:rPr>
              <a:t>lika låg som hos gruppen män och kvinnor med eftergymnasial utbildning, 5</a:t>
            </a:r>
            <a:r>
              <a:rPr lang="sv-SE" sz="2000" dirty="0" smtClean="0">
                <a:latin typeface="Calibri" panose="020F0502020204030204" pitchFamily="34" charset="0"/>
              </a:rPr>
              <a:t> procent</a:t>
            </a:r>
            <a:r>
              <a:rPr lang="sv-SE" sz="2000" dirty="0">
                <a:latin typeface="Calibri" panose="020F0502020204030204" pitchFamily="34" charset="0"/>
              </a:rPr>
              <a:t>, i Gävleborgs län.</a:t>
            </a: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79 835 000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41 749 000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59 832 000 </a:t>
            </a:r>
            <a:r>
              <a:rPr lang="sv-SE" sz="1600" dirty="0">
                <a:latin typeface="Calibri" panose="020F0502020204030204" pitchFamily="34" charset="0"/>
              </a:rPr>
              <a:t>kr.</a:t>
            </a:r>
          </a:p>
        </p:txBody>
      </p:sp>
      <p:sp>
        <p:nvSpPr>
          <p:cNvPr id="24" name="textruta 23"/>
          <p:cNvSpPr txBox="1"/>
          <p:nvPr/>
        </p:nvSpPr>
        <p:spPr>
          <a:xfrm>
            <a:off x="7435562" y="726359"/>
            <a:ext cx="4734477" cy="2062103"/>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52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237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18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164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747	KOL</a:t>
            </a:r>
          </a:p>
          <a:p>
            <a:pPr marL="92075" indent="-92075">
              <a:buFont typeface="Calibri" panose="020F0502020204030204" pitchFamily="34" charset="0"/>
              <a:buChar char="­"/>
              <a:tabLst>
                <a:tab pos="534988" algn="l"/>
              </a:tabLst>
            </a:pPr>
            <a:r>
              <a:rPr lang="sv-SE" sz="1600" dirty="0">
                <a:latin typeface="Calibri" panose="020F0502020204030204" pitchFamily="34" charset="0"/>
              </a:rPr>
              <a:t>4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47	frakturer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1 269 nya sjukdomsfall.</a:t>
            </a:r>
            <a:endParaRPr lang="sv-SE" sz="1600" dirty="0">
              <a:latin typeface="Calibri" panose="020F0502020204030204" pitchFamily="34" charset="0"/>
            </a:endParaRPr>
          </a:p>
        </p:txBody>
      </p:sp>
      <p:sp>
        <p:nvSpPr>
          <p:cNvPr id="25" name="textruta 24"/>
          <p:cNvSpPr txBox="1"/>
          <p:nvPr/>
        </p:nvSpPr>
        <p:spPr>
          <a:xfrm>
            <a:off x="7752184" y="5229200"/>
            <a:ext cx="4248472"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181 416 000 </a:t>
            </a:r>
            <a:r>
              <a:rPr lang="sv-SE" sz="1600" dirty="0">
                <a:latin typeface="Calibri" panose="020F0502020204030204" pitchFamily="34" charset="0"/>
              </a:rPr>
              <a:t>kr om andelen dagliga rökare i befolkningen går ner till samma nivå som den del av befolkningen med en eftergymnasial utbildning har.</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4 260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092" y="1211784"/>
            <a:ext cx="1456861" cy="1095123"/>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6657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latshållare för text 6"/>
          <p:cNvSpPr>
            <a:spLocks noGrp="1"/>
          </p:cNvSpPr>
          <p:nvPr>
            <p:ph type="body" sz="quarter" idx="16"/>
          </p:nvPr>
        </p:nvSpPr>
        <p:spPr/>
        <p:txBody>
          <a:bodyPr/>
          <a:lstStyle/>
          <a:p>
            <a:r>
              <a:rPr lang="sv-SE" dirty="0" smtClean="0"/>
              <a:t>Cancerpreventionskalkylatorn</a:t>
            </a:r>
            <a:endParaRPr lang="sv-SE" dirty="0"/>
          </a:p>
        </p:txBody>
      </p:sp>
      <p:sp>
        <p:nvSpPr>
          <p:cNvPr id="8" name="Platshållare för text 7"/>
          <p:cNvSpPr>
            <a:spLocks noGrp="1"/>
          </p:cNvSpPr>
          <p:nvPr>
            <p:ph type="body" sz="quarter" idx="17"/>
          </p:nvPr>
        </p:nvSpPr>
        <p:spPr>
          <a:xfrm>
            <a:off x="6096000" y="6616800"/>
            <a:ext cx="5472208" cy="241200"/>
          </a:xfrm>
        </p:spPr>
        <p:txBody>
          <a:bodyPr/>
          <a:lstStyle/>
          <a:p>
            <a:r>
              <a:rPr lang="sv-SE" dirty="0" smtClean="0"/>
              <a:t>Källa: Cancerpreventionskalkylatorn (2017) Samhällsmedicin, Region Gävleborg</a:t>
            </a:r>
            <a:endParaRPr lang="sv-SE" dirty="0"/>
          </a:p>
        </p:txBody>
      </p:sp>
      <p:sp>
        <p:nvSpPr>
          <p:cNvPr id="12" name="textruta 11"/>
          <p:cNvSpPr txBox="1"/>
          <p:nvPr/>
        </p:nvSpPr>
        <p:spPr>
          <a:xfrm>
            <a:off x="263352" y="2238256"/>
            <a:ext cx="11304763" cy="4680000"/>
          </a:xfrm>
          <a:prstGeom prst="rect">
            <a:avLst/>
          </a:prstGeom>
          <a:noFill/>
        </p:spPr>
        <p:txBody>
          <a:bodyPr wrap="square" numCol="2" rtlCol="0">
            <a:spAutoFit/>
          </a:bodyPr>
          <a:lstStyle/>
          <a:p>
            <a:pPr marL="361950" algn="just">
              <a:defRPr/>
            </a:pPr>
            <a:r>
              <a:rPr lang="sv-SE" sz="1400" dirty="0" smtClean="0">
                <a:latin typeface="Calibri" panose="020F0502020204030204" pitchFamily="34" charset="0"/>
              </a:rPr>
              <a:t>Cancerpreventionskalkylatorn </a:t>
            </a:r>
            <a:r>
              <a:rPr lang="sv-SE" sz="1400" dirty="0">
                <a:latin typeface="Calibri" panose="020F0502020204030204" pitchFamily="34" charset="0"/>
              </a:rPr>
              <a:t>är ett verktyg som kan användas vid samhällsekonomiska analyser kopplade till hälsoläget i länet. Utifrån nationella folkhälsoenkäten, </a:t>
            </a:r>
            <a:r>
              <a:rPr lang="sv-SE" sz="1400" i="1" dirty="0">
                <a:latin typeface="Calibri" panose="020F0502020204030204" pitchFamily="34" charset="0"/>
              </a:rPr>
              <a:t>Hälsa på lika villkor</a:t>
            </a:r>
            <a:r>
              <a:rPr lang="sv-SE" sz="1400" dirty="0">
                <a:latin typeface="Calibri" panose="020F0502020204030204" pitchFamily="34" charset="0"/>
              </a:rPr>
              <a:t>, som riktas till individer mellan 16-84 år (åldersintervallet i </a:t>
            </a:r>
            <a:r>
              <a:rPr lang="sv-SE" sz="1400" dirty="0" smtClean="0">
                <a:latin typeface="Calibri" panose="020F0502020204030204" pitchFamily="34" charset="0"/>
              </a:rPr>
              <a:t>Cancerpreventionskalkylatorn </a:t>
            </a:r>
            <a:r>
              <a:rPr lang="sv-SE" sz="1400" dirty="0">
                <a:latin typeface="Calibri" panose="020F0502020204030204" pitchFamily="34" charset="0"/>
              </a:rPr>
              <a:t>är 20-84 år), beräknas hur förändrade levnadsvanor påverkar kostnaden för </a:t>
            </a:r>
            <a:r>
              <a:rPr lang="sv-SE" sz="1400" dirty="0" smtClean="0">
                <a:latin typeface="Calibri" panose="020F0502020204030204" pitchFamily="34" charset="0"/>
              </a:rPr>
              <a:t>hälso- </a:t>
            </a:r>
            <a:r>
              <a:rPr lang="sv-SE" sz="1400" dirty="0">
                <a:latin typeface="Calibri" panose="020F0502020204030204" pitchFamily="34" charset="0"/>
              </a:rPr>
              <a:t>och </a:t>
            </a:r>
            <a:r>
              <a:rPr lang="sv-SE" sz="1400" dirty="0" smtClean="0">
                <a:latin typeface="Calibri" panose="020F0502020204030204" pitchFamily="34" charset="0"/>
              </a:rPr>
              <a:t>sjukvården, kommuner, eller Försäkringskassan. Sammantaget bildar dessa tre en hypotetisk samhällskostnad som skulle kunna undvikas genom förändrade levnadsvanor. </a:t>
            </a:r>
          </a:p>
          <a:p>
            <a:pPr marL="361950" algn="just">
              <a:defRPr/>
            </a:pPr>
            <a:r>
              <a:rPr lang="sv-SE" sz="1050" dirty="0" smtClean="0">
                <a:latin typeface="Calibri" panose="020F0502020204030204" pitchFamily="34" charset="0"/>
              </a:rPr>
              <a:t> </a:t>
            </a:r>
          </a:p>
          <a:p>
            <a:pPr marL="361950" algn="just">
              <a:defRPr/>
            </a:pPr>
            <a:r>
              <a:rPr lang="sv-SE" sz="1400" b="1" dirty="0" smtClean="0">
                <a:latin typeface="Calibri" panose="020F0502020204030204" pitchFamily="34" charset="0"/>
              </a:rPr>
              <a:t>Riskfaktorer</a:t>
            </a:r>
          </a:p>
          <a:p>
            <a:pPr marL="361950" algn="just"/>
            <a:r>
              <a:rPr lang="sv-SE" sz="1400" dirty="0" smtClean="0">
                <a:latin typeface="Calibri" panose="020F0502020204030204" pitchFamily="34" charset="0"/>
              </a:rPr>
              <a:t>Utgångspunkten </a:t>
            </a:r>
            <a:r>
              <a:rPr lang="sv-SE" sz="1400" dirty="0">
                <a:latin typeface="Calibri" panose="020F0502020204030204" pitchFamily="34" charset="0"/>
              </a:rPr>
              <a:t>är fyra riskfaktorer för hälsa: fetma, daglig rökning, </a:t>
            </a:r>
            <a:r>
              <a:rPr lang="sv-SE" sz="1400" dirty="0" smtClean="0">
                <a:latin typeface="Calibri" panose="020F0502020204030204" pitchFamily="34" charset="0"/>
              </a:rPr>
              <a:t>fysisk inaktivitet, </a:t>
            </a:r>
            <a:r>
              <a:rPr lang="sv-SE" sz="1400" dirty="0">
                <a:latin typeface="Calibri" panose="020F0502020204030204" pitchFamily="34" charset="0"/>
              </a:rPr>
              <a:t>och riskbruk av </a:t>
            </a:r>
            <a:r>
              <a:rPr lang="sv-SE" sz="1400" dirty="0" smtClean="0">
                <a:latin typeface="Calibri" panose="020F0502020204030204" pitchFamily="34" charset="0"/>
              </a:rPr>
              <a:t>alkohol. </a:t>
            </a:r>
            <a:r>
              <a:rPr lang="sv-SE" sz="1400" dirty="0">
                <a:latin typeface="Calibri" panose="020F0502020204030204" pitchFamily="34" charset="0"/>
              </a:rPr>
              <a:t>De </a:t>
            </a:r>
            <a:r>
              <a:rPr lang="sv-SE" sz="1400" dirty="0" smtClean="0">
                <a:latin typeface="Calibri" panose="020F0502020204030204" pitchFamily="34" charset="0"/>
              </a:rPr>
              <a:t>cancerdiagnoser </a:t>
            </a:r>
            <a:r>
              <a:rPr lang="sv-SE" sz="1400" dirty="0">
                <a:latin typeface="Calibri" panose="020F0502020204030204" pitchFamily="34" charset="0"/>
              </a:rPr>
              <a:t>som </a:t>
            </a:r>
            <a:r>
              <a:rPr lang="sv-SE" sz="1400" dirty="0" smtClean="0">
                <a:latin typeface="Calibri" panose="020F0502020204030204" pitchFamily="34" charset="0"/>
              </a:rPr>
              <a:t>idag finns </a:t>
            </a:r>
            <a:r>
              <a:rPr lang="sv-SE" sz="1400" dirty="0">
                <a:latin typeface="Calibri" panose="020F0502020204030204" pitchFamily="34" charset="0"/>
              </a:rPr>
              <a:t>med i </a:t>
            </a:r>
            <a:r>
              <a:rPr lang="sv-SE" sz="1400" dirty="0" smtClean="0">
                <a:latin typeface="Calibri" panose="020F0502020204030204" pitchFamily="34" charset="0"/>
              </a:rPr>
              <a:t>Cancerpreventionskalkylatorn </a:t>
            </a:r>
            <a:r>
              <a:rPr lang="sv-SE" sz="1400" dirty="0">
                <a:latin typeface="Calibri" panose="020F0502020204030204" pitchFamily="34" charset="0"/>
              </a:rPr>
              <a:t>är: </a:t>
            </a:r>
            <a:r>
              <a:rPr lang="sv-SE" sz="1400" dirty="0" smtClean="0">
                <a:latin typeface="Calibri" panose="020F0502020204030204" pitchFamily="34" charset="0"/>
              </a:rPr>
              <a:t>bröstcancer, bukspott-körtelcancer, levercancer, livmoderhalscancer, livmoderkroppscancer, lungcancer, matstrupscancer,  magsäckscancer, njurcancer, struphuvud-cancer, tjockändtarmscancer, och </a:t>
            </a:r>
            <a:r>
              <a:rPr lang="sv-SE" sz="1400" dirty="0" err="1" smtClean="0">
                <a:latin typeface="Calibri" panose="020F0502020204030204" pitchFamily="34" charset="0"/>
              </a:rPr>
              <a:t>urinblåsecancer</a:t>
            </a:r>
            <a:r>
              <a:rPr lang="sv-SE" sz="1400" dirty="0" smtClean="0">
                <a:latin typeface="Calibri" panose="020F0502020204030204" pitchFamily="34" charset="0"/>
              </a:rPr>
              <a:t>. De </a:t>
            </a:r>
            <a:r>
              <a:rPr lang="sv-SE" sz="1400" dirty="0">
                <a:latin typeface="Calibri" panose="020F0502020204030204" pitchFamily="34" charset="0"/>
              </a:rPr>
              <a:t>relativa </a:t>
            </a:r>
            <a:r>
              <a:rPr lang="sv-SE" sz="1400" dirty="0" smtClean="0">
                <a:latin typeface="Calibri" panose="020F0502020204030204" pitchFamily="34" charset="0"/>
              </a:rPr>
              <a:t>kostnads-besparingarna </a:t>
            </a:r>
            <a:r>
              <a:rPr lang="sv-SE" sz="1400" dirty="0">
                <a:latin typeface="Calibri" panose="020F0502020204030204" pitchFamily="34" charset="0"/>
              </a:rPr>
              <a:t>baseras på den ursprungliga nivån på riskfaktorn, det vill säga nivån i nuläget påverkar storleken på de möjliga besparingarna. </a:t>
            </a:r>
            <a:endParaRPr lang="sv-SE" sz="1400" dirty="0" smtClean="0">
              <a:solidFill>
                <a:prstClr val="black"/>
              </a:solidFill>
              <a:latin typeface="Calibri" panose="020F0502020204030204" pitchFamily="34" charset="0"/>
            </a:endParaRPr>
          </a:p>
          <a:p>
            <a:pPr marL="361950" algn="just">
              <a:defRPr/>
            </a:pPr>
            <a:r>
              <a:rPr lang="sv-SE" sz="1050" dirty="0" smtClean="0">
                <a:solidFill>
                  <a:prstClr val="black"/>
                </a:solidFill>
                <a:latin typeface="Calibri" panose="020F0502020204030204" pitchFamily="34" charset="0"/>
              </a:rPr>
              <a:t> </a:t>
            </a:r>
            <a:endParaRPr lang="sv-SE" sz="1050" dirty="0">
              <a:solidFill>
                <a:prstClr val="black"/>
              </a:solidFill>
              <a:latin typeface="Calibri" panose="020F0502020204030204" pitchFamily="34" charset="0"/>
            </a:endParaRPr>
          </a:p>
          <a:p>
            <a:pPr marL="361950" algn="just">
              <a:defRPr/>
            </a:pPr>
            <a:r>
              <a:rPr lang="sv-SE" sz="1400" b="1" dirty="0" smtClean="0">
                <a:latin typeface="Calibri" panose="020F0502020204030204" pitchFamily="34" charset="0"/>
              </a:rPr>
              <a:t>Argument vid diskussioner</a:t>
            </a:r>
          </a:p>
          <a:p>
            <a:pPr marL="361950" algn="just">
              <a:defRPr/>
            </a:pPr>
            <a:r>
              <a:rPr lang="sv-SE" sz="1400" dirty="0" smtClean="0">
                <a:latin typeface="Calibri" panose="020F0502020204030204" pitchFamily="34" charset="0"/>
              </a:rPr>
              <a:t>Cancerpreventionskalkylatorn </a:t>
            </a:r>
            <a:r>
              <a:rPr lang="sv-SE" sz="1400" dirty="0">
                <a:latin typeface="Calibri" panose="020F0502020204030204" pitchFamily="34" charset="0"/>
              </a:rPr>
              <a:t>visar att det finns resurser att </a:t>
            </a:r>
            <a:r>
              <a:rPr lang="sv-SE" sz="1400" dirty="0" smtClean="0">
                <a:latin typeface="Calibri" panose="020F0502020204030204" pitchFamily="34" charset="0"/>
              </a:rPr>
              <a:t>spara</a:t>
            </a:r>
            <a:br>
              <a:rPr lang="sv-SE" sz="1400" dirty="0" smtClean="0">
                <a:latin typeface="Calibri" panose="020F0502020204030204" pitchFamily="34" charset="0"/>
              </a:rPr>
            </a:br>
            <a:endParaRPr lang="sv-SE" sz="1400" dirty="0" smtClean="0">
              <a:latin typeface="Calibri" panose="020F0502020204030204" pitchFamily="34" charset="0"/>
            </a:endParaRPr>
          </a:p>
          <a:p>
            <a:pPr marL="361950" algn="just">
              <a:defRPr/>
            </a:pPr>
            <a:r>
              <a:rPr lang="sv-SE" sz="1400" dirty="0" smtClean="0">
                <a:latin typeface="Calibri" panose="020F0502020204030204" pitchFamily="34" charset="0"/>
              </a:rPr>
              <a:t>genom </a:t>
            </a:r>
            <a:r>
              <a:rPr lang="sv-SE" sz="1400" dirty="0">
                <a:latin typeface="Calibri" panose="020F0502020204030204" pitchFamily="34" charset="0"/>
              </a:rPr>
              <a:t>att arbeta hälsofrämjande och sjukdomsförebyggande. Kostnader och besparingar är ofta konkreta och viktiga argument i </a:t>
            </a:r>
            <a:r>
              <a:rPr lang="sv-SE" sz="1400" dirty="0" smtClean="0">
                <a:latin typeface="Calibri" panose="020F0502020204030204" pitchFamily="34" charset="0"/>
              </a:rPr>
              <a:t>funktionen och diskussionen, </a:t>
            </a:r>
            <a:r>
              <a:rPr lang="sv-SE" sz="1400" dirty="0">
                <a:latin typeface="Calibri" panose="020F0502020204030204" pitchFamily="34" charset="0"/>
              </a:rPr>
              <a:t>men bakom varje siffra </a:t>
            </a:r>
            <a:r>
              <a:rPr lang="sv-SE" sz="1400" dirty="0" smtClean="0">
                <a:latin typeface="Calibri" panose="020F0502020204030204" pitchFamily="34" charset="0"/>
              </a:rPr>
              <a:t>finns också </a:t>
            </a:r>
            <a:r>
              <a:rPr lang="sv-SE" sz="1400" dirty="0">
                <a:latin typeface="Calibri" panose="020F0502020204030204" pitchFamily="34" charset="0"/>
              </a:rPr>
              <a:t>individerna som drabbas av sjukdom till följd </a:t>
            </a:r>
            <a:r>
              <a:rPr lang="sv-SE" sz="1400" dirty="0" smtClean="0">
                <a:latin typeface="Calibri" panose="020F0502020204030204" pitchFamily="34" charset="0"/>
              </a:rPr>
              <a:t>av </a:t>
            </a:r>
            <a:r>
              <a:rPr lang="sv-SE" sz="1400" dirty="0">
                <a:latin typeface="Calibri" panose="020F0502020204030204" pitchFamily="34" charset="0"/>
              </a:rPr>
              <a:t>nulägets levnadsvanor i befolkningen.</a:t>
            </a:r>
            <a:r>
              <a:rPr lang="sv-SE" sz="1400" dirty="0">
                <a:solidFill>
                  <a:prstClr val="black"/>
                </a:solidFill>
                <a:latin typeface="Calibri" panose="020F0502020204030204" pitchFamily="34" charset="0"/>
              </a:rPr>
              <a:t> </a:t>
            </a:r>
            <a:r>
              <a:rPr lang="sv-SE" sz="1400" dirty="0">
                <a:latin typeface="Calibri" panose="020F0502020204030204" pitchFamily="34" charset="0"/>
              </a:rPr>
              <a:t>Utöver kostnader som minskar genom att antalet nya </a:t>
            </a:r>
            <a:r>
              <a:rPr lang="sv-SE" sz="1400" dirty="0" smtClean="0">
                <a:latin typeface="Calibri" panose="020F0502020204030204" pitchFamily="34" charset="0"/>
              </a:rPr>
              <a:t>cancerfall </a:t>
            </a:r>
            <a:r>
              <a:rPr lang="sv-SE" sz="1400" dirty="0">
                <a:latin typeface="Calibri" panose="020F0502020204030204" pitchFamily="34" charset="0"/>
              </a:rPr>
              <a:t>av </a:t>
            </a:r>
            <a:r>
              <a:rPr lang="sv-SE" sz="1400" dirty="0" smtClean="0">
                <a:latin typeface="Calibri" panose="020F0502020204030204" pitchFamily="34" charset="0"/>
              </a:rPr>
              <a:t>levnadsvanerelaterade </a:t>
            </a:r>
            <a:r>
              <a:rPr lang="sv-SE" sz="1400" dirty="0">
                <a:latin typeface="Calibri" panose="020F0502020204030204" pitchFamily="34" charset="0"/>
              </a:rPr>
              <a:t>sjukdomar blir färre, kommer dessutom ett antal individer varje år </a:t>
            </a:r>
            <a:r>
              <a:rPr lang="sv-SE" sz="1400" dirty="0" smtClean="0">
                <a:latin typeface="Calibri" panose="020F0502020204030204" pitchFamily="34" charset="0"/>
              </a:rPr>
              <a:t>slippa att </a:t>
            </a:r>
            <a:r>
              <a:rPr lang="sv-SE" sz="1400" dirty="0">
                <a:latin typeface="Calibri" panose="020F0502020204030204" pitchFamily="34" charset="0"/>
              </a:rPr>
              <a:t>drabbas av </a:t>
            </a:r>
            <a:r>
              <a:rPr lang="sv-SE" sz="1400" dirty="0" smtClean="0">
                <a:latin typeface="Calibri" panose="020F0502020204030204" pitchFamily="34" charset="0"/>
              </a:rPr>
              <a:t>cancersjukdom</a:t>
            </a:r>
            <a:r>
              <a:rPr lang="sv-SE" sz="1400" dirty="0">
                <a:latin typeface="Calibri" panose="020F0502020204030204" pitchFamily="34" charset="0"/>
              </a:rPr>
              <a:t>. Vilket i sin tur också betyder att många individer </a:t>
            </a:r>
            <a:r>
              <a:rPr lang="sv-SE" sz="1400" dirty="0" smtClean="0">
                <a:latin typeface="Calibri" panose="020F0502020204030204" pitchFamily="34" charset="0"/>
              </a:rPr>
              <a:t>slipper se </a:t>
            </a:r>
            <a:r>
              <a:rPr lang="sv-SE" sz="1400" dirty="0">
                <a:latin typeface="Calibri" panose="020F0502020204030204" pitchFamily="34" charset="0"/>
              </a:rPr>
              <a:t>att en av deras anhöriga drabbas av </a:t>
            </a:r>
            <a:r>
              <a:rPr lang="sv-SE" sz="1400" dirty="0" smtClean="0">
                <a:latin typeface="Calibri" panose="020F0502020204030204" pitchFamily="34" charset="0"/>
              </a:rPr>
              <a:t>cancersjukdom.</a:t>
            </a:r>
          </a:p>
          <a:p>
            <a:pPr marL="361950" algn="just">
              <a:defRPr/>
            </a:pPr>
            <a:r>
              <a:rPr lang="sv-SE" sz="1050" dirty="0" smtClean="0">
                <a:latin typeface="Calibri" panose="020F0502020204030204" pitchFamily="34" charset="0"/>
              </a:rPr>
              <a:t> </a:t>
            </a:r>
          </a:p>
          <a:p>
            <a:pPr marL="361950" algn="just">
              <a:defRPr/>
            </a:pPr>
            <a:r>
              <a:rPr lang="sv-SE" sz="1400" b="1" dirty="0">
                <a:latin typeface="Calibri" panose="020F0502020204030204" pitchFamily="34" charset="0"/>
              </a:rPr>
              <a:t>Nya fall, QALY och DALY</a:t>
            </a:r>
          </a:p>
          <a:p>
            <a:pPr marL="361950" algn="just">
              <a:defRPr/>
            </a:pPr>
            <a:r>
              <a:rPr lang="sv-SE" sz="1400" dirty="0">
                <a:latin typeface="Calibri" panose="020F0502020204030204" pitchFamily="34" charset="0"/>
              </a:rPr>
              <a:t>Utöver hypotetiska kostnadsbesparingar och minskad samhällskostnad räknar också </a:t>
            </a:r>
            <a:r>
              <a:rPr lang="sv-SE" sz="1400" dirty="0" smtClean="0">
                <a:latin typeface="Calibri" panose="020F0502020204030204" pitchFamily="34" charset="0"/>
              </a:rPr>
              <a:t>Cancerpreventionskalkylatorn </a:t>
            </a:r>
            <a:r>
              <a:rPr lang="sv-SE" sz="1400" dirty="0">
                <a:latin typeface="Calibri" panose="020F0502020204030204" pitchFamily="34" charset="0"/>
              </a:rPr>
              <a:t>ut antalet nya </a:t>
            </a:r>
            <a:r>
              <a:rPr lang="sv-SE" sz="1400" dirty="0" smtClean="0">
                <a:latin typeface="Calibri" panose="020F0502020204030204" pitchFamily="34" charset="0"/>
              </a:rPr>
              <a:t>cancerfall</a:t>
            </a:r>
            <a:r>
              <a:rPr lang="sv-SE" sz="1400" dirty="0">
                <a:latin typeface="Calibri" panose="020F0502020204030204" pitchFamily="34" charset="0"/>
              </a:rPr>
              <a:t>, samt förändringen i kvalitetsjusterade levnadsår (QALY) och funktionsjusteradelevnadsår (DALY). QALY är ett mått som väger medicinska insatser mot varandra, och bygger på idén om att extra levnadsår också måste vägas mot vilken kvalitet som finns för dessa år. DALY är ett levnadsmått som tar hänsyn till funktionsnedsättning och förtidig död. </a:t>
            </a:r>
            <a:endParaRPr lang="sv-SE" sz="1400" dirty="0"/>
          </a:p>
        </p:txBody>
      </p:sp>
      <p:sp>
        <p:nvSpPr>
          <p:cNvPr id="13" name="Platshållare för text 2"/>
          <p:cNvSpPr>
            <a:spLocks noGrp="1"/>
          </p:cNvSpPr>
          <p:nvPr>
            <p:ph type="body" sz="quarter" idx="15"/>
          </p:nvPr>
        </p:nvSpPr>
        <p:spPr>
          <a:xfrm>
            <a:off x="623891" y="1944002"/>
            <a:ext cx="10944226" cy="392729"/>
          </a:xfrm>
        </p:spPr>
        <p:txBody>
          <a:bodyPr/>
          <a:lstStyle/>
          <a:p>
            <a:r>
              <a:rPr lang="sv-SE" dirty="0" smtClean="0"/>
              <a:t>Inledning</a:t>
            </a:r>
            <a:endParaRPr lang="sv-SE" dirty="0"/>
          </a:p>
        </p:txBody>
      </p:sp>
    </p:spTree>
    <p:extLst>
      <p:ext uri="{BB962C8B-B14F-4D97-AF65-F5344CB8AC3E}">
        <p14:creationId xmlns:p14="http://schemas.microsoft.com/office/powerpoint/2010/main" val="241522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-3%</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-4%</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229200"/>
            <a:ext cx="5076268" cy="1323439"/>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u="sng" dirty="0" smtClean="0">
                <a:latin typeface="Calibri" panose="020F0502020204030204" pitchFamily="34" charset="0"/>
              </a:rPr>
              <a:t>dagliga rökare</a:t>
            </a:r>
            <a:r>
              <a:rPr lang="sv-SE" sz="2000" dirty="0" smtClean="0">
                <a:latin typeface="Calibri" panose="020F0502020204030204" pitchFamily="34" charset="0"/>
              </a:rPr>
              <a:t> vore </a:t>
            </a:r>
            <a:r>
              <a:rPr lang="sv-SE" sz="2000" dirty="0">
                <a:latin typeface="Calibri" panose="020F0502020204030204" pitchFamily="34" charset="0"/>
              </a:rPr>
              <a:t>lika låg som </a:t>
            </a:r>
            <a:r>
              <a:rPr lang="sv-SE" sz="2000" dirty="0" smtClean="0">
                <a:latin typeface="Calibri" panose="020F0502020204030204" pitchFamily="34" charset="0"/>
              </a:rPr>
              <a:t>i den kommun med lägst andel dagliga rökare; män 5 procent (Ovanåkers kommun), kvinnor 8 procent (Hofors kommun).</a:t>
            </a:r>
            <a:endParaRPr lang="sv-SE" sz="2000" dirty="0">
              <a:latin typeface="Calibri" panose="020F0502020204030204" pitchFamily="34" charset="0"/>
            </a:endParaRP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13 984 000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7</a:t>
            </a:r>
            <a:r>
              <a:rPr lang="sv-SE" sz="1600" dirty="0" smtClean="0">
                <a:latin typeface="Calibri" panose="020F0502020204030204" pitchFamily="34" charset="0"/>
              </a:rPr>
              <a:t> 209 000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10 440 000 </a:t>
            </a:r>
            <a:r>
              <a:rPr lang="sv-SE" sz="1600" dirty="0">
                <a:latin typeface="Calibri" panose="020F0502020204030204" pitchFamily="34" charset="0"/>
              </a:rPr>
              <a:t>kr.</a:t>
            </a:r>
          </a:p>
        </p:txBody>
      </p:sp>
      <p:sp>
        <p:nvSpPr>
          <p:cNvPr id="24" name="textruta 23"/>
          <p:cNvSpPr txBox="1"/>
          <p:nvPr/>
        </p:nvSpPr>
        <p:spPr>
          <a:xfrm>
            <a:off x="7441391" y="852588"/>
            <a:ext cx="4734477" cy="1815882"/>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9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40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28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133	KOL</a:t>
            </a:r>
          </a:p>
          <a:p>
            <a:pPr marL="92075" indent="-92075">
              <a:buFont typeface="Calibri" panose="020F0502020204030204" pitchFamily="34" charset="0"/>
              <a:buChar char="­"/>
              <a:tabLst>
                <a:tab pos="534988" algn="l"/>
              </a:tabLst>
            </a:pPr>
            <a:r>
              <a:rPr lang="sv-SE" sz="1600" dirty="0">
                <a:latin typeface="Calibri" panose="020F0502020204030204" pitchFamily="34" charset="0"/>
              </a:rPr>
              <a:t>8	frakturer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221 nya sjukdomsfall.</a:t>
            </a:r>
            <a:endParaRPr lang="sv-SE" sz="1600" dirty="0">
              <a:latin typeface="Calibri" panose="020F0502020204030204" pitchFamily="34" charset="0"/>
            </a:endParaRPr>
          </a:p>
        </p:txBody>
      </p:sp>
      <p:sp>
        <p:nvSpPr>
          <p:cNvPr id="25" name="textruta 24"/>
          <p:cNvSpPr txBox="1"/>
          <p:nvPr/>
        </p:nvSpPr>
        <p:spPr>
          <a:xfrm>
            <a:off x="7752184" y="5197912"/>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31 633 000 </a:t>
            </a:r>
            <a:r>
              <a:rPr lang="sv-SE" sz="1600" dirty="0">
                <a:latin typeface="Calibri" panose="020F0502020204030204" pitchFamily="34" charset="0"/>
              </a:rPr>
              <a:t>kr </a:t>
            </a:r>
            <a:r>
              <a:rPr lang="sv-SE" sz="1600" dirty="0" smtClean="0">
                <a:latin typeface="Calibri" panose="020F0502020204030204" pitchFamily="34" charset="0"/>
              </a:rPr>
              <a:t>om andelen dagliga rökare </a:t>
            </a:r>
            <a:r>
              <a:rPr lang="sv-SE" sz="1600" dirty="0">
                <a:latin typeface="Calibri" panose="020F0502020204030204" pitchFamily="34" charset="0"/>
              </a:rPr>
              <a:t>i </a:t>
            </a:r>
            <a:r>
              <a:rPr lang="sv-SE" sz="1600" dirty="0" smtClean="0">
                <a:latin typeface="Calibri" panose="020F0502020204030204" pitchFamily="34" charset="0"/>
              </a:rPr>
              <a:t>befolkningen går ner till samma nivå som i den kommun med lägst andel dagliga rökare.</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4 260	män</a:t>
            </a:r>
          </a:p>
          <a:p>
            <a:pPr>
              <a:tabLst>
                <a:tab pos="534988" algn="l"/>
              </a:tabLst>
            </a:pPr>
            <a:r>
              <a:rPr lang="sv-SE" sz="1400" dirty="0" smtClean="0">
                <a:latin typeface="Calibri" panose="020F0502020204030204" pitchFamily="34" charset="0"/>
              </a:rPr>
              <a:t>3 153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092" y="1211784"/>
            <a:ext cx="1456861" cy="1095123"/>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5 år</a:t>
            </a:r>
            <a:endParaRPr lang="sv-SE" sz="1400" b="1"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1007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-3%</a:t>
            </a:r>
            <a:endParaRPr lang="sv-SE" b="1" dirty="0">
              <a:solidFill>
                <a:schemeClr val="bg1"/>
              </a:solidFill>
              <a:latin typeface="Calibri" panose="020F0502020204030204" pitchFamily="34" charset="0"/>
            </a:endParaRPr>
          </a:p>
        </p:txBody>
      </p:sp>
      <p:sp>
        <p:nvSpPr>
          <p:cNvPr id="11" name="textruta 10"/>
          <p:cNvSpPr txBox="1"/>
          <p:nvPr/>
        </p:nvSpPr>
        <p:spPr>
          <a:xfrm>
            <a:off x="2403491"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-4%</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229200"/>
            <a:ext cx="5076268" cy="1323439"/>
          </a:xfrm>
          <a:prstGeom prst="rect">
            <a:avLst/>
          </a:prstGeom>
          <a:noFill/>
        </p:spPr>
        <p:txBody>
          <a:bodyPr wrap="square" rtlCol="0">
            <a:spAutoFit/>
          </a:bodyPr>
          <a:lstStyle/>
          <a:p>
            <a:pPr algn="ctr"/>
            <a:r>
              <a:rPr lang="sv-SE" sz="2000" dirty="0">
                <a:latin typeface="Calibri" panose="020F0502020204030204" pitchFamily="34" charset="0"/>
              </a:rPr>
              <a:t>Om andelen </a:t>
            </a:r>
            <a:r>
              <a:rPr lang="sv-SE" sz="2000" u="sng" dirty="0" smtClean="0">
                <a:latin typeface="Calibri" panose="020F0502020204030204" pitchFamily="34" charset="0"/>
              </a:rPr>
              <a:t>dagliga rökare</a:t>
            </a:r>
            <a:r>
              <a:rPr lang="sv-SE" sz="2000" dirty="0" smtClean="0">
                <a:latin typeface="Calibri" panose="020F0502020204030204" pitchFamily="34" charset="0"/>
              </a:rPr>
              <a:t> vore </a:t>
            </a:r>
            <a:r>
              <a:rPr lang="sv-SE" sz="2000" dirty="0">
                <a:latin typeface="Calibri" panose="020F0502020204030204" pitchFamily="34" charset="0"/>
              </a:rPr>
              <a:t>lika låg som </a:t>
            </a:r>
            <a:r>
              <a:rPr lang="sv-SE" sz="2000" dirty="0" smtClean="0">
                <a:latin typeface="Calibri" panose="020F0502020204030204" pitchFamily="34" charset="0"/>
              </a:rPr>
              <a:t>i den kommun med lägst andel dagliga rökare; män 5 procent (Ovanåkers kommun), kvinnor 8 procent (Hofors kommun).</a:t>
            </a:r>
            <a:endParaRPr lang="sv-SE" sz="2000" dirty="0">
              <a:latin typeface="Calibri" panose="020F0502020204030204" pitchFamily="34" charset="0"/>
            </a:endParaRP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62 620 000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32 344 000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47 448 000 </a:t>
            </a:r>
            <a:r>
              <a:rPr lang="sv-SE" sz="1600" dirty="0">
                <a:latin typeface="Calibri" panose="020F0502020204030204" pitchFamily="34" charset="0"/>
              </a:rPr>
              <a:t>kr.</a:t>
            </a:r>
          </a:p>
        </p:txBody>
      </p:sp>
      <p:sp>
        <p:nvSpPr>
          <p:cNvPr id="24" name="textruta 23"/>
          <p:cNvSpPr txBox="1"/>
          <p:nvPr/>
        </p:nvSpPr>
        <p:spPr>
          <a:xfrm>
            <a:off x="7435562" y="728293"/>
            <a:ext cx="4734477" cy="2062103"/>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38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179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14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127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599	KOL</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33	frakturer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993 nya sjukdomsfall.</a:t>
            </a:r>
            <a:endParaRPr lang="sv-SE" sz="1600" dirty="0">
              <a:latin typeface="Calibri" panose="020F0502020204030204" pitchFamily="34" charset="0"/>
            </a:endParaRPr>
          </a:p>
        </p:txBody>
      </p:sp>
      <p:sp>
        <p:nvSpPr>
          <p:cNvPr id="25" name="textruta 24"/>
          <p:cNvSpPr txBox="1"/>
          <p:nvPr/>
        </p:nvSpPr>
        <p:spPr>
          <a:xfrm>
            <a:off x="7752184" y="5179203"/>
            <a:ext cx="4176464"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142 412 000 </a:t>
            </a:r>
            <a:r>
              <a:rPr lang="sv-SE" sz="1600" dirty="0">
                <a:latin typeface="Calibri" panose="020F0502020204030204" pitchFamily="34" charset="0"/>
              </a:rPr>
              <a:t>kr om andelen dagliga rökare i befolkningen går ner till samma nivå som i den kommun med lägst andel dagliga rökare.</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4 260	män</a:t>
            </a:r>
          </a:p>
          <a:p>
            <a:pPr>
              <a:tabLst>
                <a:tab pos="534988" algn="l"/>
              </a:tabLst>
            </a:pPr>
            <a:r>
              <a:rPr lang="sv-SE" sz="1400" dirty="0" smtClean="0">
                <a:latin typeface="Calibri" panose="020F0502020204030204" pitchFamily="34" charset="0"/>
              </a:rPr>
              <a:t>3 153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092" y="1211784"/>
            <a:ext cx="1456861" cy="1095123"/>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8980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015663"/>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smtClean="0">
                <a:latin typeface="Calibri" panose="020F0502020204030204" pitchFamily="34" charset="0"/>
              </a:rPr>
              <a:t>dagliga rökare</a:t>
            </a:r>
            <a:r>
              <a:rPr lang="sv-SE" sz="2000" dirty="0" smtClean="0">
                <a:latin typeface="Calibri" panose="020F0502020204030204" pitchFamily="34" charset="0"/>
              </a:rPr>
              <a:t> </a:t>
            </a:r>
            <a:r>
              <a:rPr lang="sv-SE" sz="2000" dirty="0">
                <a:latin typeface="Calibri" panose="020F0502020204030204" pitchFamily="34" charset="0"/>
              </a:rPr>
              <a:t>med 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8 570 000 kr</a:t>
            </a:r>
            <a:r>
              <a:rPr lang="sv-SE" sz="1600" dirty="0">
                <a:latin typeface="Calibri" panose="020F0502020204030204" pitchFamily="34" charset="0"/>
              </a:rPr>
              <a:t>.</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4 346 000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5 112 000 kr</a:t>
            </a:r>
            <a:r>
              <a:rPr lang="sv-SE" sz="1600" dirty="0">
                <a:latin typeface="Calibri" panose="020F0502020204030204" pitchFamily="34" charset="0"/>
              </a:rPr>
              <a:t>.</a:t>
            </a:r>
          </a:p>
        </p:txBody>
      </p:sp>
      <p:sp>
        <p:nvSpPr>
          <p:cNvPr id="24" name="textruta 23"/>
          <p:cNvSpPr txBox="1"/>
          <p:nvPr/>
        </p:nvSpPr>
        <p:spPr>
          <a:xfrm>
            <a:off x="7406930" y="856937"/>
            <a:ext cx="4677255" cy="1815882"/>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4</a:t>
            </a:r>
            <a:r>
              <a:rPr lang="sv-SE" sz="1600" dirty="0" smtClean="0">
                <a:latin typeface="Calibri" panose="020F0502020204030204" pitchFamily="34" charset="0"/>
              </a:rPr>
              <a:t> </a:t>
            </a:r>
            <a:r>
              <a:rPr lang="sv-SE" sz="1600" dirty="0">
                <a:latin typeface="Calibri" panose="020F0502020204030204" pitchFamily="34" charset="0"/>
              </a:rPr>
              <a:t>	diabetes</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22 </a:t>
            </a:r>
            <a:r>
              <a:rPr lang="sv-SE" sz="1600" dirty="0">
                <a:latin typeface="Calibri" panose="020F0502020204030204" pitchFamily="34" charset="0"/>
              </a:rPr>
              <a:t>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a:t>
            </a:r>
            <a:r>
              <a:rPr lang="sv-SE" sz="1600" dirty="0" smtClean="0">
                <a:latin typeface="Calibri" panose="020F0502020204030204" pitchFamily="34" charset="0"/>
              </a:rPr>
              <a:t> </a:t>
            </a:r>
            <a:r>
              <a:rPr lang="sv-SE" sz="1600" dirty="0">
                <a:latin typeface="Calibri" panose="020F0502020204030204" pitchFamily="34" charset="0"/>
              </a:rPr>
              <a:t>	stroke</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17 </a:t>
            </a:r>
            <a:r>
              <a:rPr lang="sv-SE" sz="1600" dirty="0">
                <a:latin typeface="Calibri" panose="020F0502020204030204" pitchFamily="34" charset="0"/>
              </a:rPr>
              <a:t>	cancer</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85</a:t>
            </a:r>
            <a:r>
              <a:rPr lang="sv-SE" sz="1600" dirty="0">
                <a:latin typeface="Calibri" panose="020F0502020204030204" pitchFamily="34" charset="0"/>
              </a:rPr>
              <a:t>	KOL</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4</a:t>
            </a:r>
            <a:r>
              <a:rPr lang="sv-SE" sz="1600" dirty="0">
                <a:latin typeface="Calibri" panose="020F0502020204030204" pitchFamily="34" charset="0"/>
              </a:rPr>
              <a:t>	frakturer</a:t>
            </a:r>
          </a:p>
          <a:p>
            <a:pPr>
              <a:tabLst>
                <a:tab pos="534988" algn="l"/>
              </a:tabLst>
            </a:pPr>
            <a:r>
              <a:rPr lang="sv-SE" sz="1600" dirty="0">
                <a:latin typeface="Calibri" panose="020F0502020204030204" pitchFamily="34" charset="0"/>
              </a:rPr>
              <a:t>Totalt förebyggande av </a:t>
            </a:r>
            <a:r>
              <a:rPr lang="sv-SE" sz="1600" u="sng" dirty="0" smtClean="0">
                <a:latin typeface="Calibri" panose="020F0502020204030204" pitchFamily="34" charset="0"/>
              </a:rPr>
              <a:t>134 </a:t>
            </a:r>
            <a:r>
              <a:rPr lang="sv-SE" sz="1600" u="sng" dirty="0">
                <a:latin typeface="Calibri" panose="020F0502020204030204" pitchFamily="34" charset="0"/>
              </a:rPr>
              <a:t>nya sjukdomsfall.</a:t>
            </a:r>
            <a:endParaRPr lang="sv-SE" sz="1600" dirty="0">
              <a:latin typeface="Calibri" panose="020F0502020204030204" pitchFamily="34" charset="0"/>
            </a:endParaRPr>
          </a:p>
        </p:txBody>
      </p:sp>
      <p:sp>
        <p:nvSpPr>
          <p:cNvPr id="25" name="textruta 24"/>
          <p:cNvSpPr txBox="1"/>
          <p:nvPr/>
        </p:nvSpPr>
        <p:spPr>
          <a:xfrm>
            <a:off x="7817393" y="5309798"/>
            <a:ext cx="4266792" cy="830997"/>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18 028 000 kr </a:t>
            </a:r>
            <a:r>
              <a:rPr lang="sv-SE" sz="1600" dirty="0">
                <a:latin typeface="Calibri" panose="020F0502020204030204" pitchFamily="34" charset="0"/>
              </a:rPr>
              <a:t>av att genomföra satsningen för att minska andelen dagliga rökare i befolkningen.</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sp>
        <p:nvSpPr>
          <p:cNvPr id="19" name="Rektangel 18"/>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pic>
        <p:nvPicPr>
          <p:cNvPr id="21" name="Bildobjekt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092" y="1211784"/>
            <a:ext cx="1456861" cy="1095123"/>
          </a:xfrm>
          <a:prstGeom prst="rect">
            <a:avLst/>
          </a:prstGeom>
        </p:spPr>
      </p:pic>
      <p:sp>
        <p:nvSpPr>
          <p:cNvPr id="26" name="textruta 25"/>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a:t>
            </a:r>
            <a:r>
              <a:rPr lang="sv-SE" sz="1400" b="1" dirty="0">
                <a:latin typeface="Calibri" panose="020F0502020204030204" pitchFamily="34" charset="0"/>
              </a:rPr>
              <a:t>5</a:t>
            </a:r>
            <a:r>
              <a:rPr lang="sv-SE" sz="1400" b="1" dirty="0" smtClean="0">
                <a:latin typeface="Calibri" panose="020F0502020204030204" pitchFamily="34" charset="0"/>
              </a:rPr>
              <a:t> år</a:t>
            </a:r>
            <a:endParaRPr lang="sv-SE" sz="1400" b="1" dirty="0">
              <a:latin typeface="Calibri" panose="020F0502020204030204" pitchFamily="34" charset="0"/>
            </a:endParaRPr>
          </a:p>
        </p:txBody>
      </p:sp>
    </p:spTree>
    <p:extLst>
      <p:ext uri="{BB962C8B-B14F-4D97-AF65-F5344CB8AC3E}">
        <p14:creationId xmlns:p14="http://schemas.microsoft.com/office/powerpoint/2010/main" val="397568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015663"/>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smtClean="0">
                <a:latin typeface="Calibri" panose="020F0502020204030204" pitchFamily="34" charset="0"/>
              </a:rPr>
              <a:t>dagliga rökare</a:t>
            </a:r>
            <a:r>
              <a:rPr lang="sv-SE" sz="2000" dirty="0" smtClean="0">
                <a:latin typeface="Calibri" panose="020F0502020204030204" pitchFamily="34" charset="0"/>
              </a:rPr>
              <a:t> </a:t>
            </a:r>
            <a:r>
              <a:rPr lang="sv-SE" sz="2000" dirty="0">
                <a:latin typeface="Calibri" panose="020F0502020204030204" pitchFamily="34" charset="0"/>
              </a:rPr>
              <a:t>med 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38 499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19 689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23 976 </a:t>
            </a:r>
            <a:r>
              <a:rPr lang="sv-SE" sz="1600" dirty="0">
                <a:latin typeface="Calibri" panose="020F0502020204030204" pitchFamily="34" charset="0"/>
              </a:rPr>
              <a:t>000 kr.</a:t>
            </a:r>
          </a:p>
        </p:txBody>
      </p:sp>
      <p:sp>
        <p:nvSpPr>
          <p:cNvPr id="24" name="textruta 23"/>
          <p:cNvSpPr txBox="1"/>
          <p:nvPr/>
        </p:nvSpPr>
        <p:spPr>
          <a:xfrm>
            <a:off x="7406930" y="728293"/>
            <a:ext cx="4677255" cy="2062103"/>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20 </a:t>
            </a:r>
            <a:r>
              <a:rPr lang="sv-SE" sz="1600" dirty="0">
                <a:latin typeface="Calibri" panose="020F0502020204030204" pitchFamily="34" charset="0"/>
              </a:rPr>
              <a:t>	diabetes</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99 </a:t>
            </a:r>
            <a:r>
              <a:rPr lang="sv-SE" sz="1600" dirty="0">
                <a:latin typeface="Calibri" panose="020F0502020204030204" pitchFamily="34" charset="0"/>
              </a:rPr>
              <a:t>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8 </a:t>
            </a:r>
            <a:r>
              <a:rPr lang="sv-SE" sz="1600" dirty="0">
                <a:latin typeface="Calibri" panose="020F0502020204030204" pitchFamily="34" charset="0"/>
              </a:rPr>
              <a:t>	stroke</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80 </a:t>
            </a:r>
            <a:r>
              <a:rPr lang="sv-SE" sz="1600" dirty="0">
                <a:latin typeface="Calibri" panose="020F0502020204030204" pitchFamily="34" charset="0"/>
              </a:rPr>
              <a:t>	cancer</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382</a:t>
            </a:r>
            <a:r>
              <a:rPr lang="sv-SE" sz="1600" dirty="0">
                <a:latin typeface="Calibri" panose="020F0502020204030204" pitchFamily="34" charset="0"/>
              </a:rPr>
              <a:t>	KOL</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2 </a:t>
            </a:r>
            <a:r>
              <a:rPr lang="sv-SE" sz="1600" dirty="0">
                <a:latin typeface="Calibri" panose="020F0502020204030204" pitchFamily="34" charset="0"/>
              </a:rPr>
              <a:t>	depression</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16</a:t>
            </a:r>
            <a:r>
              <a:rPr lang="sv-SE" sz="1600" dirty="0">
                <a:latin typeface="Calibri" panose="020F0502020204030204" pitchFamily="34" charset="0"/>
              </a:rPr>
              <a:t>	frakturer</a:t>
            </a:r>
          </a:p>
          <a:p>
            <a:pPr>
              <a:tabLst>
                <a:tab pos="534988" algn="l"/>
              </a:tabLst>
            </a:pPr>
            <a:r>
              <a:rPr lang="sv-SE" sz="1600" dirty="0">
                <a:latin typeface="Calibri" panose="020F0502020204030204" pitchFamily="34" charset="0"/>
              </a:rPr>
              <a:t>Totalt förebyggande av </a:t>
            </a:r>
            <a:r>
              <a:rPr lang="sv-SE" sz="1600" u="sng" dirty="0" smtClean="0">
                <a:latin typeface="Calibri" panose="020F0502020204030204" pitchFamily="34" charset="0"/>
              </a:rPr>
              <a:t>607 </a:t>
            </a:r>
            <a:r>
              <a:rPr lang="sv-SE" sz="1600" u="sng" dirty="0">
                <a:latin typeface="Calibri" panose="020F0502020204030204" pitchFamily="34" charset="0"/>
              </a:rPr>
              <a:t>nya sjukdomsfall.</a:t>
            </a:r>
            <a:endParaRPr lang="sv-SE" sz="1600" dirty="0">
              <a:latin typeface="Calibri" panose="020F0502020204030204" pitchFamily="34" charset="0"/>
            </a:endParaRPr>
          </a:p>
        </p:txBody>
      </p:sp>
      <p:sp>
        <p:nvSpPr>
          <p:cNvPr id="25" name="textruta 24"/>
          <p:cNvSpPr txBox="1"/>
          <p:nvPr/>
        </p:nvSpPr>
        <p:spPr>
          <a:xfrm>
            <a:off x="7817393" y="5309798"/>
            <a:ext cx="4266792" cy="830997"/>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82 164 </a:t>
            </a:r>
            <a:r>
              <a:rPr lang="sv-SE" sz="1600" dirty="0">
                <a:latin typeface="Calibri" panose="020F0502020204030204" pitchFamily="34" charset="0"/>
              </a:rPr>
              <a:t>000 kr av att genomföra satsningen för att minska andelen dagliga rökare i befolkningen.</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sp>
        <p:nvSpPr>
          <p:cNvPr id="19" name="Rektangel 18"/>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pic>
        <p:nvPicPr>
          <p:cNvPr id="21" name="Bildobjekt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092" y="1211784"/>
            <a:ext cx="1456861" cy="1095123"/>
          </a:xfrm>
          <a:prstGeom prst="rect">
            <a:avLst/>
          </a:prstGeom>
        </p:spPr>
      </p:pic>
      <p:sp>
        <p:nvSpPr>
          <p:cNvPr id="26" name="textruta 25"/>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Tree>
    <p:extLst>
      <p:ext uri="{BB962C8B-B14F-4D97-AF65-F5344CB8AC3E}">
        <p14:creationId xmlns:p14="http://schemas.microsoft.com/office/powerpoint/2010/main" val="3881390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6888088" y="6616800"/>
            <a:ext cx="4678712" cy="241200"/>
          </a:xfrm>
        </p:spPr>
        <p:txBody>
          <a:bodyPr/>
          <a:lstStyle/>
          <a:p>
            <a:r>
              <a:rPr lang="sv-SE" dirty="0" smtClean="0"/>
              <a:t>Källa: HLV (2014) och Samhällsmedicin, Region Gävleborg</a:t>
            </a:r>
            <a:endParaRPr lang="sv-SE" dirty="0"/>
          </a:p>
        </p:txBody>
      </p:sp>
      <p:pic>
        <p:nvPicPr>
          <p:cNvPr id="11" name="Bildobjekt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92" y="1211784"/>
            <a:ext cx="1456861" cy="1095123"/>
          </a:xfrm>
          <a:prstGeom prst="rect">
            <a:avLst/>
          </a:prstGeom>
        </p:spPr>
      </p:pic>
      <p:graphicFrame>
        <p:nvGraphicFramePr>
          <p:cNvPr id="12" name="Platshållare för innehåll 11"/>
          <p:cNvGraphicFramePr>
            <a:graphicFrameLocks noGrp="1"/>
          </p:cNvGraphicFramePr>
          <p:nvPr>
            <p:ph sz="quarter" idx="17"/>
            <p:extLst>
              <p:ext uri="{D42A27DB-BD31-4B8C-83A1-F6EECF244321}">
                <p14:modId xmlns:p14="http://schemas.microsoft.com/office/powerpoint/2010/main" val="2549761775"/>
              </p:ext>
            </p:extLst>
          </p:nvPr>
        </p:nvGraphicFramePr>
        <p:xfrm>
          <a:off x="1775520" y="2484000"/>
          <a:ext cx="6365036" cy="4132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ktangel 13"/>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Förändring av levnadsvana</a:t>
            </a:r>
            <a:endParaRPr lang="sv-SE" b="1" dirty="0">
              <a:latin typeface="Calibri" panose="020F0502020204030204" pitchFamily="34" charset="0"/>
            </a:endParaRPr>
          </a:p>
        </p:txBody>
      </p:sp>
    </p:spTree>
    <p:extLst>
      <p:ext uri="{BB962C8B-B14F-4D97-AF65-F5344CB8AC3E}">
        <p14:creationId xmlns:p14="http://schemas.microsoft.com/office/powerpoint/2010/main" val="11013498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tshållare för text 4"/>
          <p:cNvSpPr>
            <a:spLocks noGrp="1"/>
          </p:cNvSpPr>
          <p:nvPr>
            <p:ph type="body" sz="quarter" idx="17"/>
          </p:nvPr>
        </p:nvSpPr>
        <p:spPr>
          <a:xfrm>
            <a:off x="5303912" y="6616800"/>
            <a:ext cx="6264296" cy="241200"/>
          </a:xfrm>
        </p:spPr>
        <p:txBody>
          <a:bodyPr/>
          <a:lstStyle/>
          <a:p>
            <a:r>
              <a:rPr lang="sv-SE" dirty="0" smtClean="0"/>
              <a:t>Källa: Folkhälsomyndigheten (HLV 2012-2016) och Samhällsmedicin, Region Gävleborg</a:t>
            </a:r>
            <a:endParaRPr lang="sv-SE"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000" y="1962000"/>
            <a:ext cx="4530268" cy="4708800"/>
          </a:xfrm>
          <a:prstGeom prst="rect">
            <a:avLst/>
          </a:prstGeom>
        </p:spPr>
      </p:pic>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800" y="1962000"/>
            <a:ext cx="4530268" cy="4708800"/>
          </a:xfrm>
          <a:prstGeom prst="rect">
            <a:avLst/>
          </a:prstGeom>
        </p:spPr>
      </p:pic>
      <p:pic>
        <p:nvPicPr>
          <p:cNvPr id="6" name="Bildobjekt 5"/>
          <p:cNvPicPr>
            <a:picLocks noChangeAspect="1"/>
          </p:cNvPicPr>
          <p:nvPr/>
        </p:nvPicPr>
        <p:blipFill>
          <a:blip r:embed="rId5"/>
          <a:stretch>
            <a:fillRect/>
          </a:stretch>
        </p:blipFill>
        <p:spPr>
          <a:xfrm>
            <a:off x="6118064" y="3061880"/>
            <a:ext cx="1509414" cy="1087200"/>
          </a:xfrm>
          <a:prstGeom prst="rect">
            <a:avLst/>
          </a:prstGeom>
        </p:spPr>
      </p:pic>
      <p:pic>
        <p:nvPicPr>
          <p:cNvPr id="7" name="Bildobjekt 6"/>
          <p:cNvPicPr>
            <a:picLocks noChangeAspect="1"/>
          </p:cNvPicPr>
          <p:nvPr/>
        </p:nvPicPr>
        <p:blipFill>
          <a:blip r:embed="rId6"/>
          <a:stretch>
            <a:fillRect/>
          </a:stretch>
        </p:blipFill>
        <p:spPr>
          <a:xfrm>
            <a:off x="6118064" y="5288076"/>
            <a:ext cx="1648141" cy="1087200"/>
          </a:xfrm>
          <a:prstGeom prst="rect">
            <a:avLst/>
          </a:prstGeom>
        </p:spPr>
      </p:pic>
      <p:graphicFrame>
        <p:nvGraphicFramePr>
          <p:cNvPr id="8" name="Tabell 7"/>
          <p:cNvGraphicFramePr>
            <a:graphicFrameLocks noGrp="1"/>
          </p:cNvGraphicFramePr>
          <p:nvPr>
            <p:extLst/>
          </p:nvPr>
        </p:nvGraphicFramePr>
        <p:xfrm>
          <a:off x="528670" y="3407400"/>
          <a:ext cx="1362550" cy="741680"/>
        </p:xfrm>
        <a:graphic>
          <a:graphicData uri="http://schemas.openxmlformats.org/drawingml/2006/table">
            <a:tbl>
              <a:tblPr firstRow="1" bandRow="1">
                <a:tableStyleId>{5C22544A-7EE6-4342-B048-85BDC9FD1C3A}</a:tableStyleId>
              </a:tblPr>
              <a:tblGrid>
                <a:gridCol w="570462"/>
                <a:gridCol w="792088"/>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15 %</a:t>
                      </a:r>
                      <a:endParaRPr lang="sv-SE" sz="1400" dirty="0">
                        <a:latin typeface="Calibri" panose="020F0502020204030204" pitchFamily="34" charset="0"/>
                      </a:endParaRPr>
                    </a:p>
                  </a:txBody>
                  <a:tcPr anchor="ctr"/>
                </a:tc>
              </a:tr>
            </a:tbl>
          </a:graphicData>
        </a:graphic>
      </p:graphicFrame>
      <p:graphicFrame>
        <p:nvGraphicFramePr>
          <p:cNvPr id="10" name="Tabell 9"/>
          <p:cNvGraphicFramePr>
            <a:graphicFrameLocks noGrp="1"/>
          </p:cNvGraphicFramePr>
          <p:nvPr>
            <p:extLst/>
          </p:nvPr>
        </p:nvGraphicFramePr>
        <p:xfrm>
          <a:off x="528670" y="4227511"/>
          <a:ext cx="1362550" cy="741680"/>
        </p:xfrm>
        <a:graphic>
          <a:graphicData uri="http://schemas.openxmlformats.org/drawingml/2006/table">
            <a:tbl>
              <a:tblPr firstRow="1" bandRow="1">
                <a:tableStyleId>{21E4AEA4-8DFA-4A89-87EB-49C32662AFE0}</a:tableStyleId>
              </a:tblPr>
              <a:tblGrid>
                <a:gridCol w="570462"/>
                <a:gridCol w="792088"/>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13 %</a:t>
                      </a:r>
                      <a:endParaRPr lang="sv-SE" sz="1400" dirty="0">
                        <a:latin typeface="Calibri" panose="020F0502020204030204" pitchFamily="34" charset="0"/>
                      </a:endParaRPr>
                    </a:p>
                  </a:txBody>
                  <a:tcPr anchor="ctr"/>
                </a:tc>
              </a:tr>
            </a:tbl>
          </a:graphicData>
        </a:graphic>
      </p:graphicFrame>
      <p:pic>
        <p:nvPicPr>
          <p:cNvPr id="11" name="Bildobjekt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57964"/>
            <a:ext cx="1407308" cy="1050526"/>
          </a:xfrm>
          <a:prstGeom prst="rect">
            <a:avLst/>
          </a:prstGeom>
        </p:spPr>
      </p:pic>
    </p:spTree>
    <p:extLst>
      <p:ext uri="{BB962C8B-B14F-4D97-AF65-F5344CB8AC3E}">
        <p14:creationId xmlns:p14="http://schemas.microsoft.com/office/powerpoint/2010/main" val="11237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400" y="244800"/>
            <a:ext cx="4525059" cy="6210000"/>
          </a:xfrm>
          <a:prstGeom prst="rect">
            <a:avLst/>
          </a:prstGeom>
        </p:spPr>
      </p:pic>
      <p:sp>
        <p:nvSpPr>
          <p:cNvPr id="5" name="Platshållare för text 4"/>
          <p:cNvSpPr>
            <a:spLocks noGrp="1"/>
          </p:cNvSpPr>
          <p:nvPr>
            <p:ph type="body" sz="quarter" idx="17"/>
          </p:nvPr>
        </p:nvSpPr>
        <p:spPr>
          <a:xfrm>
            <a:off x="6600056" y="6616800"/>
            <a:ext cx="4968152" cy="241200"/>
          </a:xfrm>
        </p:spPr>
        <p:txBody>
          <a:bodyPr/>
          <a:lstStyle/>
          <a:p>
            <a:r>
              <a:rPr lang="sv-SE" dirty="0" smtClean="0"/>
              <a:t>Källa: HLV (2014) och Samhällsmedicin, Region Gävleborg</a:t>
            </a:r>
            <a:endParaRPr lang="sv-SE" dirty="0"/>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800" y="244800"/>
            <a:ext cx="4525059" cy="6210000"/>
          </a:xfrm>
          <a:prstGeom prst="rect">
            <a:avLst/>
          </a:prstGeom>
        </p:spPr>
      </p:pic>
      <p:pic>
        <p:nvPicPr>
          <p:cNvPr id="8" name="Bildobjekt 7"/>
          <p:cNvPicPr>
            <a:picLocks noChangeAspect="1"/>
          </p:cNvPicPr>
          <p:nvPr/>
        </p:nvPicPr>
        <p:blipFill>
          <a:blip r:embed="rId4"/>
          <a:stretch>
            <a:fillRect/>
          </a:stretch>
        </p:blipFill>
        <p:spPr>
          <a:xfrm>
            <a:off x="3909600" y="5040000"/>
            <a:ext cx="1841596" cy="1108623"/>
          </a:xfrm>
          <a:prstGeom prst="rect">
            <a:avLst/>
          </a:prstGeom>
        </p:spPr>
      </p:pic>
      <p:pic>
        <p:nvPicPr>
          <p:cNvPr id="13" name="Bildobjekt 12"/>
          <p:cNvPicPr>
            <a:picLocks noChangeAspect="1"/>
          </p:cNvPicPr>
          <p:nvPr/>
        </p:nvPicPr>
        <p:blipFill>
          <a:blip r:embed="rId5"/>
          <a:stretch>
            <a:fillRect/>
          </a:stretch>
        </p:blipFill>
        <p:spPr>
          <a:xfrm>
            <a:off x="8034996" y="5040000"/>
            <a:ext cx="2032169" cy="1115952"/>
          </a:xfrm>
          <a:prstGeom prst="rect">
            <a:avLst/>
          </a:prstGeom>
        </p:spPr>
      </p:pic>
      <p:pic>
        <p:nvPicPr>
          <p:cNvPr id="9"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272" y="1257964"/>
            <a:ext cx="1407308" cy="1050526"/>
          </a:xfrm>
          <a:prstGeom prst="rect">
            <a:avLst/>
          </a:prstGeom>
        </p:spPr>
      </p:pic>
      <p:graphicFrame>
        <p:nvGraphicFramePr>
          <p:cNvPr id="10" name="Tabell 9"/>
          <p:cNvGraphicFramePr>
            <a:graphicFrameLocks noGrp="1"/>
          </p:cNvGraphicFramePr>
          <p:nvPr>
            <p:extLst>
              <p:ext uri="{D42A27DB-BD31-4B8C-83A1-F6EECF244321}">
                <p14:modId xmlns:p14="http://schemas.microsoft.com/office/powerpoint/2010/main" val="3515300225"/>
              </p:ext>
            </p:extLst>
          </p:nvPr>
        </p:nvGraphicFramePr>
        <p:xfrm>
          <a:off x="701002" y="3140968"/>
          <a:ext cx="2088232" cy="1112520"/>
        </p:xfrm>
        <a:graphic>
          <a:graphicData uri="http://schemas.openxmlformats.org/drawingml/2006/table">
            <a:tbl>
              <a:tblPr firstRow="1" bandRow="1">
                <a:tableStyleId>{5C22544A-7EE6-4342-B048-85BDC9FD1C3A}</a:tableStyleId>
              </a:tblPr>
              <a:tblGrid>
                <a:gridCol w="1320147"/>
                <a:gridCol w="768085"/>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15 %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15 %</a:t>
                      </a:r>
                      <a:endParaRPr lang="sv-SE" sz="1400" dirty="0">
                        <a:latin typeface="Calibri" panose="020F0502020204030204" pitchFamily="34" charset="0"/>
                      </a:endParaRPr>
                    </a:p>
                  </a:txBody>
                  <a:tcPr anchor="ctr"/>
                </a:tc>
              </a:tr>
            </a:tbl>
          </a:graphicData>
        </a:graphic>
      </p:graphicFrame>
      <p:graphicFrame>
        <p:nvGraphicFramePr>
          <p:cNvPr id="11" name="Tabell 10"/>
          <p:cNvGraphicFramePr>
            <a:graphicFrameLocks noGrp="1"/>
          </p:cNvGraphicFramePr>
          <p:nvPr>
            <p:extLst>
              <p:ext uri="{D42A27DB-BD31-4B8C-83A1-F6EECF244321}">
                <p14:modId xmlns:p14="http://schemas.microsoft.com/office/powerpoint/2010/main" val="4117193875"/>
              </p:ext>
            </p:extLst>
          </p:nvPr>
        </p:nvGraphicFramePr>
        <p:xfrm>
          <a:off x="701002" y="4492786"/>
          <a:ext cx="2088232" cy="1112520"/>
        </p:xfrm>
        <a:graphic>
          <a:graphicData uri="http://schemas.openxmlformats.org/drawingml/2006/table">
            <a:tbl>
              <a:tblPr firstRow="1" bandRow="1">
                <a:tableStyleId>{21E4AEA4-8DFA-4A89-87EB-49C32662AFE0}</a:tableStyleId>
              </a:tblPr>
              <a:tblGrid>
                <a:gridCol w="1320147"/>
                <a:gridCol w="76808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14 %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baseline="0" dirty="0" smtClean="0">
                          <a:latin typeface="Calibri" panose="020F0502020204030204" pitchFamily="34" charset="0"/>
                        </a:rPr>
                        <a:t>14 %</a:t>
                      </a:r>
                      <a:endParaRPr lang="sv-SE" sz="1400"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29557887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04588"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-6%</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-3%</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129897"/>
            <a:ext cx="5112568" cy="1323439"/>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fysiskt inaktiva</a:t>
            </a:r>
            <a:r>
              <a:rPr lang="sv-SE" sz="2000" dirty="0" smtClean="0">
                <a:latin typeface="Calibri" panose="020F0502020204030204" pitchFamily="34" charset="0"/>
              </a:rPr>
              <a:t> vore lika låg som hos gruppen män och kvinnor med eftergymnasial utbildning, 12 respektive 8 procent, i Gävleborgs län.</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5 271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2 965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1 584 </a:t>
            </a:r>
            <a:r>
              <a:rPr lang="sv-SE" sz="1600" dirty="0">
                <a:latin typeface="Calibri" panose="020F0502020204030204" pitchFamily="34" charset="0"/>
              </a:rPr>
              <a:t>000 kr.</a:t>
            </a:r>
          </a:p>
        </p:txBody>
      </p:sp>
      <p:sp>
        <p:nvSpPr>
          <p:cNvPr id="24" name="textruta 23"/>
          <p:cNvSpPr txBox="1"/>
          <p:nvPr/>
        </p:nvSpPr>
        <p:spPr>
          <a:xfrm>
            <a:off x="7435562" y="752175"/>
            <a:ext cx="4447342" cy="2062103"/>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52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23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9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	KOL</a:t>
            </a:r>
          </a:p>
          <a:p>
            <a:pPr marL="92075" indent="-92075">
              <a:buFont typeface="Calibri" panose="020F0502020204030204" pitchFamily="34" charset="0"/>
              <a:buChar char="­"/>
              <a:tabLst>
                <a:tab pos="534988" algn="l"/>
              </a:tabLst>
            </a:pPr>
            <a:r>
              <a:rPr lang="sv-SE" sz="1600" dirty="0">
                <a:latin typeface="Calibri" panose="020F0502020204030204" pitchFamily="34" charset="0"/>
              </a:rPr>
              <a:t>7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14	frakturer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109 nya sjukdomsfall.</a:t>
            </a:r>
            <a:endParaRPr lang="sv-SE" sz="1600" dirty="0">
              <a:latin typeface="Calibri" panose="020F0502020204030204" pitchFamily="34" charset="0"/>
            </a:endParaRPr>
          </a:p>
        </p:txBody>
      </p:sp>
      <p:sp>
        <p:nvSpPr>
          <p:cNvPr id="25" name="textruta 24"/>
          <p:cNvSpPr txBox="1"/>
          <p:nvPr/>
        </p:nvSpPr>
        <p:spPr>
          <a:xfrm>
            <a:off x="7752184" y="5089714"/>
            <a:ext cx="3967239" cy="1323439"/>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9 820 000 </a:t>
            </a:r>
            <a:r>
              <a:rPr lang="sv-SE" sz="1600" dirty="0">
                <a:latin typeface="Calibri" panose="020F0502020204030204" pitchFamily="34" charset="0"/>
              </a:rPr>
              <a:t>kr </a:t>
            </a:r>
            <a:r>
              <a:rPr lang="sv-SE" sz="1600" dirty="0" smtClean="0">
                <a:latin typeface="Calibri" panose="020F0502020204030204" pitchFamily="34" charset="0"/>
              </a:rPr>
              <a:t>om andelen </a:t>
            </a:r>
            <a:r>
              <a:rPr lang="sv-SE" sz="1600" dirty="0">
                <a:latin typeface="Calibri" panose="020F0502020204030204" pitchFamily="34" charset="0"/>
              </a:rPr>
              <a:t>fysiskt inaktiva i </a:t>
            </a:r>
            <a:r>
              <a:rPr lang="sv-SE" sz="1600" dirty="0" smtClean="0">
                <a:latin typeface="Calibri" panose="020F0502020204030204" pitchFamily="34" charset="0"/>
              </a:rPr>
              <a:t>befolkningen går ner till samma nivå som den del av befolkningen med en eftergymnasial utbildning har.</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3 195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57964"/>
            <a:ext cx="1407308" cy="1050526"/>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5 år</a:t>
            </a:r>
            <a:endParaRPr lang="sv-SE" sz="1400" b="1"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3229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04588"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-6%</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-3%</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129897"/>
            <a:ext cx="5112568" cy="1323439"/>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fysiskt inaktiva</a:t>
            </a:r>
            <a:r>
              <a:rPr lang="sv-SE" sz="2000" dirty="0" smtClean="0">
                <a:latin typeface="Calibri" panose="020F0502020204030204" pitchFamily="34" charset="0"/>
              </a:rPr>
              <a:t> vore lika låg som hos gruppen män och kvinnor med eftergymnasial utbildning, 12 respektive 8 procent, i Gävleborgs län.</a:t>
            </a:r>
            <a:endParaRPr lang="sv-SE" sz="2000" dirty="0">
              <a:latin typeface="Calibri" panose="020F0502020204030204" pitchFamily="34" charset="0"/>
            </a:endParaRP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23 640 000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13 313 000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9 216 000 </a:t>
            </a:r>
            <a:r>
              <a:rPr lang="sv-SE" sz="1600" dirty="0">
                <a:latin typeface="Calibri" panose="020F0502020204030204" pitchFamily="34" charset="0"/>
              </a:rPr>
              <a:t>kr.</a:t>
            </a:r>
          </a:p>
        </p:txBody>
      </p:sp>
      <p:sp>
        <p:nvSpPr>
          <p:cNvPr id="24" name="textruta 23"/>
          <p:cNvSpPr txBox="1"/>
          <p:nvPr/>
        </p:nvSpPr>
        <p:spPr>
          <a:xfrm>
            <a:off x="7439284" y="752175"/>
            <a:ext cx="4406093" cy="2062103"/>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236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102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7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41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14	KOL</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28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62	frakturer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490 nya sjukdomsfall.</a:t>
            </a:r>
            <a:endParaRPr lang="sv-SE" sz="1600" dirty="0">
              <a:latin typeface="Calibri" panose="020F0502020204030204" pitchFamily="34" charset="0"/>
            </a:endParaRPr>
          </a:p>
        </p:txBody>
      </p:sp>
      <p:sp>
        <p:nvSpPr>
          <p:cNvPr id="25" name="textruta 24"/>
          <p:cNvSpPr txBox="1"/>
          <p:nvPr/>
        </p:nvSpPr>
        <p:spPr>
          <a:xfrm>
            <a:off x="7752184" y="5089714"/>
            <a:ext cx="3967239" cy="1323439"/>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a:t>
            </a:r>
            <a:r>
              <a:rPr lang="sv-SE" sz="1600" dirty="0" smtClean="0">
                <a:latin typeface="Calibri" panose="020F0502020204030204" pitchFamily="34" charset="0"/>
              </a:rPr>
              <a:t>46 169 000 </a:t>
            </a:r>
            <a:r>
              <a:rPr lang="sv-SE" sz="1600" dirty="0">
                <a:latin typeface="Calibri" panose="020F0502020204030204" pitchFamily="34" charset="0"/>
              </a:rPr>
              <a:t>kr av om andelen fysiskt inaktiva i befolkningen går ner till samma nivå som den del av befolkningen med en eftergymnasial utbildning har.</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3 195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57964"/>
            <a:ext cx="1407308" cy="1050526"/>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
        <p:nvSpPr>
          <p:cNvPr id="27" name="Rektangel 26"/>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8986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04588"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-3%</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129897"/>
            <a:ext cx="5112568" cy="1631216"/>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fysiskt inaktiva</a:t>
            </a:r>
            <a:r>
              <a:rPr lang="sv-SE" sz="2000" dirty="0" smtClean="0">
                <a:latin typeface="Calibri" panose="020F0502020204030204" pitchFamily="34" charset="0"/>
              </a:rPr>
              <a:t> vore lika låg som i den kommun med lägst andel fysiskt inaktiva; män 13 procent (Söderhamns kommun och Hofors kommun), kvinnor 11 procent (Bollnäs kommun).</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3 396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1 986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1 008 </a:t>
            </a:r>
            <a:r>
              <a:rPr lang="sv-SE" sz="1600" dirty="0">
                <a:latin typeface="Calibri" panose="020F0502020204030204" pitchFamily="34" charset="0"/>
              </a:rPr>
              <a:t>000 kr.</a:t>
            </a:r>
          </a:p>
        </p:txBody>
      </p:sp>
      <p:sp>
        <p:nvSpPr>
          <p:cNvPr id="24" name="textruta 23"/>
          <p:cNvSpPr txBox="1"/>
          <p:nvPr/>
        </p:nvSpPr>
        <p:spPr>
          <a:xfrm>
            <a:off x="7431331" y="752175"/>
            <a:ext cx="4406093" cy="2062103"/>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34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14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7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	KOL</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9	frakturer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70 nya sjukdomsfall.</a:t>
            </a:r>
            <a:endParaRPr lang="sv-SE" sz="1600" dirty="0">
              <a:latin typeface="Calibri" panose="020F0502020204030204" pitchFamily="34" charset="0"/>
            </a:endParaRPr>
          </a:p>
        </p:txBody>
      </p:sp>
      <p:sp>
        <p:nvSpPr>
          <p:cNvPr id="25" name="textruta 24"/>
          <p:cNvSpPr txBox="1"/>
          <p:nvPr/>
        </p:nvSpPr>
        <p:spPr>
          <a:xfrm>
            <a:off x="7824192" y="5212595"/>
            <a:ext cx="3967239"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6 390 000 </a:t>
            </a:r>
            <a:r>
              <a:rPr lang="sv-SE" sz="1600" dirty="0">
                <a:latin typeface="Calibri" panose="020F0502020204030204" pitchFamily="34" charset="0"/>
              </a:rPr>
              <a:t>kr </a:t>
            </a:r>
            <a:r>
              <a:rPr lang="sv-SE" sz="1600" dirty="0" smtClean="0">
                <a:latin typeface="Calibri" panose="020F0502020204030204" pitchFamily="34" charset="0"/>
              </a:rPr>
              <a:t>om andelen </a:t>
            </a:r>
            <a:r>
              <a:rPr lang="sv-SE" sz="1600" dirty="0">
                <a:latin typeface="Calibri" panose="020F0502020204030204" pitchFamily="34" charset="0"/>
              </a:rPr>
              <a:t>fysiskt inaktiva i </a:t>
            </a:r>
            <a:r>
              <a:rPr lang="sv-SE" sz="1600" dirty="0" smtClean="0">
                <a:latin typeface="Calibri" panose="020F0502020204030204" pitchFamily="34" charset="0"/>
              </a:rPr>
              <a:t>befolkningen går ner till samma nivå som i den kommun med lägst förekomst av fysiskt inaktiva.</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3 153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57964"/>
            <a:ext cx="1407308" cy="1050526"/>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5 år</a:t>
            </a:r>
            <a:endParaRPr lang="sv-SE" sz="1400" b="1" dirty="0">
              <a:latin typeface="Calibri" panose="020F0502020204030204" pitchFamily="34" charset="0"/>
            </a:endParaRPr>
          </a:p>
        </p:txBody>
      </p:sp>
      <p:sp>
        <p:nvSpPr>
          <p:cNvPr id="27" name="Rektangel 26"/>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3776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smtClean="0"/>
              <a:t>Översikt</a:t>
            </a:r>
            <a:endParaRPr lang="sv-SE" dirty="0"/>
          </a:p>
        </p:txBody>
      </p:sp>
      <p:sp>
        <p:nvSpPr>
          <p:cNvPr id="4" name="Platshållare för text 3"/>
          <p:cNvSpPr>
            <a:spLocks noGrp="1"/>
          </p:cNvSpPr>
          <p:nvPr>
            <p:ph type="body" sz="quarter" idx="16"/>
          </p:nvPr>
        </p:nvSpPr>
        <p:spPr/>
        <p:txBody>
          <a:bodyPr/>
          <a:lstStyle/>
          <a:p>
            <a:r>
              <a:rPr lang="sv-SE" dirty="0" smtClean="0"/>
              <a:t>Cancerpreventionskalkylatorn</a:t>
            </a: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93" y="2603118"/>
            <a:ext cx="9996429" cy="2226656"/>
          </a:xfrm>
          <a:prstGeom prst="rect">
            <a:avLst/>
          </a:prstGeom>
        </p:spPr>
      </p:pic>
      <p:sp>
        <p:nvSpPr>
          <p:cNvPr id="7" name="Ned 6"/>
          <p:cNvSpPr/>
          <p:nvPr/>
        </p:nvSpPr>
        <p:spPr>
          <a:xfrm>
            <a:off x="2117088" y="4822834"/>
            <a:ext cx="288032" cy="504056"/>
          </a:xfrm>
          <a:prstGeom prst="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8" name="Ned 7"/>
          <p:cNvSpPr/>
          <p:nvPr/>
        </p:nvSpPr>
        <p:spPr>
          <a:xfrm>
            <a:off x="4681935" y="4822834"/>
            <a:ext cx="288032" cy="504056"/>
          </a:xfrm>
          <a:prstGeom prst="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9" name="Ned 8"/>
          <p:cNvSpPr/>
          <p:nvPr/>
        </p:nvSpPr>
        <p:spPr>
          <a:xfrm>
            <a:off x="7219074" y="4822834"/>
            <a:ext cx="288032" cy="504056"/>
          </a:xfrm>
          <a:prstGeom prst="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0" name="Ned 9"/>
          <p:cNvSpPr/>
          <p:nvPr/>
        </p:nvSpPr>
        <p:spPr>
          <a:xfrm>
            <a:off x="9758018" y="4822834"/>
            <a:ext cx="288032" cy="504056"/>
          </a:xfrm>
          <a:prstGeom prst="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1" name="textruta 10"/>
          <p:cNvSpPr txBox="1"/>
          <p:nvPr/>
        </p:nvSpPr>
        <p:spPr>
          <a:xfrm>
            <a:off x="1108976" y="5315172"/>
            <a:ext cx="2304256" cy="584775"/>
          </a:xfrm>
          <a:prstGeom prst="rect">
            <a:avLst/>
          </a:prstGeom>
          <a:noFill/>
        </p:spPr>
        <p:txBody>
          <a:bodyPr wrap="square" rtlCol="0">
            <a:spAutoFit/>
          </a:bodyPr>
          <a:lstStyle/>
          <a:p>
            <a:pPr algn="ctr"/>
            <a:r>
              <a:rPr lang="sv-SE" sz="1600" dirty="0" smtClean="0">
                <a:latin typeface="Calibri" panose="020F0502020204030204" pitchFamily="34" charset="0"/>
              </a:rPr>
              <a:t>Andel kraftigt överviktiga (fetma), BMI &gt; 30</a:t>
            </a:r>
            <a:endParaRPr lang="sv-SE" sz="1600" dirty="0">
              <a:latin typeface="Calibri" panose="020F0502020204030204" pitchFamily="34" charset="0"/>
            </a:endParaRPr>
          </a:p>
        </p:txBody>
      </p:sp>
      <p:sp>
        <p:nvSpPr>
          <p:cNvPr id="12" name="textruta 11"/>
          <p:cNvSpPr txBox="1"/>
          <p:nvPr/>
        </p:nvSpPr>
        <p:spPr>
          <a:xfrm>
            <a:off x="3875993" y="5303444"/>
            <a:ext cx="1899916" cy="338554"/>
          </a:xfrm>
          <a:prstGeom prst="rect">
            <a:avLst/>
          </a:prstGeom>
          <a:noFill/>
        </p:spPr>
        <p:txBody>
          <a:bodyPr wrap="square" rtlCol="0">
            <a:spAutoFit/>
          </a:bodyPr>
          <a:lstStyle/>
          <a:p>
            <a:pPr algn="ctr"/>
            <a:r>
              <a:rPr lang="sv-SE" sz="1600" dirty="0" smtClean="0">
                <a:latin typeface="Calibri" panose="020F0502020204030204" pitchFamily="34" charset="0"/>
              </a:rPr>
              <a:t>Andel dagliga rökare</a:t>
            </a:r>
            <a:endParaRPr lang="sv-SE" sz="1600" dirty="0">
              <a:latin typeface="Calibri" panose="020F0502020204030204" pitchFamily="34" charset="0"/>
            </a:endParaRPr>
          </a:p>
        </p:txBody>
      </p:sp>
      <p:sp>
        <p:nvSpPr>
          <p:cNvPr id="13" name="textruta 12"/>
          <p:cNvSpPr txBox="1"/>
          <p:nvPr/>
        </p:nvSpPr>
        <p:spPr>
          <a:xfrm>
            <a:off x="6413132" y="5288687"/>
            <a:ext cx="1899916" cy="1077218"/>
          </a:xfrm>
          <a:prstGeom prst="rect">
            <a:avLst/>
          </a:prstGeom>
          <a:noFill/>
        </p:spPr>
        <p:txBody>
          <a:bodyPr wrap="square" rtlCol="0">
            <a:spAutoFit/>
          </a:bodyPr>
          <a:lstStyle/>
          <a:p>
            <a:pPr algn="ctr"/>
            <a:r>
              <a:rPr lang="sv-SE" sz="1600" dirty="0">
                <a:latin typeface="Calibri" panose="020F0502020204030204" pitchFamily="34" charset="0"/>
              </a:rPr>
              <a:t>Andel med en stillasittande fritid (mindre än 2 timmar/veckan)</a:t>
            </a:r>
          </a:p>
        </p:txBody>
      </p:sp>
      <p:sp>
        <p:nvSpPr>
          <p:cNvPr id="14" name="textruta 13"/>
          <p:cNvSpPr txBox="1"/>
          <p:nvPr/>
        </p:nvSpPr>
        <p:spPr>
          <a:xfrm>
            <a:off x="8805078" y="5288687"/>
            <a:ext cx="2193912" cy="584775"/>
          </a:xfrm>
          <a:prstGeom prst="rect">
            <a:avLst/>
          </a:prstGeom>
          <a:noFill/>
        </p:spPr>
        <p:txBody>
          <a:bodyPr wrap="square" rtlCol="0">
            <a:spAutoFit/>
          </a:bodyPr>
          <a:lstStyle/>
          <a:p>
            <a:pPr algn="ctr"/>
            <a:r>
              <a:rPr lang="sv-SE" sz="1600" dirty="0" smtClean="0">
                <a:latin typeface="Calibri" panose="020F0502020204030204" pitchFamily="34" charset="0"/>
              </a:rPr>
              <a:t>Andel riskkonsumenter av alkohol (AUDIT)</a:t>
            </a:r>
            <a:endParaRPr lang="sv-SE" sz="1600" dirty="0">
              <a:latin typeface="Calibri" panose="020F0502020204030204" pitchFamily="34" charset="0"/>
            </a:endParaRPr>
          </a:p>
        </p:txBody>
      </p:sp>
      <p:sp>
        <p:nvSpPr>
          <p:cNvPr id="15" name="Platshållare för text 4"/>
          <p:cNvSpPr>
            <a:spLocks noGrp="1"/>
          </p:cNvSpPr>
          <p:nvPr>
            <p:ph type="body" sz="quarter" idx="17"/>
          </p:nvPr>
        </p:nvSpPr>
        <p:spPr>
          <a:xfrm>
            <a:off x="5916920" y="6616800"/>
            <a:ext cx="5651288" cy="241200"/>
          </a:xfrm>
        </p:spPr>
        <p:txBody>
          <a:bodyPr/>
          <a:lstStyle/>
          <a:p>
            <a:r>
              <a:rPr lang="sv-SE" dirty="0" smtClean="0"/>
              <a:t>Källa: Cancerpreventionskalkylatorn (2017) och Samhällsmedicin, Region Gävleborg</a:t>
            </a:r>
            <a:endParaRPr lang="sv-SE" dirty="0"/>
          </a:p>
        </p:txBody>
      </p:sp>
    </p:spTree>
    <p:extLst>
      <p:ext uri="{BB962C8B-B14F-4D97-AF65-F5344CB8AC3E}">
        <p14:creationId xmlns:p14="http://schemas.microsoft.com/office/powerpoint/2010/main" val="18872638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04588"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-3%</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129897"/>
            <a:ext cx="5112568" cy="1631216"/>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fysiskt inaktiva</a:t>
            </a:r>
            <a:r>
              <a:rPr lang="sv-SE" sz="2000" dirty="0" smtClean="0">
                <a:latin typeface="Calibri" panose="020F0502020204030204" pitchFamily="34" charset="0"/>
              </a:rPr>
              <a:t> vore lika låg som i den kommun med lägst andel fysiskt inaktiva; män 13 procent (Söderhamns kommun och Hofors kommun), kvinnor 11 procent (Bollnäs kommun).</a:t>
            </a:r>
            <a:endParaRPr lang="sv-SE" sz="2000" dirty="0">
              <a:latin typeface="Calibri" panose="020F0502020204030204" pitchFamily="34" charset="0"/>
            </a:endParaRP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15 597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8 923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5 112 000 </a:t>
            </a:r>
            <a:r>
              <a:rPr lang="sv-SE" sz="1600" dirty="0">
                <a:latin typeface="Calibri" panose="020F0502020204030204" pitchFamily="34" charset="0"/>
              </a:rPr>
              <a:t>kr.</a:t>
            </a:r>
          </a:p>
        </p:txBody>
      </p:sp>
      <p:sp>
        <p:nvSpPr>
          <p:cNvPr id="24" name="textruta 23"/>
          <p:cNvSpPr txBox="1"/>
          <p:nvPr/>
        </p:nvSpPr>
        <p:spPr>
          <a:xfrm>
            <a:off x="7435562" y="719980"/>
            <a:ext cx="4406093" cy="2062103"/>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154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65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4 	stroke</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28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9	KOL</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16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43	frakturer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319 nya sjukdomsfall.</a:t>
            </a:r>
            <a:endParaRPr lang="sv-SE" sz="1600" dirty="0">
              <a:latin typeface="Calibri" panose="020F0502020204030204" pitchFamily="34" charset="0"/>
            </a:endParaRPr>
          </a:p>
        </p:txBody>
      </p:sp>
      <p:sp>
        <p:nvSpPr>
          <p:cNvPr id="25" name="textruta 24"/>
          <p:cNvSpPr txBox="1"/>
          <p:nvPr/>
        </p:nvSpPr>
        <p:spPr>
          <a:xfrm>
            <a:off x="7824192" y="5221831"/>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29 632 000 </a:t>
            </a:r>
            <a:r>
              <a:rPr lang="sv-SE" sz="1600" dirty="0">
                <a:latin typeface="Calibri" panose="020F0502020204030204" pitchFamily="34" charset="0"/>
              </a:rPr>
              <a:t>kr om andelen fysiskt inaktiva i befolkningen går ner till samma nivå som i den kommun med lägst förekomst av fysiskt inaktiva.</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3 153	kvinnor</a:t>
            </a:r>
            <a:endParaRPr lang="sv-SE" sz="1400" dirty="0">
              <a:latin typeface="Calibri" panose="020F0502020204030204" pitchFamily="34" charset="0"/>
            </a:endParaRPr>
          </a:p>
        </p:txBody>
      </p:sp>
      <p:pic>
        <p:nvPicPr>
          <p:cNvPr id="18" name="Bildobjekt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57964"/>
            <a:ext cx="1407308" cy="1050526"/>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
        <p:nvSpPr>
          <p:cNvPr id="27" name="Rektangel 26"/>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90920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015663"/>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smtClean="0">
                <a:latin typeface="Calibri" panose="020F0502020204030204" pitchFamily="34" charset="0"/>
              </a:rPr>
              <a:t>fysiskt inaktiva</a:t>
            </a:r>
            <a:r>
              <a:rPr lang="sv-SE" sz="2000" dirty="0" smtClean="0">
                <a:latin typeface="Calibri" panose="020F0502020204030204" pitchFamily="34" charset="0"/>
              </a:rPr>
              <a:t> med </a:t>
            </a:r>
            <a:r>
              <a:rPr lang="sv-SE" sz="2000" dirty="0">
                <a:latin typeface="Calibri" panose="020F0502020204030204" pitchFamily="34" charset="0"/>
              </a:rPr>
              <a:t>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1 879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948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1 008 </a:t>
            </a:r>
            <a:r>
              <a:rPr lang="sv-SE" sz="1600" dirty="0">
                <a:latin typeface="Calibri" panose="020F0502020204030204" pitchFamily="34" charset="0"/>
              </a:rPr>
              <a:t>000 kr.</a:t>
            </a:r>
          </a:p>
        </p:txBody>
      </p:sp>
      <p:sp>
        <p:nvSpPr>
          <p:cNvPr id="24" name="textruta 23"/>
          <p:cNvSpPr txBox="1"/>
          <p:nvPr/>
        </p:nvSpPr>
        <p:spPr>
          <a:xfrm>
            <a:off x="7406930" y="818602"/>
            <a:ext cx="4628340" cy="1815882"/>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20 </a:t>
            </a:r>
            <a:r>
              <a:rPr lang="sv-SE" sz="1600" dirty="0">
                <a:latin typeface="Calibri" panose="020F0502020204030204" pitchFamily="34" charset="0"/>
              </a:rPr>
              <a:t>	diabetes</a:t>
            </a:r>
          </a:p>
          <a:p>
            <a:pPr marL="92075" indent="-92075">
              <a:buFont typeface="Calibri" panose="020F0502020204030204" pitchFamily="34" charset="0"/>
              <a:buChar char="­"/>
              <a:tabLst>
                <a:tab pos="534988" algn="l"/>
              </a:tabLst>
            </a:pPr>
            <a:r>
              <a:rPr lang="sv-SE" sz="1600" dirty="0">
                <a:latin typeface="Calibri" panose="020F0502020204030204" pitchFamily="34" charset="0"/>
              </a:rPr>
              <a:t>9</a:t>
            </a:r>
            <a:r>
              <a:rPr lang="sv-SE" sz="1600" dirty="0" smtClean="0">
                <a:latin typeface="Calibri" panose="020F0502020204030204" pitchFamily="34" charset="0"/>
              </a:rPr>
              <a:t> </a:t>
            </a:r>
            <a:r>
              <a:rPr lang="sv-SE" sz="1600" dirty="0">
                <a:latin typeface="Calibri" panose="020F0502020204030204" pitchFamily="34" charset="0"/>
              </a:rPr>
              <a:t>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a:t>
            </a:r>
            <a:r>
              <a:rPr lang="sv-SE" sz="1600" dirty="0" smtClean="0">
                <a:latin typeface="Calibri" panose="020F0502020204030204" pitchFamily="34" charset="0"/>
              </a:rPr>
              <a:t> </a:t>
            </a:r>
            <a:r>
              <a:rPr lang="sv-SE" sz="1600" dirty="0">
                <a:latin typeface="Calibri" panose="020F0502020204030204" pitchFamily="34" charset="0"/>
              </a:rPr>
              <a:t>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2	KOL</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2 </a:t>
            </a:r>
            <a:r>
              <a:rPr lang="sv-SE" sz="1600" dirty="0">
                <a:latin typeface="Calibri" panose="020F0502020204030204" pitchFamily="34" charset="0"/>
              </a:rPr>
              <a:t>	depression</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4</a:t>
            </a:r>
            <a:r>
              <a:rPr lang="sv-SE" sz="1600" dirty="0">
                <a:latin typeface="Calibri" panose="020F0502020204030204" pitchFamily="34" charset="0"/>
              </a:rPr>
              <a:t>	frakturer</a:t>
            </a:r>
          </a:p>
          <a:p>
            <a:pPr>
              <a:tabLst>
                <a:tab pos="534988" algn="l"/>
              </a:tabLst>
            </a:pPr>
            <a:r>
              <a:rPr lang="sv-SE" sz="1600" dirty="0">
                <a:latin typeface="Calibri" panose="020F0502020204030204" pitchFamily="34" charset="0"/>
              </a:rPr>
              <a:t>Totalt förebyggande av </a:t>
            </a:r>
            <a:r>
              <a:rPr lang="sv-SE" sz="1600" u="sng" dirty="0" smtClean="0">
                <a:latin typeface="Calibri" panose="020F0502020204030204" pitchFamily="34" charset="0"/>
              </a:rPr>
              <a:t>40 </a:t>
            </a:r>
            <a:r>
              <a:rPr lang="sv-SE" sz="1600" u="sng" dirty="0">
                <a:latin typeface="Calibri" panose="020F0502020204030204" pitchFamily="34" charset="0"/>
              </a:rPr>
              <a:t>nya sjukdomsfall.</a:t>
            </a:r>
            <a:endParaRPr lang="sv-SE" sz="1600" dirty="0">
              <a:latin typeface="Calibri" panose="020F0502020204030204" pitchFamily="34" charset="0"/>
            </a:endParaRPr>
          </a:p>
        </p:txBody>
      </p:sp>
      <p:sp>
        <p:nvSpPr>
          <p:cNvPr id="25" name="textruta 24"/>
          <p:cNvSpPr txBox="1"/>
          <p:nvPr/>
        </p:nvSpPr>
        <p:spPr>
          <a:xfrm>
            <a:off x="7817392" y="5309798"/>
            <a:ext cx="4183263" cy="830997"/>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3 835 </a:t>
            </a:r>
            <a:r>
              <a:rPr lang="sv-SE" sz="1600" dirty="0">
                <a:latin typeface="Calibri" panose="020F0502020204030204" pitchFamily="34" charset="0"/>
              </a:rPr>
              <a:t>000 kr av att genomföra satsningen för att minska andelen fysiskt inaktiva i befolkningen.</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pic>
        <p:nvPicPr>
          <p:cNvPr id="21" name="Bildobjekt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57964"/>
            <a:ext cx="1407308" cy="1050526"/>
          </a:xfrm>
          <a:prstGeom prst="rect">
            <a:avLst/>
          </a:prstGeom>
        </p:spPr>
      </p:pic>
      <p:sp>
        <p:nvSpPr>
          <p:cNvPr id="27" name="textruta 26"/>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5 år</a:t>
            </a:r>
            <a:endParaRPr lang="sv-SE" sz="1400" b="1" dirty="0">
              <a:latin typeface="Calibri" panose="020F0502020204030204" pitchFamily="34" charset="0"/>
            </a:endParaRPr>
          </a:p>
        </p:txBody>
      </p:sp>
    </p:spTree>
    <p:extLst>
      <p:ext uri="{BB962C8B-B14F-4D97-AF65-F5344CB8AC3E}">
        <p14:creationId xmlns:p14="http://schemas.microsoft.com/office/powerpoint/2010/main" val="60268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015663"/>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smtClean="0">
                <a:latin typeface="Calibri" panose="020F0502020204030204" pitchFamily="34" charset="0"/>
              </a:rPr>
              <a:t>fysiskt inaktiva</a:t>
            </a:r>
            <a:r>
              <a:rPr lang="sv-SE" sz="2000" dirty="0" smtClean="0">
                <a:latin typeface="Calibri" panose="020F0502020204030204" pitchFamily="34" charset="0"/>
              </a:rPr>
              <a:t> med </a:t>
            </a:r>
            <a:r>
              <a:rPr lang="sv-SE" sz="2000" dirty="0">
                <a:latin typeface="Calibri" panose="020F0502020204030204" pitchFamily="34" charset="0"/>
              </a:rPr>
              <a:t>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8 365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4 210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4 896 </a:t>
            </a:r>
            <a:r>
              <a:rPr lang="sv-SE" sz="1600" dirty="0">
                <a:latin typeface="Calibri" panose="020F0502020204030204" pitchFamily="34" charset="0"/>
              </a:rPr>
              <a:t>000 kr.</a:t>
            </a:r>
          </a:p>
        </p:txBody>
      </p:sp>
      <p:sp>
        <p:nvSpPr>
          <p:cNvPr id="24" name="textruta 23"/>
          <p:cNvSpPr txBox="1"/>
          <p:nvPr/>
        </p:nvSpPr>
        <p:spPr>
          <a:xfrm>
            <a:off x="7406930" y="657574"/>
            <a:ext cx="4628340" cy="2062103"/>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89 </a:t>
            </a:r>
            <a:r>
              <a:rPr lang="sv-SE" sz="1600" dirty="0">
                <a:latin typeface="Calibri" panose="020F0502020204030204" pitchFamily="34" charset="0"/>
              </a:rPr>
              <a:t>	diabetes</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41 </a:t>
            </a:r>
            <a:r>
              <a:rPr lang="sv-SE" sz="1600" dirty="0">
                <a:latin typeface="Calibri" panose="020F0502020204030204" pitchFamily="34" charset="0"/>
              </a:rPr>
              <a:t>	</a:t>
            </a:r>
            <a:r>
              <a:rPr lang="sv-SE" sz="1600" dirty="0" err="1">
                <a:latin typeface="Calibri" panose="020F0502020204030204" pitchFamily="34" charset="0"/>
              </a:rPr>
              <a:t>ischemisk</a:t>
            </a:r>
            <a:r>
              <a:rPr lang="sv-SE" sz="1600" dirty="0">
                <a:latin typeface="Calibri" panose="020F0502020204030204" pitchFamily="34" charset="0"/>
              </a:rPr>
              <a:t> hjärtsjukdom</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3 </a:t>
            </a:r>
            <a:r>
              <a:rPr lang="sv-SE" sz="1600" dirty="0">
                <a:latin typeface="Calibri" panose="020F0502020204030204" pitchFamily="34" charset="0"/>
              </a:rPr>
              <a:t>	stroke</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11 </a:t>
            </a:r>
            <a:r>
              <a:rPr lang="sv-SE" sz="1600" dirty="0">
                <a:latin typeface="Calibri" panose="020F0502020204030204" pitchFamily="34" charset="0"/>
              </a:rPr>
              <a:t>	cancer</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6</a:t>
            </a:r>
            <a:r>
              <a:rPr lang="sv-SE" sz="1600" dirty="0">
                <a:latin typeface="Calibri" panose="020F0502020204030204" pitchFamily="34" charset="0"/>
              </a:rPr>
              <a:t>	KOL</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12 </a:t>
            </a:r>
            <a:r>
              <a:rPr lang="sv-SE" sz="1600" dirty="0">
                <a:latin typeface="Calibri" panose="020F0502020204030204" pitchFamily="34" charset="0"/>
              </a:rPr>
              <a:t>	depression</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18</a:t>
            </a:r>
            <a:r>
              <a:rPr lang="sv-SE" sz="1600" dirty="0">
                <a:latin typeface="Calibri" panose="020F0502020204030204" pitchFamily="34" charset="0"/>
              </a:rPr>
              <a:t>	frakturer</a:t>
            </a:r>
          </a:p>
          <a:p>
            <a:pPr>
              <a:tabLst>
                <a:tab pos="534988" algn="l"/>
              </a:tabLst>
            </a:pPr>
            <a:r>
              <a:rPr lang="sv-SE" sz="1600" dirty="0">
                <a:latin typeface="Calibri" panose="020F0502020204030204" pitchFamily="34" charset="0"/>
              </a:rPr>
              <a:t>Totalt förebyggande av </a:t>
            </a:r>
            <a:r>
              <a:rPr lang="sv-SE" sz="1600" u="sng" dirty="0" smtClean="0">
                <a:latin typeface="Calibri" panose="020F0502020204030204" pitchFamily="34" charset="0"/>
              </a:rPr>
              <a:t>180 </a:t>
            </a:r>
            <a:r>
              <a:rPr lang="sv-SE" sz="1600" u="sng" dirty="0">
                <a:latin typeface="Calibri" panose="020F0502020204030204" pitchFamily="34" charset="0"/>
              </a:rPr>
              <a:t>nya sjukdomsfall.</a:t>
            </a:r>
            <a:endParaRPr lang="sv-SE" sz="1600" dirty="0">
              <a:latin typeface="Calibri" panose="020F0502020204030204" pitchFamily="34" charset="0"/>
            </a:endParaRPr>
          </a:p>
        </p:txBody>
      </p:sp>
      <p:sp>
        <p:nvSpPr>
          <p:cNvPr id="25" name="textruta 24"/>
          <p:cNvSpPr txBox="1"/>
          <p:nvPr/>
        </p:nvSpPr>
        <p:spPr>
          <a:xfrm>
            <a:off x="7817392" y="5309798"/>
            <a:ext cx="4183263" cy="830997"/>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17 471 </a:t>
            </a:r>
            <a:r>
              <a:rPr lang="sv-SE" sz="1600" dirty="0">
                <a:latin typeface="Calibri" panose="020F0502020204030204" pitchFamily="34" charset="0"/>
              </a:rPr>
              <a:t>000 kr av att genomföra satsningen för att minska andelen fysiskt inaktiva i befolkningen.</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pic>
        <p:nvPicPr>
          <p:cNvPr id="21" name="Bildobjekt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57964"/>
            <a:ext cx="1407308" cy="1050526"/>
          </a:xfrm>
          <a:prstGeom prst="rect">
            <a:avLst/>
          </a:prstGeom>
        </p:spPr>
      </p:pic>
      <p:sp>
        <p:nvSpPr>
          <p:cNvPr id="27" name="textruta 26"/>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Tree>
    <p:extLst>
      <p:ext uri="{BB962C8B-B14F-4D97-AF65-F5344CB8AC3E}">
        <p14:creationId xmlns:p14="http://schemas.microsoft.com/office/powerpoint/2010/main" val="8052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6888088" y="6616800"/>
            <a:ext cx="4678712" cy="241200"/>
          </a:xfrm>
        </p:spPr>
        <p:txBody>
          <a:bodyPr/>
          <a:lstStyle/>
          <a:p>
            <a:r>
              <a:rPr lang="sv-SE" dirty="0" smtClean="0"/>
              <a:t>Källa: HLV (2014) och Samhällsmedicin, Region Gävleborg</a:t>
            </a:r>
            <a:endParaRPr lang="sv-SE" dirty="0"/>
          </a:p>
        </p:txBody>
      </p:sp>
      <p:graphicFrame>
        <p:nvGraphicFramePr>
          <p:cNvPr id="12" name="Platshållare för innehåll 11"/>
          <p:cNvGraphicFramePr>
            <a:graphicFrameLocks noGrp="1"/>
          </p:cNvGraphicFramePr>
          <p:nvPr>
            <p:ph sz="quarter" idx="17"/>
            <p:extLst>
              <p:ext uri="{D42A27DB-BD31-4B8C-83A1-F6EECF244321}">
                <p14:modId xmlns:p14="http://schemas.microsoft.com/office/powerpoint/2010/main" val="404230122"/>
              </p:ext>
            </p:extLst>
          </p:nvPr>
        </p:nvGraphicFramePr>
        <p:xfrm>
          <a:off x="1775520" y="2484000"/>
          <a:ext cx="6365036" cy="41328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ktangel 13"/>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Förändring av levnadsvana</a:t>
            </a:r>
            <a:endParaRPr lang="sv-SE" b="1" dirty="0">
              <a:latin typeface="Calibri" panose="020F0502020204030204" pitchFamily="34" charset="0"/>
            </a:endParaRP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72" y="1257964"/>
            <a:ext cx="1407308" cy="1050526"/>
          </a:xfrm>
          <a:prstGeom prst="rect">
            <a:avLst/>
          </a:prstGeom>
        </p:spPr>
      </p:pic>
    </p:spTree>
    <p:extLst>
      <p:ext uri="{BB962C8B-B14F-4D97-AF65-F5344CB8AC3E}">
        <p14:creationId xmlns:p14="http://schemas.microsoft.com/office/powerpoint/2010/main" val="18002961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tshållare för text 4"/>
          <p:cNvSpPr>
            <a:spLocks noGrp="1"/>
          </p:cNvSpPr>
          <p:nvPr>
            <p:ph type="body" sz="quarter" idx="17"/>
          </p:nvPr>
        </p:nvSpPr>
        <p:spPr>
          <a:xfrm>
            <a:off x="5231904" y="6616800"/>
            <a:ext cx="6336304" cy="241200"/>
          </a:xfrm>
        </p:spPr>
        <p:txBody>
          <a:bodyPr/>
          <a:lstStyle/>
          <a:p>
            <a:r>
              <a:rPr lang="sv-SE" dirty="0" smtClean="0"/>
              <a:t>Källa: Folkhälsomyndigheten (HLV 2012-2016) och Samhällsmedicin, Region Gävleborg</a:t>
            </a:r>
            <a:endParaRPr lang="sv-SE"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000" y="1962000"/>
            <a:ext cx="4530268" cy="4708800"/>
          </a:xfrm>
          <a:prstGeom prst="rect">
            <a:avLst/>
          </a:prstGeom>
        </p:spPr>
      </p:pic>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800" y="1962000"/>
            <a:ext cx="4530268" cy="4708800"/>
          </a:xfrm>
          <a:prstGeom prst="rect">
            <a:avLst/>
          </a:prstGeom>
        </p:spPr>
      </p:pic>
      <p:pic>
        <p:nvPicPr>
          <p:cNvPr id="6" name="Bildobjekt 5"/>
          <p:cNvPicPr>
            <a:picLocks noChangeAspect="1"/>
          </p:cNvPicPr>
          <p:nvPr/>
        </p:nvPicPr>
        <p:blipFill>
          <a:blip r:embed="rId5"/>
          <a:stretch>
            <a:fillRect/>
          </a:stretch>
        </p:blipFill>
        <p:spPr>
          <a:xfrm>
            <a:off x="6456040" y="3140968"/>
            <a:ext cx="1057042" cy="1087200"/>
          </a:xfrm>
          <a:prstGeom prst="rect">
            <a:avLst/>
          </a:prstGeom>
        </p:spPr>
      </p:pic>
      <p:pic>
        <p:nvPicPr>
          <p:cNvPr id="7" name="Bildobjekt 6"/>
          <p:cNvPicPr>
            <a:picLocks noChangeAspect="1"/>
          </p:cNvPicPr>
          <p:nvPr/>
        </p:nvPicPr>
        <p:blipFill>
          <a:blip r:embed="rId6"/>
          <a:stretch>
            <a:fillRect/>
          </a:stretch>
        </p:blipFill>
        <p:spPr>
          <a:xfrm>
            <a:off x="6456040" y="5225368"/>
            <a:ext cx="1214571" cy="1087200"/>
          </a:xfrm>
          <a:prstGeom prst="rect">
            <a:avLst/>
          </a:prstGeom>
        </p:spPr>
      </p:pic>
      <p:graphicFrame>
        <p:nvGraphicFramePr>
          <p:cNvPr id="8" name="Tabell 7"/>
          <p:cNvGraphicFramePr>
            <a:graphicFrameLocks noGrp="1"/>
          </p:cNvGraphicFramePr>
          <p:nvPr>
            <p:extLst/>
          </p:nvPr>
        </p:nvGraphicFramePr>
        <p:xfrm>
          <a:off x="528670" y="3407400"/>
          <a:ext cx="1362550" cy="741680"/>
        </p:xfrm>
        <a:graphic>
          <a:graphicData uri="http://schemas.openxmlformats.org/drawingml/2006/table">
            <a:tbl>
              <a:tblPr firstRow="1" bandRow="1">
                <a:tableStyleId>{5C22544A-7EE6-4342-B048-85BDC9FD1C3A}</a:tableStyleId>
              </a:tblPr>
              <a:tblGrid>
                <a:gridCol w="570462"/>
                <a:gridCol w="792088"/>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19 %</a:t>
                      </a:r>
                      <a:endParaRPr lang="sv-SE" sz="1400" dirty="0">
                        <a:latin typeface="Calibri" panose="020F0502020204030204" pitchFamily="34" charset="0"/>
                      </a:endParaRPr>
                    </a:p>
                  </a:txBody>
                  <a:tcPr anchor="ctr"/>
                </a:tc>
              </a:tr>
            </a:tbl>
          </a:graphicData>
        </a:graphic>
      </p:graphicFrame>
      <p:graphicFrame>
        <p:nvGraphicFramePr>
          <p:cNvPr id="10" name="Tabell 9"/>
          <p:cNvGraphicFramePr>
            <a:graphicFrameLocks noGrp="1"/>
          </p:cNvGraphicFramePr>
          <p:nvPr>
            <p:extLst/>
          </p:nvPr>
        </p:nvGraphicFramePr>
        <p:xfrm>
          <a:off x="528670" y="4227511"/>
          <a:ext cx="1362550" cy="741680"/>
        </p:xfrm>
        <a:graphic>
          <a:graphicData uri="http://schemas.openxmlformats.org/drawingml/2006/table">
            <a:tbl>
              <a:tblPr firstRow="1" bandRow="1">
                <a:tableStyleId>{21E4AEA4-8DFA-4A89-87EB-49C32662AFE0}</a:tableStyleId>
              </a:tblPr>
              <a:tblGrid>
                <a:gridCol w="570462"/>
                <a:gridCol w="792088"/>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13 %</a:t>
                      </a:r>
                      <a:endParaRPr lang="sv-SE" sz="1400" dirty="0">
                        <a:latin typeface="Calibri" panose="020F0502020204030204" pitchFamily="34" charset="0"/>
                      </a:endParaRPr>
                    </a:p>
                  </a:txBody>
                  <a:tcPr anchor="ctr"/>
                </a:tc>
              </a:tr>
            </a:tbl>
          </a:graphicData>
        </a:graphic>
      </p:graphicFrame>
      <p:pic>
        <p:nvPicPr>
          <p:cNvPr id="11" name="Bildobjekt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48728"/>
            <a:ext cx="1407308" cy="1040615"/>
          </a:xfrm>
          <a:prstGeom prst="rect">
            <a:avLst/>
          </a:prstGeom>
        </p:spPr>
      </p:pic>
    </p:spTree>
    <p:extLst>
      <p:ext uri="{BB962C8B-B14F-4D97-AF65-F5344CB8AC3E}">
        <p14:creationId xmlns:p14="http://schemas.microsoft.com/office/powerpoint/2010/main" val="219932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400" y="244800"/>
            <a:ext cx="4525059" cy="6210000"/>
          </a:xfrm>
          <a:prstGeom prst="rect">
            <a:avLst/>
          </a:prstGeom>
        </p:spPr>
      </p:pic>
      <p:sp>
        <p:nvSpPr>
          <p:cNvPr id="5" name="Platshållare för text 4"/>
          <p:cNvSpPr>
            <a:spLocks noGrp="1"/>
          </p:cNvSpPr>
          <p:nvPr>
            <p:ph type="body" sz="quarter" idx="17"/>
          </p:nvPr>
        </p:nvSpPr>
        <p:spPr>
          <a:xfrm>
            <a:off x="6600056" y="6616800"/>
            <a:ext cx="4968152" cy="241200"/>
          </a:xfrm>
        </p:spPr>
        <p:txBody>
          <a:bodyPr/>
          <a:lstStyle/>
          <a:p>
            <a:r>
              <a:rPr lang="sv-SE" dirty="0" smtClean="0"/>
              <a:t>Källa: HLV (2014) och Samhällsmedicin, Region Gävleborg</a:t>
            </a:r>
            <a:endParaRPr lang="sv-SE" dirty="0"/>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0800" y="244800"/>
            <a:ext cx="4525059" cy="6210000"/>
          </a:xfrm>
          <a:prstGeom prst="rect">
            <a:avLst/>
          </a:prstGeom>
        </p:spPr>
      </p:pic>
      <p:pic>
        <p:nvPicPr>
          <p:cNvPr id="10" name="Bildobjekt 9"/>
          <p:cNvPicPr>
            <a:picLocks noChangeAspect="1"/>
          </p:cNvPicPr>
          <p:nvPr/>
        </p:nvPicPr>
        <p:blipFill>
          <a:blip r:embed="rId4"/>
          <a:stretch>
            <a:fillRect/>
          </a:stretch>
        </p:blipFill>
        <p:spPr>
          <a:xfrm>
            <a:off x="3909600" y="5040000"/>
            <a:ext cx="1511758" cy="1357834"/>
          </a:xfrm>
          <a:prstGeom prst="rect">
            <a:avLst/>
          </a:prstGeom>
        </p:spPr>
      </p:pic>
      <p:pic>
        <p:nvPicPr>
          <p:cNvPr id="11" name="Bildobjekt 10"/>
          <p:cNvPicPr>
            <a:picLocks noChangeAspect="1"/>
          </p:cNvPicPr>
          <p:nvPr/>
        </p:nvPicPr>
        <p:blipFill>
          <a:blip r:embed="rId5"/>
          <a:stretch>
            <a:fillRect/>
          </a:stretch>
        </p:blipFill>
        <p:spPr>
          <a:xfrm>
            <a:off x="8211600" y="5040000"/>
            <a:ext cx="1775629" cy="1350504"/>
          </a:xfrm>
          <a:prstGeom prst="rect">
            <a:avLst/>
          </a:prstGeom>
        </p:spPr>
      </p:pic>
      <p:pic>
        <p:nvPicPr>
          <p:cNvPr id="8" name="Bildobjek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272" y="1248728"/>
            <a:ext cx="1407308" cy="1040615"/>
          </a:xfrm>
          <a:prstGeom prst="rect">
            <a:avLst/>
          </a:prstGeom>
        </p:spPr>
      </p:pic>
      <p:graphicFrame>
        <p:nvGraphicFramePr>
          <p:cNvPr id="12" name="Tabell 11"/>
          <p:cNvGraphicFramePr>
            <a:graphicFrameLocks noGrp="1"/>
          </p:cNvGraphicFramePr>
          <p:nvPr>
            <p:extLst>
              <p:ext uri="{D42A27DB-BD31-4B8C-83A1-F6EECF244321}">
                <p14:modId xmlns:p14="http://schemas.microsoft.com/office/powerpoint/2010/main" val="2180008939"/>
              </p:ext>
            </p:extLst>
          </p:nvPr>
        </p:nvGraphicFramePr>
        <p:xfrm>
          <a:off x="701002" y="3140968"/>
          <a:ext cx="2088232" cy="1112520"/>
        </p:xfrm>
        <a:graphic>
          <a:graphicData uri="http://schemas.openxmlformats.org/drawingml/2006/table">
            <a:tbl>
              <a:tblPr firstRow="1" bandRow="1">
                <a:tableStyleId>{5C22544A-7EE6-4342-B048-85BDC9FD1C3A}</a:tableStyleId>
              </a:tblPr>
              <a:tblGrid>
                <a:gridCol w="1320147"/>
                <a:gridCol w="768085"/>
              </a:tblGrid>
              <a:tr h="370840">
                <a:tc>
                  <a:txBody>
                    <a:bodyPr/>
                    <a:lstStyle/>
                    <a:p>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Män</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19 %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19 %</a:t>
                      </a:r>
                      <a:endParaRPr lang="sv-SE" sz="1400" dirty="0">
                        <a:latin typeface="Calibri" panose="020F0502020204030204" pitchFamily="34" charset="0"/>
                      </a:endParaRPr>
                    </a:p>
                  </a:txBody>
                  <a:tcPr anchor="ctr"/>
                </a:tc>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3793535616"/>
              </p:ext>
            </p:extLst>
          </p:nvPr>
        </p:nvGraphicFramePr>
        <p:xfrm>
          <a:off x="701002" y="4492786"/>
          <a:ext cx="2088232" cy="1112520"/>
        </p:xfrm>
        <a:graphic>
          <a:graphicData uri="http://schemas.openxmlformats.org/drawingml/2006/table">
            <a:tbl>
              <a:tblPr firstRow="1" bandRow="1">
                <a:tableStyleId>{21E4AEA4-8DFA-4A89-87EB-49C32662AFE0}</a:tableStyleId>
              </a:tblPr>
              <a:tblGrid>
                <a:gridCol w="1320147"/>
                <a:gridCol w="76808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smtClean="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Kvinnor</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Gävleborgs län</a:t>
                      </a:r>
                      <a:endParaRPr lang="sv-SE" sz="1400" dirty="0">
                        <a:latin typeface="Calibri" panose="020F0502020204030204" pitchFamily="34" charset="0"/>
                      </a:endParaRPr>
                    </a:p>
                  </a:txBody>
                  <a:tcPr anchor="ctr"/>
                </a:tc>
                <a:tc>
                  <a:txBody>
                    <a:bodyPr/>
                    <a:lstStyle/>
                    <a:p>
                      <a:pPr algn="ctr"/>
                      <a:r>
                        <a:rPr lang="sv-SE" sz="1400" dirty="0" smtClean="0">
                          <a:latin typeface="Calibri" panose="020F0502020204030204" pitchFamily="34" charset="0"/>
                        </a:rPr>
                        <a:t>12 %</a:t>
                      </a:r>
                      <a:endParaRPr lang="sv-SE" sz="1400" dirty="0">
                        <a:latin typeface="Calibri" panose="020F0502020204030204" pitchFamily="34" charset="0"/>
                      </a:endParaRPr>
                    </a:p>
                  </a:txBody>
                  <a:tcPr anchor="ctr"/>
                </a:tc>
              </a:tr>
              <a:tr h="370840">
                <a:tc>
                  <a:txBody>
                    <a:bodyPr/>
                    <a:lstStyle/>
                    <a:p>
                      <a:r>
                        <a:rPr lang="sv-SE" sz="1400" dirty="0" smtClean="0">
                          <a:latin typeface="Calibri" panose="020F0502020204030204" pitchFamily="34" charset="0"/>
                        </a:rPr>
                        <a:t>Riket</a:t>
                      </a:r>
                      <a:endParaRPr lang="sv-SE" sz="1400" dirty="0">
                        <a:latin typeface="Calibri" panose="020F0502020204030204" pitchFamily="34" charset="0"/>
                      </a:endParaRPr>
                    </a:p>
                  </a:txBody>
                  <a:tcPr anchor="ctr"/>
                </a:tc>
                <a:tc>
                  <a:txBody>
                    <a:bodyPr/>
                    <a:lstStyle/>
                    <a:p>
                      <a:pPr algn="ctr"/>
                      <a:r>
                        <a:rPr lang="sv-SE" sz="1400" baseline="0" dirty="0" smtClean="0">
                          <a:latin typeface="Calibri" panose="020F0502020204030204" pitchFamily="34" charset="0"/>
                        </a:rPr>
                        <a:t>13 %</a:t>
                      </a:r>
                      <a:endParaRPr lang="sv-SE" sz="1400" dirty="0">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26519044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38554"/>
          </a:xfrm>
          <a:prstGeom prst="rect">
            <a:avLst/>
          </a:prstGeom>
          <a:noFill/>
        </p:spPr>
        <p:txBody>
          <a:bodyPr wrap="square" rtlCol="0">
            <a:spAutoFit/>
          </a:bodyPr>
          <a:lstStyle/>
          <a:p>
            <a:r>
              <a:rPr lang="sv-SE" sz="1600" b="1" dirty="0" smtClean="0">
                <a:solidFill>
                  <a:schemeClr val="bg1"/>
                </a:solidFill>
                <a:latin typeface="Calibri" panose="020F0502020204030204" pitchFamily="34" charset="0"/>
              </a:rPr>
              <a:t>-</a:t>
            </a:r>
            <a:r>
              <a:rPr lang="sv-SE" sz="1600" b="1" dirty="0">
                <a:solidFill>
                  <a:schemeClr val="bg1"/>
                </a:solidFill>
                <a:latin typeface="Calibri" panose="020F0502020204030204" pitchFamily="34" charset="0"/>
              </a:rPr>
              <a:t>6</a:t>
            </a:r>
            <a:r>
              <a:rPr lang="sv-SE" sz="1600" b="1" dirty="0" smtClean="0">
                <a:solidFill>
                  <a:schemeClr val="bg1"/>
                </a:solidFill>
                <a:latin typeface="Calibri" panose="020F0502020204030204" pitchFamily="34" charset="0"/>
              </a:rPr>
              <a:t>%</a:t>
            </a:r>
            <a:endParaRPr lang="sv-SE" sz="1600" b="1" dirty="0">
              <a:solidFill>
                <a:schemeClr val="bg1"/>
              </a:solidFill>
              <a:latin typeface="Calibri" panose="020F0502020204030204" pitchFamily="34" charset="0"/>
            </a:endParaRPr>
          </a:p>
        </p:txBody>
      </p:sp>
      <p:sp>
        <p:nvSpPr>
          <p:cNvPr id="11" name="textruta 10"/>
          <p:cNvSpPr txBox="1"/>
          <p:nvPr/>
        </p:nvSpPr>
        <p:spPr>
          <a:xfrm>
            <a:off x="2366547" y="3659126"/>
            <a:ext cx="1440160" cy="338554"/>
          </a:xfrm>
          <a:prstGeom prst="rect">
            <a:avLst/>
          </a:prstGeom>
          <a:noFill/>
        </p:spPr>
        <p:txBody>
          <a:bodyPr wrap="square" rtlCol="0">
            <a:spAutoFit/>
          </a:bodyPr>
          <a:lstStyle/>
          <a:p>
            <a:r>
              <a:rPr lang="sv-SE" sz="1600" b="1" dirty="0" smtClean="0">
                <a:solidFill>
                  <a:schemeClr val="bg1"/>
                </a:solidFill>
                <a:latin typeface="Calibri" panose="020F0502020204030204" pitchFamily="34" charset="0"/>
              </a:rPr>
              <a:t> -10%</a:t>
            </a:r>
            <a:endParaRPr lang="sv-SE" sz="1600"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495369"/>
            <a:ext cx="5076268" cy="707886"/>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riskkonsumenter av alkohol</a:t>
            </a:r>
            <a:r>
              <a:rPr lang="sv-SE" sz="2000" dirty="0" smtClean="0">
                <a:latin typeface="Calibri" panose="020F0502020204030204" pitchFamily="34" charset="0"/>
              </a:rPr>
              <a:t> halverades för båda könen i Gävleborgs län. </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5 985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16 112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14 112 000 </a:t>
            </a:r>
            <a:r>
              <a:rPr lang="sv-SE" sz="1600" dirty="0">
                <a:latin typeface="Calibri" panose="020F0502020204030204" pitchFamily="34" charset="0"/>
              </a:rPr>
              <a:t>kr.</a:t>
            </a:r>
          </a:p>
        </p:txBody>
      </p:sp>
      <p:sp>
        <p:nvSpPr>
          <p:cNvPr id="24" name="textruta 23"/>
          <p:cNvSpPr txBox="1"/>
          <p:nvPr/>
        </p:nvSpPr>
        <p:spPr>
          <a:xfrm>
            <a:off x="7435562" y="1106617"/>
            <a:ext cx="4384501" cy="1323439"/>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11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12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	frakturer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138	alkoholrelaterade sjukdomar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164 nya sjukdomsfall.</a:t>
            </a:r>
            <a:endParaRPr lang="sv-SE" sz="1600" dirty="0">
              <a:latin typeface="Calibri" panose="020F0502020204030204" pitchFamily="34" charset="0"/>
            </a:endParaRPr>
          </a:p>
        </p:txBody>
      </p:sp>
      <p:sp>
        <p:nvSpPr>
          <p:cNvPr id="25" name="textruta 24"/>
          <p:cNvSpPr txBox="1"/>
          <p:nvPr/>
        </p:nvSpPr>
        <p:spPr>
          <a:xfrm>
            <a:off x="7824192" y="5348765"/>
            <a:ext cx="4104456" cy="830997"/>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36 209 </a:t>
            </a:r>
            <a:r>
              <a:rPr lang="sv-SE" sz="1600" dirty="0">
                <a:latin typeface="Calibri" panose="020F0502020204030204" pitchFamily="34" charset="0"/>
              </a:rPr>
              <a:t>000 kr </a:t>
            </a:r>
            <a:r>
              <a:rPr lang="sv-SE" sz="1600" dirty="0" smtClean="0">
                <a:latin typeface="Calibri" panose="020F0502020204030204" pitchFamily="34" charset="0"/>
              </a:rPr>
              <a:t>om andelen riskkonsumenter av alkohol i befolkningen halveras.</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10 650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48728"/>
            <a:ext cx="1407308" cy="1040615"/>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5 år</a:t>
            </a:r>
            <a:endParaRPr lang="sv-SE" sz="1400" b="1"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2609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38554"/>
          </a:xfrm>
          <a:prstGeom prst="rect">
            <a:avLst/>
          </a:prstGeom>
          <a:noFill/>
        </p:spPr>
        <p:txBody>
          <a:bodyPr wrap="square" rtlCol="0">
            <a:spAutoFit/>
          </a:bodyPr>
          <a:lstStyle/>
          <a:p>
            <a:r>
              <a:rPr lang="sv-SE" sz="1600" b="1" dirty="0" smtClean="0">
                <a:solidFill>
                  <a:schemeClr val="bg1"/>
                </a:solidFill>
                <a:latin typeface="Calibri" panose="020F0502020204030204" pitchFamily="34" charset="0"/>
              </a:rPr>
              <a:t>-</a:t>
            </a:r>
            <a:r>
              <a:rPr lang="sv-SE" sz="1600" b="1" dirty="0">
                <a:solidFill>
                  <a:schemeClr val="bg1"/>
                </a:solidFill>
                <a:latin typeface="Calibri" panose="020F0502020204030204" pitchFamily="34" charset="0"/>
              </a:rPr>
              <a:t>6</a:t>
            </a:r>
            <a:r>
              <a:rPr lang="sv-SE" sz="1600" b="1" dirty="0" smtClean="0">
                <a:solidFill>
                  <a:schemeClr val="bg1"/>
                </a:solidFill>
                <a:latin typeface="Calibri" panose="020F0502020204030204" pitchFamily="34" charset="0"/>
              </a:rPr>
              <a:t>%</a:t>
            </a:r>
            <a:endParaRPr lang="sv-SE" sz="1600" b="1" dirty="0">
              <a:solidFill>
                <a:schemeClr val="bg1"/>
              </a:solidFill>
              <a:latin typeface="Calibri" panose="020F0502020204030204" pitchFamily="34" charset="0"/>
            </a:endParaRPr>
          </a:p>
        </p:txBody>
      </p:sp>
      <p:sp>
        <p:nvSpPr>
          <p:cNvPr id="11" name="textruta 10"/>
          <p:cNvSpPr txBox="1"/>
          <p:nvPr/>
        </p:nvSpPr>
        <p:spPr>
          <a:xfrm>
            <a:off x="2366547" y="3659126"/>
            <a:ext cx="1440160" cy="338554"/>
          </a:xfrm>
          <a:prstGeom prst="rect">
            <a:avLst/>
          </a:prstGeom>
          <a:noFill/>
        </p:spPr>
        <p:txBody>
          <a:bodyPr wrap="square" rtlCol="0">
            <a:spAutoFit/>
          </a:bodyPr>
          <a:lstStyle/>
          <a:p>
            <a:r>
              <a:rPr lang="sv-SE" sz="1600" b="1" dirty="0" smtClean="0">
                <a:solidFill>
                  <a:schemeClr val="bg1"/>
                </a:solidFill>
                <a:latin typeface="Calibri" panose="020F0502020204030204" pitchFamily="34" charset="0"/>
              </a:rPr>
              <a:t> -10%</a:t>
            </a:r>
            <a:endParaRPr lang="sv-SE" sz="1600"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495369"/>
            <a:ext cx="5076268" cy="707886"/>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riskkonsumenter av alkohol</a:t>
            </a:r>
            <a:r>
              <a:rPr lang="sv-SE" sz="2000" dirty="0" smtClean="0">
                <a:latin typeface="Calibri" panose="020F0502020204030204" pitchFamily="34" charset="0"/>
              </a:rPr>
              <a:t> halverades för båda könen i Gävleborgs län. </a:t>
            </a:r>
            <a:endParaRPr lang="sv-SE" sz="2000" dirty="0">
              <a:latin typeface="Calibri" panose="020F0502020204030204" pitchFamily="34" charset="0"/>
            </a:endParaRPr>
          </a:p>
        </p:txBody>
      </p:sp>
      <p:sp>
        <p:nvSpPr>
          <p:cNvPr id="23" name="textruta 22"/>
          <p:cNvSpPr txBox="1"/>
          <p:nvPr/>
        </p:nvSpPr>
        <p:spPr>
          <a:xfrm>
            <a:off x="7092662" y="3428293"/>
            <a:ext cx="5099338"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27 027 000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71 870 000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62 640 000 </a:t>
            </a:r>
            <a:r>
              <a:rPr lang="sv-SE" sz="1600" dirty="0">
                <a:latin typeface="Calibri" panose="020F0502020204030204" pitchFamily="34" charset="0"/>
              </a:rPr>
              <a:t>kr.</a:t>
            </a:r>
          </a:p>
        </p:txBody>
      </p:sp>
      <p:sp>
        <p:nvSpPr>
          <p:cNvPr id="24" name="textruta 23"/>
          <p:cNvSpPr txBox="1"/>
          <p:nvPr/>
        </p:nvSpPr>
        <p:spPr>
          <a:xfrm>
            <a:off x="7406930" y="1107493"/>
            <a:ext cx="4593726" cy="1323439"/>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50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55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16	frakturer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614	alkoholrelaterade sjukdomar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735 nya sjukdomsfall.</a:t>
            </a:r>
            <a:endParaRPr lang="sv-SE" sz="1600" dirty="0">
              <a:latin typeface="Calibri" panose="020F0502020204030204" pitchFamily="34" charset="0"/>
            </a:endParaRPr>
          </a:p>
        </p:txBody>
      </p:sp>
      <p:sp>
        <p:nvSpPr>
          <p:cNvPr id="25" name="textruta 24"/>
          <p:cNvSpPr txBox="1"/>
          <p:nvPr/>
        </p:nvSpPr>
        <p:spPr>
          <a:xfrm>
            <a:off x="7824192" y="5310703"/>
            <a:ext cx="4176464" cy="830997"/>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161 537 000 </a:t>
            </a:r>
            <a:r>
              <a:rPr lang="sv-SE" sz="1600" dirty="0">
                <a:latin typeface="Calibri" panose="020F0502020204030204" pitchFamily="34" charset="0"/>
              </a:rPr>
              <a:t>kr om andelen riskkonsumenter av alkohol i befolkningen halveras.</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10 650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48728"/>
            <a:ext cx="1407308" cy="1040615"/>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657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a:t>
            </a:r>
            <a:r>
              <a:rPr lang="sv-SE" b="1" dirty="0">
                <a:solidFill>
                  <a:schemeClr val="bg1"/>
                </a:solidFill>
                <a:latin typeface="Calibri" panose="020F0502020204030204" pitchFamily="34" charset="0"/>
              </a:rPr>
              <a:t>6</a:t>
            </a:r>
            <a:r>
              <a:rPr lang="sv-SE" b="1" dirty="0" smtClean="0">
                <a:solidFill>
                  <a:schemeClr val="bg1"/>
                </a:solidFill>
                <a:latin typeface="Calibri" panose="020F0502020204030204" pitchFamily="34" charset="0"/>
              </a:rPr>
              <a:t>%</a:t>
            </a:r>
            <a:endParaRPr lang="sv-SE" b="1" dirty="0">
              <a:solidFill>
                <a:schemeClr val="bg1"/>
              </a:solidFill>
              <a:latin typeface="Calibri" panose="020F0502020204030204" pitchFamily="34" charset="0"/>
            </a:endParaRPr>
          </a:p>
        </p:txBody>
      </p:sp>
      <p:sp>
        <p:nvSpPr>
          <p:cNvPr id="11" name="textruta 10"/>
          <p:cNvSpPr txBox="1"/>
          <p:nvPr/>
        </p:nvSpPr>
        <p:spPr>
          <a:xfrm>
            <a:off x="2394255"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-3%</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013176"/>
            <a:ext cx="5076268" cy="1631216"/>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riskkonsumenter av alkohol</a:t>
            </a:r>
            <a:r>
              <a:rPr lang="sv-SE" sz="2000" dirty="0" smtClean="0">
                <a:latin typeface="Calibri" panose="020F0502020204030204" pitchFamily="34" charset="0"/>
              </a:rPr>
              <a:t> var lika låg som i den kommun med lägst andel riskkonsumenter av alkohol; män 16 procent (Hudiksvalls kommun och Ockelbo kommun), kvinnor 6 procent (Nordanstigs kommun). </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1 703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4 458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8 496 000 </a:t>
            </a:r>
            <a:r>
              <a:rPr lang="sv-SE" sz="1600" dirty="0">
                <a:latin typeface="Calibri" panose="020F0502020204030204" pitchFamily="34" charset="0"/>
              </a:rPr>
              <a:t>kr.</a:t>
            </a:r>
          </a:p>
        </p:txBody>
      </p:sp>
      <p:sp>
        <p:nvSpPr>
          <p:cNvPr id="24" name="textruta 23"/>
          <p:cNvSpPr txBox="1"/>
          <p:nvPr/>
        </p:nvSpPr>
        <p:spPr>
          <a:xfrm>
            <a:off x="7435562" y="1107315"/>
            <a:ext cx="4521718" cy="1323439"/>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5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8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	frakturer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32	alkoholrelaterade sjukdomar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46 nya sjukdomsfall.</a:t>
            </a:r>
            <a:endParaRPr lang="sv-SE" sz="1600" dirty="0">
              <a:latin typeface="Calibri" panose="020F0502020204030204" pitchFamily="34" charset="0"/>
            </a:endParaRPr>
          </a:p>
        </p:txBody>
      </p:sp>
      <p:sp>
        <p:nvSpPr>
          <p:cNvPr id="25" name="textruta 24"/>
          <p:cNvSpPr txBox="1"/>
          <p:nvPr/>
        </p:nvSpPr>
        <p:spPr>
          <a:xfrm>
            <a:off x="7824192" y="5247672"/>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14 657 </a:t>
            </a:r>
            <a:r>
              <a:rPr lang="sv-SE" sz="1600" dirty="0">
                <a:latin typeface="Calibri" panose="020F0502020204030204" pitchFamily="34" charset="0"/>
              </a:rPr>
              <a:t>000 kr </a:t>
            </a:r>
            <a:r>
              <a:rPr lang="sv-SE" sz="1600" dirty="0" smtClean="0">
                <a:latin typeface="Calibri" panose="020F0502020204030204" pitchFamily="34" charset="0"/>
              </a:rPr>
              <a:t>om andelen riskkonsumenter i befolkningen går ner till samma nivå som i den kommun med lägst andel riskkonsumenter av alkohol.</a:t>
            </a:r>
            <a:endParaRPr lang="sv-SE" sz="1600" dirty="0">
              <a:latin typeface="Calibri" panose="020F0502020204030204" pitchFamily="34" charset="0"/>
            </a:endParaRP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3 195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48728"/>
            <a:ext cx="1407308" cy="1040615"/>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5 år</a:t>
            </a:r>
            <a:endParaRPr lang="sv-SE" sz="1400" b="1"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0586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431704"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a:t>
            </a:r>
            <a:r>
              <a:rPr lang="sv-SE" b="1" dirty="0">
                <a:solidFill>
                  <a:schemeClr val="bg1"/>
                </a:solidFill>
                <a:latin typeface="Calibri" panose="020F0502020204030204" pitchFamily="34" charset="0"/>
              </a:rPr>
              <a:t>6</a:t>
            </a:r>
            <a:r>
              <a:rPr lang="sv-SE" b="1" dirty="0" smtClean="0">
                <a:solidFill>
                  <a:schemeClr val="bg1"/>
                </a:solidFill>
                <a:latin typeface="Calibri" panose="020F0502020204030204" pitchFamily="34" charset="0"/>
              </a:rPr>
              <a:t>%</a:t>
            </a:r>
            <a:endParaRPr lang="sv-SE" b="1" dirty="0">
              <a:solidFill>
                <a:schemeClr val="bg1"/>
              </a:solidFill>
              <a:latin typeface="Calibri" panose="020F0502020204030204" pitchFamily="34" charset="0"/>
            </a:endParaRPr>
          </a:p>
        </p:txBody>
      </p:sp>
      <p:sp>
        <p:nvSpPr>
          <p:cNvPr id="11" name="textruta 10"/>
          <p:cNvSpPr txBox="1"/>
          <p:nvPr/>
        </p:nvSpPr>
        <p:spPr>
          <a:xfrm>
            <a:off x="2394255"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-3%</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407368" y="5013176"/>
            <a:ext cx="5076268" cy="1631216"/>
          </a:xfrm>
          <a:prstGeom prst="rect">
            <a:avLst/>
          </a:prstGeom>
          <a:noFill/>
        </p:spPr>
        <p:txBody>
          <a:bodyPr wrap="square" rtlCol="0">
            <a:spAutoFit/>
          </a:bodyPr>
          <a:lstStyle/>
          <a:p>
            <a:pPr algn="ctr"/>
            <a:r>
              <a:rPr lang="sv-SE" sz="2000" dirty="0" smtClean="0">
                <a:latin typeface="Calibri" panose="020F0502020204030204" pitchFamily="34" charset="0"/>
              </a:rPr>
              <a:t>Om andelen </a:t>
            </a:r>
            <a:r>
              <a:rPr lang="sv-SE" sz="2000" u="sng" dirty="0" smtClean="0">
                <a:latin typeface="Calibri" panose="020F0502020204030204" pitchFamily="34" charset="0"/>
              </a:rPr>
              <a:t>riskkonsumenter av alkohol</a:t>
            </a:r>
            <a:r>
              <a:rPr lang="sv-SE" sz="2000" dirty="0" smtClean="0">
                <a:latin typeface="Calibri" panose="020F0502020204030204" pitchFamily="34" charset="0"/>
              </a:rPr>
              <a:t> var lika låg som i den kommun med lägst andel riskkonsumenter av alkohol; män 16 procent (Hudiksvalls kommun och Ockelbo kommun), kvinnor 6 procent (Nordanstigs kommun). </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7 336 </a:t>
            </a:r>
            <a:r>
              <a:rPr lang="sv-SE" sz="1600" dirty="0">
                <a:latin typeface="Calibri" panose="020F0502020204030204" pitchFamily="34" charset="0"/>
              </a:rPr>
              <a:t>000 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19 491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35 424 000 </a:t>
            </a:r>
            <a:r>
              <a:rPr lang="sv-SE" sz="1600" dirty="0">
                <a:latin typeface="Calibri" panose="020F0502020204030204" pitchFamily="34" charset="0"/>
              </a:rPr>
              <a:t>kr.</a:t>
            </a:r>
          </a:p>
        </p:txBody>
      </p:sp>
      <p:sp>
        <p:nvSpPr>
          <p:cNvPr id="24" name="textruta 23"/>
          <p:cNvSpPr txBox="1"/>
          <p:nvPr/>
        </p:nvSpPr>
        <p:spPr>
          <a:xfrm>
            <a:off x="7404226" y="1101639"/>
            <a:ext cx="4521718" cy="1323439"/>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23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36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5	frakturer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137	alkoholrelaterade sjukdomar</a:t>
            </a:r>
          </a:p>
          <a:p>
            <a:pPr>
              <a:tabLst>
                <a:tab pos="534988" algn="l"/>
              </a:tabLst>
            </a:pPr>
            <a:r>
              <a:rPr lang="sv-SE" sz="1600" dirty="0">
                <a:latin typeface="Calibri" panose="020F0502020204030204" pitchFamily="34" charset="0"/>
              </a:rPr>
              <a:t>Totalt förebyggande av </a:t>
            </a:r>
            <a:r>
              <a:rPr lang="sv-SE" sz="1600" u="sng" dirty="0">
                <a:latin typeface="Calibri" panose="020F0502020204030204" pitchFamily="34" charset="0"/>
              </a:rPr>
              <a:t>201 nya sjukdomsfall.</a:t>
            </a:r>
            <a:endParaRPr lang="sv-SE" sz="1600" dirty="0">
              <a:latin typeface="Calibri" panose="020F0502020204030204" pitchFamily="34" charset="0"/>
            </a:endParaRPr>
          </a:p>
        </p:txBody>
      </p:sp>
      <p:sp>
        <p:nvSpPr>
          <p:cNvPr id="25" name="textruta 24"/>
          <p:cNvSpPr txBox="1"/>
          <p:nvPr/>
        </p:nvSpPr>
        <p:spPr>
          <a:xfrm>
            <a:off x="7824192" y="5247672"/>
            <a:ext cx="4104456"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62 251 </a:t>
            </a:r>
            <a:r>
              <a:rPr lang="sv-SE" sz="1600" dirty="0">
                <a:latin typeface="Calibri" panose="020F0502020204030204" pitchFamily="34" charset="0"/>
              </a:rPr>
              <a:t>000 kr om andelen riskkonsumenter i befolkningen går ner till samma nivå som i den kommun med lägst andel riskkonsumenter av alkohol.</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3 195	män</a:t>
            </a:r>
          </a:p>
          <a:p>
            <a:pPr>
              <a:tabLst>
                <a:tab pos="534988" algn="l"/>
              </a:tabLst>
            </a:pPr>
            <a:r>
              <a:rPr lang="sv-SE" sz="1400" dirty="0" smtClean="0">
                <a:latin typeface="Calibri" panose="020F0502020204030204" pitchFamily="34" charset="0"/>
              </a:rPr>
              <a:t>6 306	kvinnor</a:t>
            </a:r>
            <a:endParaRPr lang="sv-SE" sz="1400" dirty="0">
              <a:latin typeface="Calibri" panose="020F0502020204030204" pitchFamily="34" charset="0"/>
            </a:endParaRPr>
          </a:p>
        </p:txBody>
      </p:sp>
      <p:pic>
        <p:nvPicPr>
          <p:cNvPr id="19" name="Bildobjekt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48728"/>
            <a:ext cx="1407308" cy="1040615"/>
          </a:xfrm>
          <a:prstGeom prst="rect">
            <a:avLst/>
          </a:prstGeom>
        </p:spPr>
      </p:pic>
      <p:sp>
        <p:nvSpPr>
          <p:cNvPr id="21" name="textruta 20"/>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
        <p:nvSpPr>
          <p:cNvPr id="28" name="textruta 27"/>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61239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textruta 23"/>
          <p:cNvSpPr txBox="1"/>
          <p:nvPr/>
        </p:nvSpPr>
        <p:spPr>
          <a:xfrm>
            <a:off x="5159896" y="3601634"/>
            <a:ext cx="4245579" cy="1815882"/>
          </a:xfrm>
          <a:prstGeom prst="rect">
            <a:avLst/>
          </a:prstGeom>
          <a:noFill/>
        </p:spPr>
        <p:txBody>
          <a:bodyPr wrap="square" rtlCol="0">
            <a:spAutoFit/>
          </a:bodyPr>
          <a:lstStyle/>
          <a:p>
            <a:pPr algn="just"/>
            <a:r>
              <a:rPr lang="sv-SE" sz="1400" dirty="0">
                <a:latin typeface="Calibri" panose="020F0502020204030204" pitchFamily="34" charset="0"/>
              </a:rPr>
              <a:t>Bygger på frågor i nationella folkhälsoenkäten (HLV). </a:t>
            </a:r>
            <a:r>
              <a:rPr lang="sv-SE" sz="1400" dirty="0" smtClean="0">
                <a:latin typeface="Calibri" panose="020F0502020204030204" pitchFamily="34" charset="0"/>
              </a:rPr>
              <a:t>Du </a:t>
            </a:r>
            <a:r>
              <a:rPr lang="sv-SE" sz="1400" dirty="0">
                <a:latin typeface="Calibri" panose="020F0502020204030204" pitchFamily="34" charset="0"/>
              </a:rPr>
              <a:t>ägnar dig mest åt läsning, TV, bio eller annan stillasittande sysselsättning på fritiden. Du promenerar, cyklar eller rör dig på annat sätt mindre än 2 timmar i </a:t>
            </a:r>
            <a:r>
              <a:rPr lang="sv-SE" sz="1400" dirty="0" smtClean="0">
                <a:latin typeface="Calibri" panose="020F0502020204030204" pitchFamily="34" charset="0"/>
              </a:rPr>
              <a:t>veckan. Frågekonstruktionen härstammar </a:t>
            </a:r>
            <a:r>
              <a:rPr lang="sv-SE" sz="1400" dirty="0">
                <a:latin typeface="Calibri" panose="020F0502020204030204" pitchFamily="34" charset="0"/>
              </a:rPr>
              <a:t>från frågebatteriet IPAQ (International </a:t>
            </a:r>
            <a:r>
              <a:rPr lang="sv-SE" sz="1400" dirty="0" err="1">
                <a:latin typeface="Calibri" panose="020F0502020204030204" pitchFamily="34" charset="0"/>
              </a:rPr>
              <a:t>Physical</a:t>
            </a:r>
            <a:r>
              <a:rPr lang="sv-SE" sz="1400" dirty="0">
                <a:latin typeface="Calibri" panose="020F0502020204030204" pitchFamily="34" charset="0"/>
              </a:rPr>
              <a:t> </a:t>
            </a:r>
            <a:r>
              <a:rPr lang="sv-SE" sz="1400" dirty="0" err="1">
                <a:latin typeface="Calibri" panose="020F0502020204030204" pitchFamily="34" charset="0"/>
              </a:rPr>
              <a:t>Activity</a:t>
            </a:r>
            <a:r>
              <a:rPr lang="sv-SE" sz="1400" dirty="0">
                <a:latin typeface="Calibri" panose="020F0502020204030204" pitchFamily="34" charset="0"/>
              </a:rPr>
              <a:t> </a:t>
            </a:r>
            <a:r>
              <a:rPr lang="sv-SE" sz="1400" dirty="0" err="1">
                <a:latin typeface="Calibri" panose="020F0502020204030204" pitchFamily="34" charset="0"/>
              </a:rPr>
              <a:t>Questionnaire</a:t>
            </a:r>
            <a:r>
              <a:rPr lang="sv-SE" sz="1400" dirty="0" smtClean="0">
                <a:latin typeface="Calibri" panose="020F0502020204030204" pitchFamily="34" charset="0"/>
              </a:rPr>
              <a:t>).  </a:t>
            </a:r>
            <a:endParaRPr lang="sv-SE" sz="1400" dirty="0">
              <a:latin typeface="Calibri" panose="020F0502020204030204" pitchFamily="34" charset="0"/>
            </a:endParaRPr>
          </a:p>
          <a:p>
            <a:pPr algn="just"/>
            <a:endParaRPr lang="sv-SE" sz="1400" dirty="0">
              <a:latin typeface="Calibri" panose="020F0502020204030204" pitchFamily="34" charset="0"/>
            </a:endParaRPr>
          </a:p>
        </p:txBody>
      </p:sp>
      <p:sp>
        <p:nvSpPr>
          <p:cNvPr id="26" name="textruta 25"/>
          <p:cNvSpPr txBox="1"/>
          <p:nvPr/>
        </p:nvSpPr>
        <p:spPr>
          <a:xfrm>
            <a:off x="5159896" y="3628181"/>
            <a:ext cx="4191268" cy="1384995"/>
          </a:xfrm>
          <a:prstGeom prst="rect">
            <a:avLst/>
          </a:prstGeom>
          <a:noFill/>
        </p:spPr>
        <p:txBody>
          <a:bodyPr wrap="square" rtlCol="0">
            <a:spAutoFit/>
          </a:bodyPr>
          <a:lstStyle/>
          <a:p>
            <a:pPr algn="just"/>
            <a:r>
              <a:rPr lang="sv-SE" sz="1400" dirty="0">
                <a:latin typeface="Calibri" panose="020F0502020204030204" pitchFamily="34" charset="0"/>
              </a:rPr>
              <a:t>Bygger på frågor i nationella folkhälsoenkäten (HLV</a:t>
            </a:r>
            <a:r>
              <a:rPr lang="sv-SE" sz="1400" dirty="0" smtClean="0">
                <a:latin typeface="Calibri" panose="020F0502020204030204" pitchFamily="34" charset="0"/>
              </a:rPr>
              <a:t>). Riskabla alkoholvanor </a:t>
            </a:r>
            <a:r>
              <a:rPr lang="sv-SE" sz="1400" dirty="0">
                <a:latin typeface="Calibri" panose="020F0502020204030204" pitchFamily="34" charset="0"/>
              </a:rPr>
              <a:t>är ett mått som bygger på frågeinstrumentet AUDIT (</a:t>
            </a:r>
            <a:r>
              <a:rPr lang="sv-SE" sz="1400" dirty="0" err="1">
                <a:latin typeface="Calibri" panose="020F0502020204030204" pitchFamily="34" charset="0"/>
              </a:rPr>
              <a:t>Alcohol</a:t>
            </a:r>
            <a:r>
              <a:rPr lang="sv-SE" sz="1400" dirty="0">
                <a:latin typeface="Calibri" panose="020F0502020204030204" pitchFamily="34" charset="0"/>
              </a:rPr>
              <a:t> </a:t>
            </a:r>
            <a:r>
              <a:rPr lang="sv-SE" sz="1400" dirty="0" err="1">
                <a:latin typeface="Calibri" panose="020F0502020204030204" pitchFamily="34" charset="0"/>
              </a:rPr>
              <a:t>Use</a:t>
            </a:r>
            <a:r>
              <a:rPr lang="sv-SE" sz="1400" dirty="0">
                <a:latin typeface="Calibri" panose="020F0502020204030204" pitchFamily="34" charset="0"/>
              </a:rPr>
              <a:t> Disorder </a:t>
            </a:r>
            <a:r>
              <a:rPr lang="sv-SE" sz="1400" dirty="0" err="1">
                <a:latin typeface="Calibri" panose="020F0502020204030204" pitchFamily="34" charset="0"/>
              </a:rPr>
              <a:t>Identification</a:t>
            </a:r>
            <a:r>
              <a:rPr lang="sv-SE" sz="1400" dirty="0">
                <a:latin typeface="Calibri" panose="020F0502020204030204" pitchFamily="34" charset="0"/>
              </a:rPr>
              <a:t> </a:t>
            </a:r>
            <a:r>
              <a:rPr lang="sv-SE" sz="1400" dirty="0" smtClean="0">
                <a:latin typeface="Calibri" panose="020F0502020204030204" pitchFamily="34" charset="0"/>
              </a:rPr>
              <a:t>Test) utvecklat </a:t>
            </a:r>
            <a:r>
              <a:rPr lang="sv-SE" sz="1400" dirty="0">
                <a:latin typeface="Calibri" panose="020F0502020204030204" pitchFamily="34" charset="0"/>
              </a:rPr>
              <a:t>av </a:t>
            </a:r>
            <a:r>
              <a:rPr lang="sv-SE" sz="1400" dirty="0" smtClean="0">
                <a:latin typeface="Calibri" panose="020F0502020204030204" pitchFamily="34" charset="0"/>
              </a:rPr>
              <a:t>Världshälso-organisationen </a:t>
            </a:r>
            <a:r>
              <a:rPr lang="sv-SE" sz="1400" dirty="0">
                <a:latin typeface="Calibri" panose="020F0502020204030204" pitchFamily="34" charset="0"/>
              </a:rPr>
              <a:t>(WHO) i syfte att identifiera personer vars alkoholkonsumtion kan skada deras hälsa. </a:t>
            </a:r>
          </a:p>
        </p:txBody>
      </p:sp>
      <p:sp>
        <p:nvSpPr>
          <p:cNvPr id="3" name="Platshållare för text 2"/>
          <p:cNvSpPr>
            <a:spLocks noGrp="1"/>
          </p:cNvSpPr>
          <p:nvPr>
            <p:ph type="body" sz="quarter" idx="15"/>
          </p:nvPr>
        </p:nvSpPr>
        <p:spPr/>
        <p:txBody>
          <a:bodyPr/>
          <a:lstStyle/>
          <a:p>
            <a:r>
              <a:rPr lang="sv-SE" dirty="0" smtClean="0"/>
              <a:t>Riskfaktorer</a:t>
            </a:r>
            <a:endParaRPr lang="sv-SE" dirty="0"/>
          </a:p>
        </p:txBody>
      </p:sp>
      <p:sp>
        <p:nvSpPr>
          <p:cNvPr id="4" name="Platshållare för text 3"/>
          <p:cNvSpPr>
            <a:spLocks noGrp="1"/>
          </p:cNvSpPr>
          <p:nvPr>
            <p:ph type="body" sz="quarter" idx="16"/>
          </p:nvPr>
        </p:nvSpPr>
        <p:spPr/>
        <p:txBody>
          <a:bodyPr/>
          <a:lstStyle/>
          <a:p>
            <a:r>
              <a:rPr lang="sv-SE" dirty="0" smtClean="0"/>
              <a:t>Cancerpreventionskalkylatorn</a:t>
            </a:r>
            <a:endParaRPr lang="sv-SE" dirty="0"/>
          </a:p>
        </p:txBody>
      </p:sp>
      <p:sp>
        <p:nvSpPr>
          <p:cNvPr id="15" name="Platshållare för text 4"/>
          <p:cNvSpPr>
            <a:spLocks noGrp="1"/>
          </p:cNvSpPr>
          <p:nvPr>
            <p:ph type="body" sz="quarter" idx="17"/>
          </p:nvPr>
        </p:nvSpPr>
        <p:spPr>
          <a:xfrm>
            <a:off x="4295800" y="6616800"/>
            <a:ext cx="7272408" cy="230184"/>
          </a:xfrm>
        </p:spPr>
        <p:txBody>
          <a:bodyPr/>
          <a:lstStyle/>
          <a:p>
            <a:r>
              <a:rPr lang="sv-SE" dirty="0" smtClean="0"/>
              <a:t>Källa: Folkhälsomyndigheten (2017), Cancerpreventionskalkylatorn (2017) och Samhällsmedicin, Region Gävleborg</a:t>
            </a:r>
            <a:endParaRPr lang="sv-SE" dirty="0"/>
          </a:p>
        </p:txBody>
      </p:sp>
      <p:pic>
        <p:nvPicPr>
          <p:cNvPr id="16" name="Bildobjekt 15"/>
          <p:cNvPicPr>
            <a:picLocks noChangeAspect="1"/>
          </p:cNvPicPr>
          <p:nvPr/>
        </p:nvPicPr>
        <p:blipFill>
          <a:blip r:embed="rId2"/>
          <a:stretch>
            <a:fillRect/>
          </a:stretch>
        </p:blipFill>
        <p:spPr>
          <a:xfrm>
            <a:off x="3359696" y="3659013"/>
            <a:ext cx="1300126" cy="1570711"/>
          </a:xfrm>
          <a:prstGeom prst="rect">
            <a:avLst/>
          </a:prstGeom>
        </p:spPr>
      </p:pic>
      <p:sp>
        <p:nvSpPr>
          <p:cNvPr id="2" name="textruta 1"/>
          <p:cNvSpPr txBox="1"/>
          <p:nvPr/>
        </p:nvSpPr>
        <p:spPr>
          <a:xfrm>
            <a:off x="5159896" y="3970471"/>
            <a:ext cx="4191268" cy="954107"/>
          </a:xfrm>
          <a:prstGeom prst="rect">
            <a:avLst/>
          </a:prstGeom>
          <a:noFill/>
        </p:spPr>
        <p:txBody>
          <a:bodyPr wrap="square" rtlCol="0">
            <a:spAutoFit/>
          </a:bodyPr>
          <a:lstStyle/>
          <a:p>
            <a:pPr algn="just"/>
            <a:r>
              <a:rPr lang="sv-SE" sz="1400" dirty="0" smtClean="0">
                <a:latin typeface="Calibri" panose="020F0502020204030204" pitchFamily="34" charset="0"/>
              </a:rPr>
              <a:t>Bygger </a:t>
            </a:r>
            <a:r>
              <a:rPr lang="sv-SE" sz="1400" dirty="0">
                <a:latin typeface="Calibri" panose="020F0502020204030204" pitchFamily="34" charset="0"/>
              </a:rPr>
              <a:t>på frågor i nationella folkhälsoenkäten (HLV). Frågan: Hur lång är du? Hur mycket </a:t>
            </a:r>
            <a:r>
              <a:rPr lang="sv-SE" sz="1400" dirty="0" smtClean="0">
                <a:latin typeface="Calibri" panose="020F0502020204030204" pitchFamily="34" charset="0"/>
              </a:rPr>
              <a:t>väger </a:t>
            </a:r>
            <a:r>
              <a:rPr lang="sv-SE" sz="1400" dirty="0">
                <a:latin typeface="Calibri" panose="020F0502020204030204" pitchFamily="34" charset="0"/>
              </a:rPr>
              <a:t>du? Utifrån uppgifterna beräknas sedan BMI (Body </a:t>
            </a:r>
            <a:r>
              <a:rPr lang="sv-SE" sz="1400" dirty="0" err="1">
                <a:latin typeface="Calibri" panose="020F0502020204030204" pitchFamily="34" charset="0"/>
              </a:rPr>
              <a:t>Mass</a:t>
            </a:r>
            <a:r>
              <a:rPr lang="sv-SE" sz="1400" dirty="0">
                <a:latin typeface="Calibri" panose="020F0502020204030204" pitchFamily="34" charset="0"/>
              </a:rPr>
              <a:t> Index). </a:t>
            </a:r>
            <a:r>
              <a:rPr lang="sv-SE" sz="1400" dirty="0" smtClean="0">
                <a:latin typeface="Calibri" panose="020F0502020204030204" pitchFamily="34" charset="0"/>
              </a:rPr>
              <a:t> </a:t>
            </a:r>
            <a:endParaRPr lang="sv-SE" sz="1400" dirty="0">
              <a:latin typeface="Calibri" panose="020F0502020204030204" pitchFamily="34" charset="0"/>
            </a:endParaRPr>
          </a:p>
          <a:p>
            <a:pPr algn="just"/>
            <a:endParaRPr lang="sv-SE" sz="1400" dirty="0">
              <a:latin typeface="Calibri" panose="020F0502020204030204" pitchFamily="34" charset="0"/>
            </a:endParaRPr>
          </a:p>
        </p:txBody>
      </p:sp>
      <p:pic>
        <p:nvPicPr>
          <p:cNvPr id="13" name="Bildobjekt 12"/>
          <p:cNvPicPr>
            <a:picLocks noChangeAspect="1"/>
          </p:cNvPicPr>
          <p:nvPr/>
        </p:nvPicPr>
        <p:blipFill>
          <a:blip r:embed="rId3"/>
          <a:stretch>
            <a:fillRect/>
          </a:stretch>
        </p:blipFill>
        <p:spPr>
          <a:xfrm>
            <a:off x="3316747" y="3679972"/>
            <a:ext cx="1385921" cy="1564111"/>
          </a:xfrm>
          <a:prstGeom prst="rect">
            <a:avLst/>
          </a:prstGeom>
        </p:spPr>
      </p:pic>
      <p:sp>
        <p:nvSpPr>
          <p:cNvPr id="14" name="textruta 13"/>
          <p:cNvSpPr txBox="1"/>
          <p:nvPr/>
        </p:nvSpPr>
        <p:spPr>
          <a:xfrm>
            <a:off x="5159896" y="3986480"/>
            <a:ext cx="4104456" cy="738664"/>
          </a:xfrm>
          <a:prstGeom prst="rect">
            <a:avLst/>
          </a:prstGeom>
          <a:noFill/>
        </p:spPr>
        <p:txBody>
          <a:bodyPr wrap="square" rtlCol="0">
            <a:spAutoFit/>
          </a:bodyPr>
          <a:lstStyle/>
          <a:p>
            <a:pPr algn="just"/>
            <a:r>
              <a:rPr lang="sv-SE" sz="1400" dirty="0" smtClean="0">
                <a:latin typeface="Calibri" panose="020F0502020204030204" pitchFamily="34" charset="0"/>
              </a:rPr>
              <a:t>Bygger </a:t>
            </a:r>
            <a:r>
              <a:rPr lang="sv-SE" sz="1400" dirty="0">
                <a:latin typeface="Calibri" panose="020F0502020204030204" pitchFamily="34" charset="0"/>
              </a:rPr>
              <a:t>på frågor i nationella folkhälsoenkäten (HLV). Frågan: Röker du dagligen? </a:t>
            </a:r>
          </a:p>
          <a:p>
            <a:pPr algn="just"/>
            <a:endParaRPr lang="sv-SE" sz="1400" dirty="0">
              <a:latin typeface="Calibri" panose="020F0502020204030204" pitchFamily="34" charset="0"/>
            </a:endParaRPr>
          </a:p>
        </p:txBody>
      </p:sp>
      <p:pic>
        <p:nvPicPr>
          <p:cNvPr id="23" name="Bildobjekt 22"/>
          <p:cNvPicPr>
            <a:picLocks noChangeAspect="1"/>
          </p:cNvPicPr>
          <p:nvPr/>
        </p:nvPicPr>
        <p:blipFill>
          <a:blip r:embed="rId4"/>
          <a:stretch>
            <a:fillRect/>
          </a:stretch>
        </p:blipFill>
        <p:spPr>
          <a:xfrm>
            <a:off x="3237643" y="3680678"/>
            <a:ext cx="1564111" cy="1577310"/>
          </a:xfrm>
          <a:prstGeom prst="rect">
            <a:avLst/>
          </a:prstGeom>
        </p:spPr>
      </p:pic>
      <p:pic>
        <p:nvPicPr>
          <p:cNvPr id="25" name="Bildobjekt 24"/>
          <p:cNvPicPr>
            <a:picLocks noChangeAspect="1"/>
          </p:cNvPicPr>
          <p:nvPr/>
        </p:nvPicPr>
        <p:blipFill>
          <a:blip r:embed="rId5"/>
          <a:stretch>
            <a:fillRect/>
          </a:stretch>
        </p:blipFill>
        <p:spPr>
          <a:xfrm>
            <a:off x="3378168" y="3685445"/>
            <a:ext cx="1300126" cy="1550912"/>
          </a:xfrm>
          <a:prstGeom prst="rect">
            <a:avLst/>
          </a:prstGeom>
        </p:spPr>
      </p:pic>
      <p:sp>
        <p:nvSpPr>
          <p:cNvPr id="5" name="Rektangel 4"/>
          <p:cNvSpPr/>
          <p:nvPr/>
        </p:nvSpPr>
        <p:spPr>
          <a:xfrm>
            <a:off x="2702185" y="3401748"/>
            <a:ext cx="7297988" cy="22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p:cNvPicPr>
            <a:picLocks noChangeAspect="1"/>
          </p:cNvPicPr>
          <p:nvPr/>
        </p:nvPicPr>
        <p:blipFill>
          <a:blip r:embed="rId2"/>
          <a:stretch>
            <a:fillRect/>
          </a:stretch>
        </p:blipFill>
        <p:spPr>
          <a:xfrm>
            <a:off x="622302" y="2411322"/>
            <a:ext cx="1300126" cy="1570711"/>
          </a:xfrm>
          <a:prstGeom prst="rect">
            <a:avLst/>
          </a:prstGeom>
        </p:spPr>
      </p:pic>
      <p:pic>
        <p:nvPicPr>
          <p:cNvPr id="28" name="Bildobjekt 27"/>
          <p:cNvPicPr>
            <a:picLocks noChangeAspect="1"/>
          </p:cNvPicPr>
          <p:nvPr/>
        </p:nvPicPr>
        <p:blipFill>
          <a:blip r:embed="rId3"/>
          <a:stretch>
            <a:fillRect/>
          </a:stretch>
        </p:blipFill>
        <p:spPr>
          <a:xfrm>
            <a:off x="6243852" y="2385793"/>
            <a:ext cx="1385921" cy="1564111"/>
          </a:xfrm>
          <a:prstGeom prst="rect">
            <a:avLst/>
          </a:prstGeom>
        </p:spPr>
      </p:pic>
      <p:pic>
        <p:nvPicPr>
          <p:cNvPr id="29" name="Bildobjekt 28"/>
          <p:cNvPicPr>
            <a:picLocks noChangeAspect="1"/>
          </p:cNvPicPr>
          <p:nvPr/>
        </p:nvPicPr>
        <p:blipFill>
          <a:blip r:embed="rId4"/>
          <a:stretch>
            <a:fillRect/>
          </a:stretch>
        </p:blipFill>
        <p:spPr>
          <a:xfrm>
            <a:off x="490309" y="4561420"/>
            <a:ext cx="1564111" cy="1577310"/>
          </a:xfrm>
          <a:prstGeom prst="rect">
            <a:avLst/>
          </a:prstGeom>
        </p:spPr>
      </p:pic>
      <p:pic>
        <p:nvPicPr>
          <p:cNvPr id="30" name="Bildobjekt 29"/>
          <p:cNvPicPr>
            <a:picLocks noChangeAspect="1"/>
          </p:cNvPicPr>
          <p:nvPr/>
        </p:nvPicPr>
        <p:blipFill>
          <a:blip r:embed="rId5"/>
          <a:stretch>
            <a:fillRect/>
          </a:stretch>
        </p:blipFill>
        <p:spPr>
          <a:xfrm>
            <a:off x="6351179" y="4561420"/>
            <a:ext cx="1300126" cy="1550912"/>
          </a:xfrm>
          <a:prstGeom prst="rect">
            <a:avLst/>
          </a:prstGeom>
        </p:spPr>
      </p:pic>
      <p:sp>
        <p:nvSpPr>
          <p:cNvPr id="31" name="textruta 30"/>
          <p:cNvSpPr txBox="1"/>
          <p:nvPr/>
        </p:nvSpPr>
        <p:spPr>
          <a:xfrm>
            <a:off x="1998273" y="2719442"/>
            <a:ext cx="4025719" cy="738664"/>
          </a:xfrm>
          <a:prstGeom prst="rect">
            <a:avLst/>
          </a:prstGeom>
          <a:noFill/>
        </p:spPr>
        <p:txBody>
          <a:bodyPr wrap="square" rtlCol="0">
            <a:spAutoFit/>
          </a:bodyPr>
          <a:lstStyle/>
          <a:p>
            <a:pPr algn="just"/>
            <a:r>
              <a:rPr lang="sv-SE" sz="1400" dirty="0" smtClean="0">
                <a:latin typeface="Calibri" panose="020F0502020204030204" pitchFamily="34" charset="0"/>
              </a:rPr>
              <a:t>Bygger </a:t>
            </a:r>
            <a:r>
              <a:rPr lang="sv-SE" sz="1400" dirty="0">
                <a:latin typeface="Calibri" panose="020F0502020204030204" pitchFamily="34" charset="0"/>
              </a:rPr>
              <a:t>på frågor i nationella folkhälsoenkäten (HLV). Frågan: Hur lång är du? Hur mycket </a:t>
            </a:r>
            <a:r>
              <a:rPr lang="sv-SE" sz="1400" dirty="0" smtClean="0">
                <a:latin typeface="Calibri" panose="020F0502020204030204" pitchFamily="34" charset="0"/>
              </a:rPr>
              <a:t>väger </a:t>
            </a:r>
            <a:r>
              <a:rPr lang="sv-SE" sz="1400" dirty="0">
                <a:latin typeface="Calibri" panose="020F0502020204030204" pitchFamily="34" charset="0"/>
              </a:rPr>
              <a:t>du? Utifrån uppgifterna beräknas sedan BMI (Body </a:t>
            </a:r>
            <a:r>
              <a:rPr lang="sv-SE" sz="1400" dirty="0" err="1">
                <a:latin typeface="Calibri" panose="020F0502020204030204" pitchFamily="34" charset="0"/>
              </a:rPr>
              <a:t>Mass</a:t>
            </a:r>
            <a:r>
              <a:rPr lang="sv-SE" sz="1400" dirty="0">
                <a:latin typeface="Calibri" panose="020F0502020204030204" pitchFamily="34" charset="0"/>
              </a:rPr>
              <a:t> Index). </a:t>
            </a:r>
          </a:p>
        </p:txBody>
      </p:sp>
      <p:sp>
        <p:nvSpPr>
          <p:cNvPr id="32" name="textruta 31"/>
          <p:cNvSpPr txBox="1"/>
          <p:nvPr/>
        </p:nvSpPr>
        <p:spPr>
          <a:xfrm>
            <a:off x="1998273" y="4523123"/>
            <a:ext cx="4025719" cy="1600438"/>
          </a:xfrm>
          <a:prstGeom prst="rect">
            <a:avLst/>
          </a:prstGeom>
          <a:noFill/>
        </p:spPr>
        <p:txBody>
          <a:bodyPr wrap="square" rtlCol="0">
            <a:spAutoFit/>
          </a:bodyPr>
          <a:lstStyle/>
          <a:p>
            <a:pPr algn="just"/>
            <a:r>
              <a:rPr lang="sv-SE" sz="1400" dirty="0">
                <a:latin typeface="Calibri" panose="020F0502020204030204" pitchFamily="34" charset="0"/>
              </a:rPr>
              <a:t>Bygger på frågor i nationella folkhälsoenkäten (HLV). </a:t>
            </a:r>
            <a:r>
              <a:rPr lang="sv-SE" sz="1400" dirty="0" smtClean="0">
                <a:latin typeface="Calibri" panose="020F0502020204030204" pitchFamily="34" charset="0"/>
              </a:rPr>
              <a:t>Du </a:t>
            </a:r>
            <a:r>
              <a:rPr lang="sv-SE" sz="1400" dirty="0">
                <a:latin typeface="Calibri" panose="020F0502020204030204" pitchFamily="34" charset="0"/>
              </a:rPr>
              <a:t>ägnar dig mest åt läsning, TV, bio eller annan stillasittande sysselsättning på fritiden. Du promenerar, cyklar eller rör dig på annat sätt mindre än 2 timmar i </a:t>
            </a:r>
            <a:r>
              <a:rPr lang="sv-SE" sz="1400" dirty="0" smtClean="0">
                <a:latin typeface="Calibri" panose="020F0502020204030204" pitchFamily="34" charset="0"/>
              </a:rPr>
              <a:t>veckan. Frågekonstruktionen härstammar </a:t>
            </a:r>
            <a:r>
              <a:rPr lang="sv-SE" sz="1400" dirty="0">
                <a:latin typeface="Calibri" panose="020F0502020204030204" pitchFamily="34" charset="0"/>
              </a:rPr>
              <a:t>från frågebatteriet IPAQ (International </a:t>
            </a:r>
            <a:r>
              <a:rPr lang="sv-SE" sz="1400" dirty="0" err="1">
                <a:latin typeface="Calibri" panose="020F0502020204030204" pitchFamily="34" charset="0"/>
              </a:rPr>
              <a:t>Physical</a:t>
            </a:r>
            <a:r>
              <a:rPr lang="sv-SE" sz="1400" dirty="0">
                <a:latin typeface="Calibri" panose="020F0502020204030204" pitchFamily="34" charset="0"/>
              </a:rPr>
              <a:t> </a:t>
            </a:r>
            <a:r>
              <a:rPr lang="sv-SE" sz="1400" dirty="0" err="1">
                <a:latin typeface="Calibri" panose="020F0502020204030204" pitchFamily="34" charset="0"/>
              </a:rPr>
              <a:t>Activity</a:t>
            </a:r>
            <a:r>
              <a:rPr lang="sv-SE" sz="1400" dirty="0">
                <a:latin typeface="Calibri" panose="020F0502020204030204" pitchFamily="34" charset="0"/>
              </a:rPr>
              <a:t> </a:t>
            </a:r>
            <a:r>
              <a:rPr lang="sv-SE" sz="1400" dirty="0" err="1">
                <a:latin typeface="Calibri" panose="020F0502020204030204" pitchFamily="34" charset="0"/>
              </a:rPr>
              <a:t>Questionnaire</a:t>
            </a:r>
            <a:r>
              <a:rPr lang="sv-SE" sz="1400" dirty="0" smtClean="0">
                <a:latin typeface="Calibri" panose="020F0502020204030204" pitchFamily="34" charset="0"/>
              </a:rPr>
              <a:t>). </a:t>
            </a:r>
            <a:endParaRPr lang="sv-SE" sz="1400" dirty="0">
              <a:latin typeface="Calibri" panose="020F0502020204030204" pitchFamily="34" charset="0"/>
            </a:endParaRPr>
          </a:p>
        </p:txBody>
      </p:sp>
      <p:sp>
        <p:nvSpPr>
          <p:cNvPr id="33" name="textruta 32"/>
          <p:cNvSpPr txBox="1"/>
          <p:nvPr/>
        </p:nvSpPr>
        <p:spPr>
          <a:xfrm>
            <a:off x="7610410" y="2812276"/>
            <a:ext cx="3956458" cy="523220"/>
          </a:xfrm>
          <a:prstGeom prst="rect">
            <a:avLst/>
          </a:prstGeom>
          <a:noFill/>
        </p:spPr>
        <p:txBody>
          <a:bodyPr wrap="square" rtlCol="0">
            <a:spAutoFit/>
          </a:bodyPr>
          <a:lstStyle/>
          <a:p>
            <a:pPr algn="just"/>
            <a:r>
              <a:rPr lang="sv-SE" sz="1400" dirty="0" smtClean="0">
                <a:latin typeface="Calibri" panose="020F0502020204030204" pitchFamily="34" charset="0"/>
              </a:rPr>
              <a:t>Bygger </a:t>
            </a:r>
            <a:r>
              <a:rPr lang="sv-SE" sz="1400" dirty="0">
                <a:latin typeface="Calibri" panose="020F0502020204030204" pitchFamily="34" charset="0"/>
              </a:rPr>
              <a:t>på frågor i nationella folkhälsoenkäten (HLV). Frågan: Röker du dagligen</a:t>
            </a:r>
            <a:r>
              <a:rPr lang="sv-SE" sz="1400" dirty="0" smtClean="0">
                <a:latin typeface="Calibri" panose="020F0502020204030204" pitchFamily="34" charset="0"/>
              </a:rPr>
              <a:t>?</a:t>
            </a:r>
            <a:endParaRPr lang="sv-SE" sz="1400" dirty="0">
              <a:latin typeface="Calibri" panose="020F0502020204030204" pitchFamily="34" charset="0"/>
            </a:endParaRPr>
          </a:p>
        </p:txBody>
      </p:sp>
      <p:sp>
        <p:nvSpPr>
          <p:cNvPr id="34" name="textruta 33"/>
          <p:cNvSpPr txBox="1"/>
          <p:nvPr/>
        </p:nvSpPr>
        <p:spPr>
          <a:xfrm>
            <a:off x="7651305" y="4519874"/>
            <a:ext cx="3951974" cy="1600438"/>
          </a:xfrm>
          <a:prstGeom prst="rect">
            <a:avLst/>
          </a:prstGeom>
          <a:noFill/>
        </p:spPr>
        <p:txBody>
          <a:bodyPr wrap="square" rtlCol="0">
            <a:spAutoFit/>
          </a:bodyPr>
          <a:lstStyle/>
          <a:p>
            <a:pPr algn="just"/>
            <a:r>
              <a:rPr lang="sv-SE" sz="1400" dirty="0">
                <a:latin typeface="Calibri" panose="020F0502020204030204" pitchFamily="34" charset="0"/>
              </a:rPr>
              <a:t>Bygger på frågor i nationella folkhälsoenkäten (HLV</a:t>
            </a:r>
            <a:r>
              <a:rPr lang="sv-SE" sz="1400" dirty="0" smtClean="0">
                <a:latin typeface="Calibri" panose="020F0502020204030204" pitchFamily="34" charset="0"/>
              </a:rPr>
              <a:t>). Riskabla alkoholvanor </a:t>
            </a:r>
            <a:r>
              <a:rPr lang="sv-SE" sz="1400" dirty="0">
                <a:latin typeface="Calibri" panose="020F0502020204030204" pitchFamily="34" charset="0"/>
              </a:rPr>
              <a:t>är ett mått som bygger på frågeinstrumentet AUDIT (</a:t>
            </a:r>
            <a:r>
              <a:rPr lang="sv-SE" sz="1400" dirty="0" err="1">
                <a:latin typeface="Calibri" panose="020F0502020204030204" pitchFamily="34" charset="0"/>
              </a:rPr>
              <a:t>Alcohol</a:t>
            </a:r>
            <a:r>
              <a:rPr lang="sv-SE" sz="1400" dirty="0">
                <a:latin typeface="Calibri" panose="020F0502020204030204" pitchFamily="34" charset="0"/>
              </a:rPr>
              <a:t> </a:t>
            </a:r>
            <a:r>
              <a:rPr lang="sv-SE" sz="1400" dirty="0" err="1">
                <a:latin typeface="Calibri" panose="020F0502020204030204" pitchFamily="34" charset="0"/>
              </a:rPr>
              <a:t>Use</a:t>
            </a:r>
            <a:r>
              <a:rPr lang="sv-SE" sz="1400" dirty="0">
                <a:latin typeface="Calibri" panose="020F0502020204030204" pitchFamily="34" charset="0"/>
              </a:rPr>
              <a:t> Disorder </a:t>
            </a:r>
            <a:r>
              <a:rPr lang="sv-SE" sz="1400" dirty="0" err="1">
                <a:latin typeface="Calibri" panose="020F0502020204030204" pitchFamily="34" charset="0"/>
              </a:rPr>
              <a:t>Identification</a:t>
            </a:r>
            <a:r>
              <a:rPr lang="sv-SE" sz="1400" dirty="0">
                <a:latin typeface="Calibri" panose="020F0502020204030204" pitchFamily="34" charset="0"/>
              </a:rPr>
              <a:t> </a:t>
            </a:r>
            <a:r>
              <a:rPr lang="sv-SE" sz="1400" dirty="0" smtClean="0">
                <a:latin typeface="Calibri" panose="020F0502020204030204" pitchFamily="34" charset="0"/>
              </a:rPr>
              <a:t>Test) utvecklat </a:t>
            </a:r>
            <a:r>
              <a:rPr lang="sv-SE" sz="1400" dirty="0">
                <a:latin typeface="Calibri" panose="020F0502020204030204" pitchFamily="34" charset="0"/>
              </a:rPr>
              <a:t>av </a:t>
            </a:r>
            <a:r>
              <a:rPr lang="sv-SE" sz="1400" dirty="0" smtClean="0">
                <a:latin typeface="Calibri" panose="020F0502020204030204" pitchFamily="34" charset="0"/>
              </a:rPr>
              <a:t>Världshälso-organisationen </a:t>
            </a:r>
            <a:r>
              <a:rPr lang="sv-SE" sz="1400" dirty="0">
                <a:latin typeface="Calibri" panose="020F0502020204030204" pitchFamily="34" charset="0"/>
              </a:rPr>
              <a:t>(WHO) i syfte att identifiera personer vars alkoholkonsumtion kan skada deras hälsa. </a:t>
            </a:r>
          </a:p>
        </p:txBody>
      </p:sp>
    </p:spTree>
    <p:extLst>
      <p:ext uri="{BB962C8B-B14F-4D97-AF65-F5344CB8AC3E}">
        <p14:creationId xmlns:p14="http://schemas.microsoft.com/office/powerpoint/2010/main" val="330121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6" grpId="0"/>
      <p:bldP spid="26" grpId="1"/>
      <p:bldP spid="2" grpId="0"/>
      <p:bldP spid="2" grpId="1"/>
      <p:bldP spid="14" grpId="0"/>
      <p:bldP spid="14" grpId="1"/>
      <p:bldP spid="5" grpId="0" animBg="1"/>
      <p:bldP spid="31" grpId="0"/>
      <p:bldP spid="32" grpId="0"/>
      <p:bldP spid="33" grpId="0"/>
      <p:bldP spid="3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323439"/>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smtClean="0">
                <a:latin typeface="Calibri" panose="020F0502020204030204" pitchFamily="34" charset="0"/>
              </a:rPr>
              <a:t>riskkonsumenter av alkohol</a:t>
            </a:r>
            <a:r>
              <a:rPr lang="sv-SE" sz="2000" dirty="0" smtClean="0">
                <a:latin typeface="Calibri" panose="020F0502020204030204" pitchFamily="34" charset="0"/>
              </a:rPr>
              <a:t> med </a:t>
            </a:r>
            <a:r>
              <a:rPr lang="sv-SE" sz="2000" dirty="0">
                <a:latin typeface="Calibri" panose="020F0502020204030204" pitchFamily="34" charset="0"/>
              </a:rPr>
              <a:t>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1 598 000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4 388 000 </a:t>
            </a:r>
            <a:r>
              <a:rPr lang="sv-SE" sz="1600" dirty="0">
                <a:latin typeface="Calibri" panose="020F0502020204030204" pitchFamily="34" charset="0"/>
              </a:rPr>
              <a:t>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3 168 </a:t>
            </a:r>
            <a:r>
              <a:rPr lang="sv-SE" sz="1600" dirty="0">
                <a:latin typeface="Calibri" panose="020F0502020204030204" pitchFamily="34" charset="0"/>
              </a:rPr>
              <a:t>000 kr.</a:t>
            </a:r>
          </a:p>
        </p:txBody>
      </p:sp>
      <p:sp>
        <p:nvSpPr>
          <p:cNvPr id="24" name="textruta 23"/>
          <p:cNvSpPr txBox="1"/>
          <p:nvPr/>
        </p:nvSpPr>
        <p:spPr>
          <a:xfrm>
            <a:off x="7406930" y="1107315"/>
            <a:ext cx="4628340" cy="1323439"/>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a:latin typeface="Calibri" panose="020F0502020204030204" pitchFamily="34" charset="0"/>
              </a:rPr>
              <a:t>4</a:t>
            </a:r>
            <a:r>
              <a:rPr lang="sv-SE" sz="1600" dirty="0" smtClean="0">
                <a:latin typeface="Calibri" panose="020F0502020204030204" pitchFamily="34" charset="0"/>
              </a:rPr>
              <a:t> </a:t>
            </a:r>
            <a:r>
              <a:rPr lang="sv-SE" sz="1600" dirty="0">
                <a:latin typeface="Calibri" panose="020F0502020204030204" pitchFamily="34" charset="0"/>
              </a:rPr>
              <a:t>	cancer</a:t>
            </a:r>
          </a:p>
          <a:p>
            <a:pPr marL="92075" indent="-92075">
              <a:buFont typeface="Calibri" panose="020F0502020204030204" pitchFamily="34" charset="0"/>
              <a:buChar char="­"/>
              <a:tabLst>
                <a:tab pos="534988" algn="l"/>
              </a:tabLst>
            </a:pPr>
            <a:r>
              <a:rPr lang="sv-SE" sz="1600" dirty="0">
                <a:latin typeface="Calibri" panose="020F0502020204030204" pitchFamily="34" charset="0"/>
              </a:rPr>
              <a:t>3</a:t>
            </a:r>
            <a:r>
              <a:rPr lang="sv-SE" sz="1600" dirty="0" smtClean="0">
                <a:latin typeface="Calibri" panose="020F0502020204030204" pitchFamily="34" charset="0"/>
              </a:rPr>
              <a:t> </a:t>
            </a:r>
            <a:r>
              <a:rPr lang="sv-SE" sz="1600" dirty="0">
                <a:latin typeface="Calibri" panose="020F0502020204030204" pitchFamily="34" charset="0"/>
              </a:rPr>
              <a:t>	depression</a:t>
            </a:r>
          </a:p>
          <a:p>
            <a:pPr marL="92075" indent="-92075">
              <a:buFont typeface="Calibri" panose="020F0502020204030204" pitchFamily="34" charset="0"/>
              <a:buChar char="­"/>
              <a:tabLst>
                <a:tab pos="534988" algn="l"/>
              </a:tabLst>
            </a:pPr>
            <a:r>
              <a:rPr lang="sv-SE" sz="1600" dirty="0">
                <a:latin typeface="Calibri" panose="020F0502020204030204" pitchFamily="34" charset="0"/>
              </a:rPr>
              <a:t>1	frakturer</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37</a:t>
            </a:r>
            <a:r>
              <a:rPr lang="sv-SE" sz="1600" dirty="0">
                <a:latin typeface="Calibri" panose="020F0502020204030204" pitchFamily="34" charset="0"/>
              </a:rPr>
              <a:t>	alkoholrelaterade sjukdomar</a:t>
            </a:r>
          </a:p>
          <a:p>
            <a:pPr>
              <a:tabLst>
                <a:tab pos="534988" algn="l"/>
              </a:tabLst>
            </a:pPr>
            <a:r>
              <a:rPr lang="sv-SE" sz="1600" dirty="0">
                <a:latin typeface="Calibri" panose="020F0502020204030204" pitchFamily="34" charset="0"/>
              </a:rPr>
              <a:t>Totalt förebyggande av </a:t>
            </a:r>
            <a:r>
              <a:rPr lang="sv-SE" sz="1600" u="sng" dirty="0" smtClean="0">
                <a:latin typeface="Calibri" panose="020F0502020204030204" pitchFamily="34" charset="0"/>
              </a:rPr>
              <a:t>45 </a:t>
            </a:r>
            <a:r>
              <a:rPr lang="sv-SE" sz="1600" u="sng" dirty="0">
                <a:latin typeface="Calibri" panose="020F0502020204030204" pitchFamily="34" charset="0"/>
              </a:rPr>
              <a:t>nya sjukdomsfall.</a:t>
            </a:r>
            <a:endParaRPr lang="sv-SE" sz="1600" dirty="0">
              <a:latin typeface="Calibri" panose="020F0502020204030204" pitchFamily="34" charset="0"/>
            </a:endParaRPr>
          </a:p>
        </p:txBody>
      </p:sp>
      <p:sp>
        <p:nvSpPr>
          <p:cNvPr id="25" name="textruta 24"/>
          <p:cNvSpPr txBox="1"/>
          <p:nvPr/>
        </p:nvSpPr>
        <p:spPr>
          <a:xfrm>
            <a:off x="7817392" y="5309798"/>
            <a:ext cx="4111255"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9 154 </a:t>
            </a:r>
            <a:r>
              <a:rPr lang="sv-SE" sz="1600" dirty="0">
                <a:latin typeface="Calibri" panose="020F0502020204030204" pitchFamily="34" charset="0"/>
              </a:rPr>
              <a:t>000 kr av att genomföra satsningen för att minska andelen </a:t>
            </a:r>
            <a:r>
              <a:rPr lang="sv-SE" sz="1600" dirty="0" smtClean="0">
                <a:latin typeface="Calibri" panose="020F0502020204030204" pitchFamily="34" charset="0"/>
              </a:rPr>
              <a:t>riskkonsumenter av alkohol </a:t>
            </a:r>
            <a:r>
              <a:rPr lang="sv-SE" sz="1600" dirty="0">
                <a:latin typeface="Calibri" panose="020F0502020204030204" pitchFamily="34" charset="0"/>
              </a:rPr>
              <a:t>i befolkningen.</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sp>
        <p:nvSpPr>
          <p:cNvPr id="19" name="Rektangel 18"/>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pic>
        <p:nvPicPr>
          <p:cNvPr id="21" name="Bildobjekt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48728"/>
            <a:ext cx="1407308" cy="1040615"/>
          </a:xfrm>
          <a:prstGeom prst="rect">
            <a:avLst/>
          </a:prstGeom>
        </p:spPr>
      </p:pic>
      <p:sp>
        <p:nvSpPr>
          <p:cNvPr id="26" name="textruta 25"/>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a:t>
            </a:r>
            <a:r>
              <a:rPr lang="sv-SE" sz="1400" b="1" dirty="0">
                <a:latin typeface="Calibri" panose="020F0502020204030204" pitchFamily="34" charset="0"/>
              </a:rPr>
              <a:t>5</a:t>
            </a:r>
            <a:r>
              <a:rPr lang="sv-SE" sz="1400" b="1" dirty="0" smtClean="0">
                <a:latin typeface="Calibri" panose="020F0502020204030204" pitchFamily="34" charset="0"/>
              </a:rPr>
              <a:t> år</a:t>
            </a:r>
            <a:endParaRPr lang="sv-SE" sz="1400" b="1" dirty="0">
              <a:latin typeface="Calibri" panose="020F0502020204030204" pitchFamily="34" charset="0"/>
            </a:endParaRPr>
          </a:p>
        </p:txBody>
      </p:sp>
    </p:spTree>
    <p:extLst>
      <p:ext uri="{BB962C8B-B14F-4D97-AF65-F5344CB8AC3E}">
        <p14:creationId xmlns:p14="http://schemas.microsoft.com/office/powerpoint/2010/main" val="364271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a:xfrm>
            <a:off x="622800" y="1730311"/>
            <a:ext cx="10945813" cy="428618"/>
          </a:xfrm>
        </p:spPr>
        <p:txBody>
          <a:bodyPr/>
          <a:lstStyle/>
          <a:p>
            <a:r>
              <a:rPr lang="sv-SE" dirty="0" smtClean="0"/>
              <a:t>		</a:t>
            </a:r>
            <a:endParaRPr lang="sv-SE" dirty="0"/>
          </a:p>
        </p:txBody>
      </p:sp>
      <p:sp>
        <p:nvSpPr>
          <p:cNvPr id="5" name="Platshållare för text 4"/>
          <p:cNvSpPr>
            <a:spLocks noGrp="1"/>
          </p:cNvSpPr>
          <p:nvPr>
            <p:ph type="body" sz="quarter" idx="17"/>
          </p:nvPr>
        </p:nvSpPr>
        <p:spPr>
          <a:xfrm>
            <a:off x="5879976" y="6616800"/>
            <a:ext cx="5688232" cy="196576"/>
          </a:xfrm>
        </p:spPr>
        <p:txBody>
          <a:bodyPr/>
          <a:lstStyle/>
          <a:p>
            <a:r>
              <a:rPr lang="sv-SE" dirty="0" smtClean="0"/>
              <a:t>Källa: </a:t>
            </a:r>
            <a:r>
              <a:rPr lang="sv-SE" dirty="0"/>
              <a:t>Hälsokalkylatorn </a:t>
            </a:r>
            <a:r>
              <a:rPr lang="sv-SE" dirty="0" smtClean="0"/>
              <a:t>(2017) och Samhällsmedicin, Region Gävleborg</a:t>
            </a:r>
            <a:endParaRPr lang="sv-SE" dirty="0"/>
          </a:p>
        </p:txBody>
      </p:sp>
      <p:pic>
        <p:nvPicPr>
          <p:cNvPr id="8" name="Bildobjekt 7"/>
          <p:cNvPicPr/>
          <p:nvPr/>
        </p:nvPicPr>
        <p:blipFill>
          <a:blip r:embed="rId2" cstate="print">
            <a:extLst>
              <a:ext uri="{28A0092B-C50C-407E-A947-70E740481C1C}">
                <a14:useLocalDpi xmlns:a14="http://schemas.microsoft.com/office/drawing/2010/main" val="0"/>
              </a:ext>
            </a:extLst>
          </a:blip>
          <a:stretch>
            <a:fillRect/>
          </a:stretch>
        </p:blipFill>
        <p:spPr>
          <a:xfrm>
            <a:off x="3253047" y="3034918"/>
            <a:ext cx="862385" cy="1762234"/>
          </a:xfrm>
          <a:prstGeom prst="rect">
            <a:avLst/>
          </a:prstGeom>
        </p:spPr>
      </p:pic>
      <p:pic>
        <p:nvPicPr>
          <p:cNvPr id="9" name="Bildobjekt 8"/>
          <p:cNvPicPr/>
          <p:nvPr/>
        </p:nvPicPr>
        <p:blipFill>
          <a:blip r:embed="rId3" cstate="print">
            <a:extLst>
              <a:ext uri="{28A0092B-C50C-407E-A947-70E740481C1C}">
                <a14:useLocalDpi xmlns:a14="http://schemas.microsoft.com/office/drawing/2010/main" val="0"/>
              </a:ext>
            </a:extLst>
          </a:blip>
          <a:stretch>
            <a:fillRect/>
          </a:stretch>
        </p:blipFill>
        <p:spPr>
          <a:xfrm>
            <a:off x="2351584" y="3039720"/>
            <a:ext cx="723126" cy="1752631"/>
          </a:xfrm>
          <a:prstGeom prst="rect">
            <a:avLst/>
          </a:prstGeom>
        </p:spPr>
      </p:pic>
      <p:sp>
        <p:nvSpPr>
          <p:cNvPr id="10" name="textruta 9"/>
          <p:cNvSpPr txBox="1"/>
          <p:nvPr/>
        </p:nvSpPr>
        <p:spPr>
          <a:xfrm>
            <a:off x="3395352"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-2%</a:t>
            </a:r>
            <a:endParaRPr lang="sv-SE" b="1" dirty="0">
              <a:solidFill>
                <a:schemeClr val="bg1"/>
              </a:solidFill>
              <a:latin typeface="Calibri" panose="020F0502020204030204" pitchFamily="34" charset="0"/>
            </a:endParaRPr>
          </a:p>
        </p:txBody>
      </p:sp>
      <p:sp>
        <p:nvSpPr>
          <p:cNvPr id="11" name="textruta 10"/>
          <p:cNvSpPr txBox="1"/>
          <p:nvPr/>
        </p:nvSpPr>
        <p:spPr>
          <a:xfrm>
            <a:off x="2385019" y="3659126"/>
            <a:ext cx="1440160" cy="369332"/>
          </a:xfrm>
          <a:prstGeom prst="rect">
            <a:avLst/>
          </a:prstGeom>
          <a:noFill/>
        </p:spPr>
        <p:txBody>
          <a:bodyPr wrap="square" rtlCol="0">
            <a:spAutoFit/>
          </a:bodyPr>
          <a:lstStyle/>
          <a:p>
            <a:r>
              <a:rPr lang="sv-SE" b="1" dirty="0" smtClean="0">
                <a:solidFill>
                  <a:schemeClr val="bg1"/>
                </a:solidFill>
                <a:latin typeface="Calibri" panose="020F0502020204030204" pitchFamily="34" charset="0"/>
              </a:rPr>
              <a:t> -2%</a:t>
            </a:r>
            <a:endParaRPr lang="sv-SE" b="1" dirty="0">
              <a:solidFill>
                <a:schemeClr val="bg1"/>
              </a:solidFill>
              <a:latin typeface="Calibri" panose="020F0502020204030204" pitchFamily="34" charset="0"/>
            </a:endParaRPr>
          </a:p>
        </p:txBody>
      </p:sp>
      <p:pic>
        <p:nvPicPr>
          <p:cNvPr id="12" name="Bildobjekt 11"/>
          <p:cNvPicPr>
            <a:picLocks noChangeAspect="1"/>
          </p:cNvPicPr>
          <p:nvPr/>
        </p:nvPicPr>
        <p:blipFill>
          <a:blip r:embed="rId4"/>
          <a:stretch>
            <a:fillRect/>
          </a:stretch>
        </p:blipFill>
        <p:spPr>
          <a:xfrm>
            <a:off x="6051940" y="2836283"/>
            <a:ext cx="1354990" cy="1624806"/>
          </a:xfrm>
          <a:prstGeom prst="rect">
            <a:avLst/>
          </a:prstGeom>
        </p:spPr>
      </p:pic>
      <p:pic>
        <p:nvPicPr>
          <p:cNvPr id="14" name="Bildobjekt 13"/>
          <p:cNvPicPr>
            <a:picLocks noChangeAspect="1"/>
          </p:cNvPicPr>
          <p:nvPr/>
        </p:nvPicPr>
        <p:blipFill>
          <a:blip r:embed="rId5"/>
          <a:stretch>
            <a:fillRect/>
          </a:stretch>
        </p:blipFill>
        <p:spPr>
          <a:xfrm>
            <a:off x="5663952" y="4982288"/>
            <a:ext cx="2252171" cy="1471048"/>
          </a:xfrm>
          <a:prstGeom prst="ellipse">
            <a:avLst/>
          </a:prstGeom>
          <a:ln>
            <a:noFill/>
          </a:ln>
          <a:effectLst>
            <a:softEdge rad="112500"/>
          </a:effectLst>
        </p:spPr>
      </p:pic>
      <p:pic>
        <p:nvPicPr>
          <p:cNvPr id="17" name="Bildobjekt 16"/>
          <p:cNvPicPr/>
          <p:nvPr/>
        </p:nvPicPr>
        <p:blipFill>
          <a:blip r:embed="rId6" cstate="print">
            <a:extLst>
              <a:ext uri="{28A0092B-C50C-407E-A947-70E740481C1C}">
                <a14:useLocalDpi xmlns:a14="http://schemas.microsoft.com/office/drawing/2010/main" val="0"/>
              </a:ext>
            </a:extLst>
          </a:blip>
          <a:stretch>
            <a:fillRect/>
          </a:stretch>
        </p:blipFill>
        <p:spPr>
          <a:xfrm>
            <a:off x="6045237" y="941452"/>
            <a:ext cx="1361693" cy="1577717"/>
          </a:xfrm>
          <a:prstGeom prst="rect">
            <a:avLst/>
          </a:prstGeom>
        </p:spPr>
      </p:pic>
      <p:sp>
        <p:nvSpPr>
          <p:cNvPr id="20" name="Höger 19"/>
          <p:cNvSpPr/>
          <p:nvPr/>
        </p:nvSpPr>
        <p:spPr>
          <a:xfrm>
            <a:off x="4583832" y="3548138"/>
            <a:ext cx="1104347" cy="603726"/>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2" name="textruta 21"/>
          <p:cNvSpPr txBox="1"/>
          <p:nvPr/>
        </p:nvSpPr>
        <p:spPr>
          <a:xfrm>
            <a:off x="371660" y="5248194"/>
            <a:ext cx="4968552" cy="1323439"/>
          </a:xfrm>
          <a:prstGeom prst="rect">
            <a:avLst/>
          </a:prstGeom>
          <a:noFill/>
        </p:spPr>
        <p:txBody>
          <a:bodyPr wrap="square" rtlCol="0">
            <a:spAutoFit/>
          </a:bodyPr>
          <a:lstStyle/>
          <a:p>
            <a:pPr algn="ctr"/>
            <a:r>
              <a:rPr lang="sv-SE" sz="2000" dirty="0">
                <a:latin typeface="Calibri" panose="020F0502020204030204" pitchFamily="34" charset="0"/>
              </a:rPr>
              <a:t>Vad skulle en minskad </a:t>
            </a:r>
            <a:r>
              <a:rPr lang="sv-SE" sz="2000" dirty="0" smtClean="0">
                <a:latin typeface="Calibri" panose="020F0502020204030204" pitchFamily="34" charset="0"/>
              </a:rPr>
              <a:t>förekomst av </a:t>
            </a:r>
            <a:r>
              <a:rPr lang="sv-SE" sz="2000" u="sng" dirty="0" smtClean="0">
                <a:latin typeface="Calibri" panose="020F0502020204030204" pitchFamily="34" charset="0"/>
              </a:rPr>
              <a:t>riskkonsumenter av alkohol</a:t>
            </a:r>
            <a:r>
              <a:rPr lang="sv-SE" sz="2000" dirty="0" smtClean="0">
                <a:latin typeface="Calibri" panose="020F0502020204030204" pitchFamily="34" charset="0"/>
              </a:rPr>
              <a:t> med </a:t>
            </a:r>
            <a:r>
              <a:rPr lang="sv-SE" sz="2000" dirty="0">
                <a:latin typeface="Calibri" panose="020F0502020204030204" pitchFamily="34" charset="0"/>
              </a:rPr>
              <a:t>två </a:t>
            </a:r>
            <a:r>
              <a:rPr lang="sv-SE" sz="2000" dirty="0" smtClean="0">
                <a:latin typeface="Calibri" panose="020F0502020204030204" pitchFamily="34" charset="0"/>
              </a:rPr>
              <a:t>(</a:t>
            </a:r>
            <a:r>
              <a:rPr lang="sv-SE" sz="2000" dirty="0">
                <a:latin typeface="Calibri" panose="020F0502020204030204" pitchFamily="34" charset="0"/>
              </a:rPr>
              <a:t>2) procentenheter bland män och kvinnor i Gävleborgs län ge </a:t>
            </a:r>
            <a:r>
              <a:rPr lang="sv-SE" sz="2000" dirty="0" smtClean="0">
                <a:latin typeface="Calibri" panose="020F0502020204030204" pitchFamily="34" charset="0"/>
              </a:rPr>
              <a:t>tillbaka?</a:t>
            </a:r>
            <a:endParaRPr lang="sv-SE" sz="2000" dirty="0">
              <a:latin typeface="Calibri" panose="020F0502020204030204" pitchFamily="34" charset="0"/>
            </a:endParaRPr>
          </a:p>
        </p:txBody>
      </p:sp>
      <p:sp>
        <p:nvSpPr>
          <p:cNvPr id="23" name="textruta 22"/>
          <p:cNvSpPr txBox="1"/>
          <p:nvPr/>
        </p:nvSpPr>
        <p:spPr>
          <a:xfrm>
            <a:off x="7092662" y="3428293"/>
            <a:ext cx="5048745"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kostnad minskar med </a:t>
            </a:r>
            <a:r>
              <a:rPr lang="sv-SE" sz="1600" dirty="0" smtClean="0">
                <a:latin typeface="Calibri" panose="020F0502020204030204" pitchFamily="34" charset="0"/>
              </a:rPr>
              <a:t>7 372 000 </a:t>
            </a:r>
            <a:r>
              <a:rPr lang="sv-SE" sz="1600" dirty="0">
                <a:latin typeface="Calibri" panose="020F0502020204030204" pitchFamily="34" charset="0"/>
              </a:rPr>
              <a:t>kr.</a:t>
            </a:r>
          </a:p>
          <a:p>
            <a:pPr algn="ctr"/>
            <a:r>
              <a:rPr lang="sv-SE" sz="1600" dirty="0">
                <a:latin typeface="Calibri" panose="020F0502020204030204" pitchFamily="34" charset="0"/>
              </a:rPr>
              <a:t>Kommunens kostnad minskar med </a:t>
            </a:r>
            <a:r>
              <a:rPr lang="sv-SE" sz="1600" dirty="0" smtClean="0">
                <a:latin typeface="Calibri" panose="020F0502020204030204" pitchFamily="34" charset="0"/>
              </a:rPr>
              <a:t>20 029 </a:t>
            </a:r>
            <a:r>
              <a:rPr lang="sv-SE" sz="1600" dirty="0">
                <a:latin typeface="Calibri" panose="020F0502020204030204" pitchFamily="34" charset="0"/>
              </a:rPr>
              <a:t>000 kr.</a:t>
            </a:r>
          </a:p>
          <a:p>
            <a:pPr algn="ctr"/>
            <a:r>
              <a:rPr lang="sv-SE" sz="1600" dirty="0" smtClean="0">
                <a:latin typeface="Calibri" panose="020F0502020204030204" pitchFamily="34" charset="0"/>
              </a:rPr>
              <a:t>Försäkringskassans </a:t>
            </a:r>
            <a:r>
              <a:rPr lang="sv-SE" sz="1600" dirty="0">
                <a:latin typeface="Calibri" panose="020F0502020204030204" pitchFamily="34" charset="0"/>
              </a:rPr>
              <a:t>kostnad minskar med </a:t>
            </a:r>
            <a:r>
              <a:rPr lang="sv-SE" sz="1600" dirty="0" smtClean="0">
                <a:latin typeface="Calibri" panose="020F0502020204030204" pitchFamily="34" charset="0"/>
              </a:rPr>
              <a:t>14 688 </a:t>
            </a:r>
            <a:r>
              <a:rPr lang="sv-SE" sz="1600" dirty="0">
                <a:latin typeface="Calibri" panose="020F0502020204030204" pitchFamily="34" charset="0"/>
              </a:rPr>
              <a:t>000 kr.</a:t>
            </a:r>
          </a:p>
        </p:txBody>
      </p:sp>
      <p:sp>
        <p:nvSpPr>
          <p:cNvPr id="24" name="textruta 23"/>
          <p:cNvSpPr txBox="1"/>
          <p:nvPr/>
        </p:nvSpPr>
        <p:spPr>
          <a:xfrm>
            <a:off x="7406930" y="1107315"/>
            <a:ext cx="4628340" cy="1323439"/>
          </a:xfrm>
          <a:prstGeom prst="rect">
            <a:avLst/>
          </a:prstGeom>
          <a:noFill/>
        </p:spPr>
        <p:txBody>
          <a:bodyPr wrap="square" rtlCol="0">
            <a:spAutoFit/>
          </a:bodyPr>
          <a:lstStyle/>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16 </a:t>
            </a:r>
            <a:r>
              <a:rPr lang="sv-SE" sz="1600" dirty="0">
                <a:latin typeface="Calibri" panose="020F0502020204030204" pitchFamily="34" charset="0"/>
              </a:rPr>
              <a:t>	cancer</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14 </a:t>
            </a:r>
            <a:r>
              <a:rPr lang="sv-SE" sz="1600" dirty="0">
                <a:latin typeface="Calibri" panose="020F0502020204030204" pitchFamily="34" charset="0"/>
              </a:rPr>
              <a:t>	depression</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5</a:t>
            </a:r>
            <a:r>
              <a:rPr lang="sv-SE" sz="1600" dirty="0">
                <a:latin typeface="Calibri" panose="020F0502020204030204" pitchFamily="34" charset="0"/>
              </a:rPr>
              <a:t>	frakturer</a:t>
            </a:r>
          </a:p>
          <a:p>
            <a:pPr marL="92075" indent="-92075">
              <a:buFont typeface="Calibri" panose="020F0502020204030204" pitchFamily="34" charset="0"/>
              <a:buChar char="­"/>
              <a:tabLst>
                <a:tab pos="534988" algn="l"/>
              </a:tabLst>
            </a:pPr>
            <a:r>
              <a:rPr lang="sv-SE" sz="1600" dirty="0" smtClean="0">
                <a:latin typeface="Calibri" panose="020F0502020204030204" pitchFamily="34" charset="0"/>
              </a:rPr>
              <a:t>170</a:t>
            </a:r>
            <a:r>
              <a:rPr lang="sv-SE" sz="1600" dirty="0">
                <a:latin typeface="Calibri" panose="020F0502020204030204" pitchFamily="34" charset="0"/>
              </a:rPr>
              <a:t>	alkoholrelaterade sjukdomar</a:t>
            </a:r>
          </a:p>
          <a:p>
            <a:pPr>
              <a:tabLst>
                <a:tab pos="534988" algn="l"/>
              </a:tabLst>
            </a:pPr>
            <a:r>
              <a:rPr lang="sv-SE" sz="1600" dirty="0">
                <a:latin typeface="Calibri" panose="020F0502020204030204" pitchFamily="34" charset="0"/>
              </a:rPr>
              <a:t>Totalt förebyggande av </a:t>
            </a:r>
            <a:r>
              <a:rPr lang="sv-SE" sz="1600" u="sng" dirty="0" smtClean="0">
                <a:latin typeface="Calibri" panose="020F0502020204030204" pitchFamily="34" charset="0"/>
              </a:rPr>
              <a:t>205 </a:t>
            </a:r>
            <a:r>
              <a:rPr lang="sv-SE" sz="1600" u="sng" dirty="0">
                <a:latin typeface="Calibri" panose="020F0502020204030204" pitchFamily="34" charset="0"/>
              </a:rPr>
              <a:t>nya sjukdomsfall.</a:t>
            </a:r>
            <a:endParaRPr lang="sv-SE" sz="1600" dirty="0">
              <a:latin typeface="Calibri" panose="020F0502020204030204" pitchFamily="34" charset="0"/>
            </a:endParaRPr>
          </a:p>
        </p:txBody>
      </p:sp>
      <p:sp>
        <p:nvSpPr>
          <p:cNvPr id="25" name="textruta 24"/>
          <p:cNvSpPr txBox="1"/>
          <p:nvPr/>
        </p:nvSpPr>
        <p:spPr>
          <a:xfrm>
            <a:off x="7817392" y="5309798"/>
            <a:ext cx="4111255" cy="1077218"/>
          </a:xfrm>
          <a:prstGeom prst="rect">
            <a:avLst/>
          </a:prstGeom>
          <a:noFill/>
        </p:spPr>
        <p:txBody>
          <a:bodyPr wrap="square" rtlCol="0">
            <a:spAutoFit/>
          </a:bodyPr>
          <a:lstStyle/>
          <a:p>
            <a:pPr algn="ctr"/>
            <a:r>
              <a:rPr lang="sv-SE" sz="1600" dirty="0">
                <a:latin typeface="Calibri" panose="020F0502020204030204" pitchFamily="34" charset="0"/>
              </a:rPr>
              <a:t>Samhällskostnaden </a:t>
            </a:r>
            <a:r>
              <a:rPr lang="sv-SE" sz="1600" u="sng" dirty="0">
                <a:latin typeface="Calibri" panose="020F0502020204030204" pitchFamily="34" charset="0"/>
              </a:rPr>
              <a:t>minskar</a:t>
            </a:r>
            <a:r>
              <a:rPr lang="sv-SE" sz="1600" dirty="0">
                <a:latin typeface="Calibri" panose="020F0502020204030204" pitchFamily="34" charset="0"/>
              </a:rPr>
              <a:t> med </a:t>
            </a:r>
            <a:r>
              <a:rPr lang="sv-SE" sz="1600" dirty="0" smtClean="0">
                <a:latin typeface="Calibri" panose="020F0502020204030204" pitchFamily="34" charset="0"/>
              </a:rPr>
              <a:t>42 089 </a:t>
            </a:r>
            <a:r>
              <a:rPr lang="sv-SE" sz="1600" dirty="0">
                <a:latin typeface="Calibri" panose="020F0502020204030204" pitchFamily="34" charset="0"/>
              </a:rPr>
              <a:t>000 kr av att genomföra satsningen för att minska andelen riskkonsumenter av alkohol i befolkningen.</a:t>
            </a:r>
          </a:p>
        </p:txBody>
      </p:sp>
      <p:sp>
        <p:nvSpPr>
          <p:cNvPr id="2" name="textruta 1"/>
          <p:cNvSpPr txBox="1"/>
          <p:nvPr/>
        </p:nvSpPr>
        <p:spPr>
          <a:xfrm>
            <a:off x="1041237" y="3584076"/>
            <a:ext cx="1354647" cy="523220"/>
          </a:xfrm>
          <a:prstGeom prst="rect">
            <a:avLst/>
          </a:prstGeom>
          <a:noFill/>
          <a:ln>
            <a:noFill/>
          </a:ln>
        </p:spPr>
        <p:txBody>
          <a:bodyPr wrap="square" rtlCol="0">
            <a:spAutoFit/>
          </a:bodyPr>
          <a:lstStyle/>
          <a:p>
            <a:pPr>
              <a:tabLst>
                <a:tab pos="534988" algn="l"/>
              </a:tabLst>
            </a:pPr>
            <a:r>
              <a:rPr lang="sv-SE" sz="1400" dirty="0" smtClean="0">
                <a:latin typeface="Calibri" panose="020F0502020204030204" pitchFamily="34" charset="0"/>
              </a:rPr>
              <a:t>2 130 	män</a:t>
            </a:r>
          </a:p>
          <a:p>
            <a:pPr>
              <a:tabLst>
                <a:tab pos="534988" algn="l"/>
              </a:tabLst>
            </a:pPr>
            <a:r>
              <a:rPr lang="sv-SE" sz="1400" dirty="0" smtClean="0">
                <a:latin typeface="Calibri" panose="020F0502020204030204" pitchFamily="34" charset="0"/>
              </a:rPr>
              <a:t>2 102 	kvinnor</a:t>
            </a:r>
            <a:endParaRPr lang="sv-SE" sz="1400" dirty="0">
              <a:latin typeface="Calibri" panose="020F0502020204030204" pitchFamily="34" charset="0"/>
            </a:endParaRPr>
          </a:p>
        </p:txBody>
      </p:sp>
      <p:sp>
        <p:nvSpPr>
          <p:cNvPr id="19" name="Rektangel 18"/>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
        <p:nvSpPr>
          <p:cNvPr id="27" name="textruta 26"/>
          <p:cNvSpPr txBox="1"/>
          <p:nvPr/>
        </p:nvSpPr>
        <p:spPr>
          <a:xfrm>
            <a:off x="6039423" y="1390628"/>
            <a:ext cx="1396139" cy="584775"/>
          </a:xfrm>
          <a:prstGeom prst="rect">
            <a:avLst/>
          </a:prstGeom>
          <a:noFill/>
        </p:spPr>
        <p:txBody>
          <a:bodyPr wrap="square" rtlCol="0">
            <a:spAutoFit/>
          </a:bodyPr>
          <a:lstStyle/>
          <a:p>
            <a:pPr algn="ctr"/>
            <a:r>
              <a:rPr lang="sv-SE" sz="1600" b="1" dirty="0" smtClean="0">
                <a:solidFill>
                  <a:schemeClr val="bg1"/>
                </a:solidFill>
                <a:latin typeface="Calibri" panose="020F0502020204030204" pitchFamily="34" charset="0"/>
              </a:rPr>
              <a:t>Förebyggande av nya fall</a:t>
            </a:r>
            <a:endParaRPr lang="sv-SE" sz="1600" b="1" dirty="0">
              <a:solidFill>
                <a:schemeClr val="bg1"/>
              </a:solidFill>
              <a:latin typeface="Calibri" panose="020F0502020204030204" pitchFamily="34" charset="0"/>
            </a:endParaRPr>
          </a:p>
        </p:txBody>
      </p:sp>
      <p:pic>
        <p:nvPicPr>
          <p:cNvPr id="21" name="Bildobjekt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72" y="1248728"/>
            <a:ext cx="1407308" cy="1040615"/>
          </a:xfrm>
          <a:prstGeom prst="rect">
            <a:avLst/>
          </a:prstGeom>
        </p:spPr>
      </p:pic>
      <p:sp>
        <p:nvSpPr>
          <p:cNvPr id="26" name="textruta 25"/>
          <p:cNvSpPr txBox="1"/>
          <p:nvPr/>
        </p:nvSpPr>
        <p:spPr>
          <a:xfrm>
            <a:off x="2317974" y="2688396"/>
            <a:ext cx="1780240" cy="307777"/>
          </a:xfrm>
          <a:prstGeom prst="rect">
            <a:avLst/>
          </a:prstGeom>
          <a:noFill/>
          <a:ln>
            <a:noFill/>
          </a:ln>
        </p:spPr>
        <p:txBody>
          <a:bodyPr wrap="square" rtlCol="0">
            <a:spAutoFit/>
          </a:bodyPr>
          <a:lstStyle/>
          <a:p>
            <a:pPr algn="ctr">
              <a:tabLst>
                <a:tab pos="534988" algn="l"/>
              </a:tabLst>
            </a:pPr>
            <a:r>
              <a:rPr lang="sv-SE" sz="1400" b="1" dirty="0" smtClean="0">
                <a:latin typeface="Calibri" panose="020F0502020204030204" pitchFamily="34" charset="0"/>
              </a:rPr>
              <a:t>Prognosperiod: 10 år</a:t>
            </a:r>
            <a:endParaRPr lang="sv-SE" sz="1400" b="1" dirty="0">
              <a:latin typeface="Calibri" panose="020F0502020204030204" pitchFamily="34" charset="0"/>
            </a:endParaRPr>
          </a:p>
        </p:txBody>
      </p:sp>
    </p:spTree>
    <p:extLst>
      <p:ext uri="{BB962C8B-B14F-4D97-AF65-F5344CB8AC3E}">
        <p14:creationId xmlns:p14="http://schemas.microsoft.com/office/powerpoint/2010/main" val="109813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4" grpId="0"/>
      <p:bldP spid="2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6888088" y="6616800"/>
            <a:ext cx="4678712" cy="241200"/>
          </a:xfrm>
        </p:spPr>
        <p:txBody>
          <a:bodyPr/>
          <a:lstStyle/>
          <a:p>
            <a:r>
              <a:rPr lang="sv-SE" dirty="0" smtClean="0"/>
              <a:t>Källa: HLV (2014) och Samhällsmedicin, Region Gävleborg</a:t>
            </a:r>
            <a:endParaRPr lang="sv-SE" dirty="0"/>
          </a:p>
        </p:txBody>
      </p:sp>
      <p:graphicFrame>
        <p:nvGraphicFramePr>
          <p:cNvPr id="12" name="Platshållare för innehåll 11"/>
          <p:cNvGraphicFramePr>
            <a:graphicFrameLocks noGrp="1"/>
          </p:cNvGraphicFramePr>
          <p:nvPr>
            <p:ph sz="quarter" idx="17"/>
            <p:extLst>
              <p:ext uri="{D42A27DB-BD31-4B8C-83A1-F6EECF244321}">
                <p14:modId xmlns:p14="http://schemas.microsoft.com/office/powerpoint/2010/main" val="2002490664"/>
              </p:ext>
            </p:extLst>
          </p:nvPr>
        </p:nvGraphicFramePr>
        <p:xfrm>
          <a:off x="1775520" y="2484000"/>
          <a:ext cx="6365036" cy="413280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ktangel 13"/>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Förändring av levnadsvana</a:t>
            </a:r>
            <a:endParaRPr lang="sv-SE" b="1" dirty="0">
              <a:latin typeface="Calibri" panose="020F0502020204030204" pitchFamily="34" charset="0"/>
            </a:endParaRPr>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72" y="1248728"/>
            <a:ext cx="1407308" cy="1040615"/>
          </a:xfrm>
          <a:prstGeom prst="rect">
            <a:avLst/>
          </a:prstGeom>
        </p:spPr>
      </p:pic>
    </p:spTree>
    <p:extLst>
      <p:ext uri="{BB962C8B-B14F-4D97-AF65-F5344CB8AC3E}">
        <p14:creationId xmlns:p14="http://schemas.microsoft.com/office/powerpoint/2010/main" val="39999241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lstStyle/>
          <a:p>
            <a:r>
              <a:rPr lang="sv-SE" dirty="0" smtClean="0"/>
              <a:t>Sammanfattning av fyra levnadsvanor</a:t>
            </a:r>
            <a:endParaRPr lang="sv-SE" dirty="0"/>
          </a:p>
        </p:txBody>
      </p:sp>
      <p:sp>
        <p:nvSpPr>
          <p:cNvPr id="5" name="Platshållare för text 4"/>
          <p:cNvSpPr>
            <a:spLocks noGrp="1"/>
          </p:cNvSpPr>
          <p:nvPr>
            <p:ph type="body" sz="quarter" idx="17"/>
          </p:nvPr>
        </p:nvSpPr>
        <p:spPr>
          <a:xfrm>
            <a:off x="6168008" y="6616800"/>
            <a:ext cx="5400200" cy="196576"/>
          </a:xfrm>
        </p:spPr>
        <p:txBody>
          <a:bodyPr/>
          <a:lstStyle/>
          <a:p>
            <a:r>
              <a:rPr lang="sv-SE" dirty="0" smtClean="0"/>
              <a:t>Källa: Hälsokalkylatorn (2017) och Samhällsmedicin, Region Gävleborg</a:t>
            </a:r>
            <a:endParaRPr lang="sv-SE" dirty="0"/>
          </a:p>
        </p:txBody>
      </p:sp>
      <p:pic>
        <p:nvPicPr>
          <p:cNvPr id="15" name="Bildobjekt 14"/>
          <p:cNvPicPr>
            <a:picLocks noChangeAspect="1"/>
          </p:cNvPicPr>
          <p:nvPr/>
        </p:nvPicPr>
        <p:blipFill>
          <a:blip r:embed="rId2"/>
          <a:stretch>
            <a:fillRect/>
          </a:stretch>
        </p:blipFill>
        <p:spPr>
          <a:xfrm>
            <a:off x="1677931" y="4402878"/>
            <a:ext cx="1033693" cy="1239530"/>
          </a:xfrm>
          <a:prstGeom prst="rect">
            <a:avLst/>
          </a:prstGeom>
        </p:spPr>
      </p:pic>
      <p:pic>
        <p:nvPicPr>
          <p:cNvPr id="16" name="Bildobjekt 15"/>
          <p:cNvPicPr>
            <a:picLocks noChangeAspect="1"/>
          </p:cNvPicPr>
          <p:nvPr/>
        </p:nvPicPr>
        <p:blipFill>
          <a:blip r:embed="rId3"/>
          <a:stretch>
            <a:fillRect/>
          </a:stretch>
        </p:blipFill>
        <p:spPr>
          <a:xfrm>
            <a:off x="5017682" y="4318837"/>
            <a:ext cx="2155051" cy="1407612"/>
          </a:xfrm>
          <a:prstGeom prst="ellipse">
            <a:avLst/>
          </a:prstGeom>
          <a:ln>
            <a:noFill/>
          </a:ln>
          <a:effectLst>
            <a:softEdge rad="112500"/>
          </a:effectLst>
        </p:spPr>
      </p:pic>
      <p:pic>
        <p:nvPicPr>
          <p:cNvPr id="17" name="Bildobjekt 16"/>
          <p:cNvPicPr/>
          <p:nvPr/>
        </p:nvPicPr>
        <p:blipFill>
          <a:blip r:embed="rId4" cstate="print">
            <a:extLst>
              <a:ext uri="{28A0092B-C50C-407E-A947-70E740481C1C}">
                <a14:useLocalDpi xmlns:a14="http://schemas.microsoft.com/office/drawing/2010/main" val="0"/>
              </a:ext>
            </a:extLst>
          </a:blip>
          <a:stretch>
            <a:fillRect/>
          </a:stretch>
        </p:blipFill>
        <p:spPr>
          <a:xfrm>
            <a:off x="9493333" y="4377947"/>
            <a:ext cx="1024315" cy="1264461"/>
          </a:xfrm>
          <a:prstGeom prst="rect">
            <a:avLst/>
          </a:prstGeom>
        </p:spPr>
      </p:pic>
      <p:sp>
        <p:nvSpPr>
          <p:cNvPr id="18" name="textruta 17"/>
          <p:cNvSpPr txBox="1"/>
          <p:nvPr/>
        </p:nvSpPr>
        <p:spPr>
          <a:xfrm>
            <a:off x="9480376" y="4782268"/>
            <a:ext cx="1050227" cy="430887"/>
          </a:xfrm>
          <a:prstGeom prst="rect">
            <a:avLst/>
          </a:prstGeom>
          <a:noFill/>
        </p:spPr>
        <p:txBody>
          <a:bodyPr wrap="square" rtlCol="0">
            <a:spAutoFit/>
          </a:bodyPr>
          <a:lstStyle/>
          <a:p>
            <a:pPr algn="ctr"/>
            <a:r>
              <a:rPr lang="sv-SE" sz="1100" b="1" dirty="0" smtClean="0">
                <a:solidFill>
                  <a:schemeClr val="bg1"/>
                </a:solidFill>
                <a:latin typeface="Calibri" panose="020F0502020204030204" pitchFamily="34" charset="0"/>
              </a:rPr>
              <a:t>Förebyggande av nya fall</a:t>
            </a:r>
            <a:endParaRPr lang="sv-SE" sz="1100" b="1" dirty="0">
              <a:solidFill>
                <a:schemeClr val="bg1"/>
              </a:solidFill>
              <a:latin typeface="Calibri" panose="020F0502020204030204" pitchFamily="34" charset="0"/>
            </a:endParaRPr>
          </a:p>
        </p:txBody>
      </p:sp>
      <p:sp>
        <p:nvSpPr>
          <p:cNvPr id="19" name="textruta 18"/>
          <p:cNvSpPr txBox="1"/>
          <p:nvPr/>
        </p:nvSpPr>
        <p:spPr>
          <a:xfrm>
            <a:off x="2855640" y="3441194"/>
            <a:ext cx="6480720" cy="707886"/>
          </a:xfrm>
          <a:prstGeom prst="rect">
            <a:avLst/>
          </a:prstGeom>
          <a:noFill/>
        </p:spPr>
        <p:txBody>
          <a:bodyPr wrap="square" rtlCol="0">
            <a:spAutoFit/>
          </a:bodyPr>
          <a:lstStyle/>
          <a:p>
            <a:pPr algn="ctr"/>
            <a:r>
              <a:rPr lang="sv-SE" sz="2000" dirty="0" smtClean="0">
                <a:latin typeface="Calibri" panose="020F0502020204030204" pitchFamily="34" charset="0"/>
              </a:rPr>
              <a:t>Om Gävleborgs län fick en jämlikhet i hälsa </a:t>
            </a:r>
            <a:r>
              <a:rPr lang="sv-SE" sz="2000" dirty="0">
                <a:latin typeface="Calibri" panose="020F0502020204030204" pitchFamily="34" charset="0"/>
              </a:rPr>
              <a:t>skulle antalet nya </a:t>
            </a:r>
            <a:r>
              <a:rPr lang="sv-SE" sz="2000" dirty="0" smtClean="0">
                <a:latin typeface="Calibri" panose="020F0502020204030204" pitchFamily="34" charset="0"/>
              </a:rPr>
              <a:t>sjukdomsfall </a:t>
            </a:r>
            <a:r>
              <a:rPr lang="sv-SE" sz="2000" dirty="0">
                <a:latin typeface="Calibri" panose="020F0502020204030204" pitchFamily="34" charset="0"/>
              </a:rPr>
              <a:t>och kostnader under </a:t>
            </a:r>
            <a:r>
              <a:rPr lang="sv-SE" sz="2000" u="sng" dirty="0">
                <a:latin typeface="Calibri" panose="020F0502020204030204" pitchFamily="34" charset="0"/>
              </a:rPr>
              <a:t>5</a:t>
            </a:r>
            <a:r>
              <a:rPr lang="sv-SE" sz="2000" u="sng" dirty="0" smtClean="0">
                <a:latin typeface="Calibri" panose="020F0502020204030204" pitchFamily="34" charset="0"/>
              </a:rPr>
              <a:t> </a:t>
            </a:r>
            <a:r>
              <a:rPr lang="sv-SE" sz="2000" u="sng" dirty="0">
                <a:latin typeface="Calibri" panose="020F0502020204030204" pitchFamily="34" charset="0"/>
              </a:rPr>
              <a:t>år</a:t>
            </a:r>
            <a:r>
              <a:rPr lang="sv-SE" sz="2000" dirty="0">
                <a:latin typeface="Calibri" panose="020F0502020204030204" pitchFamily="34" charset="0"/>
              </a:rPr>
              <a:t> minska med totalt:</a:t>
            </a:r>
          </a:p>
        </p:txBody>
      </p:sp>
      <p:sp>
        <p:nvSpPr>
          <p:cNvPr id="2" name="textruta 1"/>
          <p:cNvSpPr txBox="1"/>
          <p:nvPr/>
        </p:nvSpPr>
        <p:spPr>
          <a:xfrm>
            <a:off x="9220880" y="5642408"/>
            <a:ext cx="1771664" cy="338554"/>
          </a:xfrm>
          <a:prstGeom prst="rect">
            <a:avLst/>
          </a:prstGeom>
          <a:noFill/>
        </p:spPr>
        <p:txBody>
          <a:bodyPr wrap="square" rtlCol="0">
            <a:spAutoFit/>
          </a:bodyPr>
          <a:lstStyle/>
          <a:p>
            <a:pPr algn="ctr"/>
            <a:r>
              <a:rPr lang="sv-SE" sz="1600" dirty="0" smtClean="0">
                <a:latin typeface="Calibri" panose="020F0502020204030204" pitchFamily="34" charset="0"/>
              </a:rPr>
              <a:t>755 </a:t>
            </a:r>
            <a:r>
              <a:rPr lang="sv-SE" sz="1600" dirty="0" err="1" smtClean="0">
                <a:latin typeface="Calibri" panose="020F0502020204030204" pitchFamily="34" charset="0"/>
              </a:rPr>
              <a:t>st</a:t>
            </a:r>
            <a:r>
              <a:rPr lang="sv-SE" sz="1600" dirty="0" smtClean="0">
                <a:latin typeface="Calibri" panose="020F0502020204030204" pitchFamily="34" charset="0"/>
              </a:rPr>
              <a:t> sjukdomsfall</a:t>
            </a:r>
            <a:endParaRPr lang="sv-SE" sz="1600" dirty="0">
              <a:latin typeface="Calibri" panose="020F0502020204030204" pitchFamily="34" charset="0"/>
            </a:endParaRPr>
          </a:p>
        </p:txBody>
      </p:sp>
      <p:sp>
        <p:nvSpPr>
          <p:cNvPr id="14" name="textruta 13"/>
          <p:cNvSpPr txBox="1"/>
          <p:nvPr/>
        </p:nvSpPr>
        <p:spPr>
          <a:xfrm>
            <a:off x="4982424" y="5622339"/>
            <a:ext cx="2225563" cy="830997"/>
          </a:xfrm>
          <a:prstGeom prst="rect">
            <a:avLst/>
          </a:prstGeom>
          <a:noFill/>
        </p:spPr>
        <p:txBody>
          <a:bodyPr wrap="square" rtlCol="0">
            <a:spAutoFit/>
          </a:bodyPr>
          <a:lstStyle/>
          <a:p>
            <a:pPr algn="ctr"/>
            <a:r>
              <a:rPr lang="sv-SE" sz="1600" b="1" dirty="0" smtClean="0">
                <a:latin typeface="Calibri" panose="020F0502020204030204" pitchFamily="34" charset="0"/>
              </a:rPr>
              <a:t>Samhällets kostnadsminskning </a:t>
            </a:r>
          </a:p>
          <a:p>
            <a:pPr algn="ctr"/>
            <a:r>
              <a:rPr lang="sv-SE" sz="1600" b="1" dirty="0" smtClean="0">
                <a:latin typeface="Calibri" panose="020F0502020204030204" pitchFamily="34" charset="0"/>
              </a:rPr>
              <a:t>101 198 000 kr</a:t>
            </a:r>
            <a:endParaRPr lang="sv-SE" sz="1600" b="1" dirty="0">
              <a:latin typeface="Calibri" panose="020F0502020204030204" pitchFamily="34" charset="0"/>
            </a:endParaRPr>
          </a:p>
        </p:txBody>
      </p:sp>
      <p:sp>
        <p:nvSpPr>
          <p:cNvPr id="21" name="textruta 20"/>
          <p:cNvSpPr txBox="1"/>
          <p:nvPr/>
        </p:nvSpPr>
        <p:spPr>
          <a:xfrm>
            <a:off x="116562" y="5622339"/>
            <a:ext cx="4156429"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a:t>
            </a:r>
            <a:r>
              <a:rPr lang="sv-SE" sz="1600" dirty="0" smtClean="0">
                <a:latin typeface="Calibri" panose="020F0502020204030204" pitchFamily="34" charset="0"/>
              </a:rPr>
              <a:t>kostnad: 36 648 000 kr</a:t>
            </a:r>
            <a:r>
              <a:rPr lang="sv-SE" sz="1600" dirty="0">
                <a:latin typeface="Calibri" panose="020F0502020204030204" pitchFamily="34" charset="0"/>
              </a:rPr>
              <a:t>.</a:t>
            </a:r>
          </a:p>
          <a:p>
            <a:pPr algn="ctr"/>
            <a:r>
              <a:rPr lang="sv-SE" sz="1600" dirty="0">
                <a:latin typeface="Calibri" panose="020F0502020204030204" pitchFamily="34" charset="0"/>
              </a:rPr>
              <a:t>Kommunens </a:t>
            </a:r>
            <a:r>
              <a:rPr lang="sv-SE" sz="1600" dirty="0" smtClean="0">
                <a:latin typeface="Calibri" panose="020F0502020204030204" pitchFamily="34" charset="0"/>
              </a:rPr>
              <a:t>kostnad: 33 086 000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kostnad: 31 464 000 kr</a:t>
            </a:r>
            <a:r>
              <a:rPr lang="sv-SE" sz="1600" dirty="0">
                <a:latin typeface="Calibri" panose="020F0502020204030204" pitchFamily="34" charset="0"/>
              </a:rPr>
              <a:t>.</a:t>
            </a:r>
          </a:p>
        </p:txBody>
      </p:sp>
      <p:sp>
        <p:nvSpPr>
          <p:cNvPr id="20" name="Rektangel 19"/>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pic>
        <p:nvPicPr>
          <p:cNvPr id="22" name="Bildobjekt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640" y="2546458"/>
            <a:ext cx="1216060" cy="871019"/>
          </a:xfrm>
          <a:prstGeom prst="rect">
            <a:avLst/>
          </a:prstGeom>
        </p:spPr>
      </p:pic>
      <p:pic>
        <p:nvPicPr>
          <p:cNvPr id="23" name="Bildobjekt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046" y="2501988"/>
            <a:ext cx="1237100" cy="929929"/>
          </a:xfrm>
          <a:prstGeom prst="rect">
            <a:avLst/>
          </a:prstGeom>
        </p:spPr>
      </p:pic>
      <p:pic>
        <p:nvPicPr>
          <p:cNvPr id="24" name="Bildobjekt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3492" y="2552289"/>
            <a:ext cx="1195021" cy="892058"/>
          </a:xfrm>
          <a:prstGeom prst="rect">
            <a:avLst/>
          </a:prstGeom>
        </p:spPr>
      </p:pic>
      <p:pic>
        <p:nvPicPr>
          <p:cNvPr id="25" name="Bildobjekt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5859" y="2544622"/>
            <a:ext cx="1195021" cy="883642"/>
          </a:xfrm>
          <a:prstGeom prst="rect">
            <a:avLst/>
          </a:prstGeom>
        </p:spPr>
      </p:pic>
    </p:spTree>
    <p:extLst>
      <p:ext uri="{BB962C8B-B14F-4D97-AF65-F5344CB8AC3E}">
        <p14:creationId xmlns:p14="http://schemas.microsoft.com/office/powerpoint/2010/main" val="182130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lstStyle/>
          <a:p>
            <a:r>
              <a:rPr lang="sv-SE" dirty="0" smtClean="0"/>
              <a:t>Sammanfattning av fyra levnadsvanor</a:t>
            </a:r>
            <a:endParaRPr lang="sv-SE" dirty="0"/>
          </a:p>
        </p:txBody>
      </p:sp>
      <p:sp>
        <p:nvSpPr>
          <p:cNvPr id="5" name="Platshållare för text 4"/>
          <p:cNvSpPr>
            <a:spLocks noGrp="1"/>
          </p:cNvSpPr>
          <p:nvPr>
            <p:ph type="body" sz="quarter" idx="17"/>
          </p:nvPr>
        </p:nvSpPr>
        <p:spPr>
          <a:xfrm>
            <a:off x="6168008" y="6616800"/>
            <a:ext cx="5400200" cy="196576"/>
          </a:xfrm>
        </p:spPr>
        <p:txBody>
          <a:bodyPr/>
          <a:lstStyle/>
          <a:p>
            <a:r>
              <a:rPr lang="sv-SE" dirty="0" smtClean="0"/>
              <a:t>Källa: Hälsokalkylatorn (2017) och Samhällsmedicin, Region Gävleborg</a:t>
            </a:r>
            <a:endParaRPr lang="sv-SE" dirty="0"/>
          </a:p>
        </p:txBody>
      </p:sp>
      <p:pic>
        <p:nvPicPr>
          <p:cNvPr id="15" name="Bildobjekt 14"/>
          <p:cNvPicPr>
            <a:picLocks noChangeAspect="1"/>
          </p:cNvPicPr>
          <p:nvPr/>
        </p:nvPicPr>
        <p:blipFill>
          <a:blip r:embed="rId2"/>
          <a:stretch>
            <a:fillRect/>
          </a:stretch>
        </p:blipFill>
        <p:spPr>
          <a:xfrm>
            <a:off x="1677931" y="4402878"/>
            <a:ext cx="1033693" cy="1239530"/>
          </a:xfrm>
          <a:prstGeom prst="rect">
            <a:avLst/>
          </a:prstGeom>
        </p:spPr>
      </p:pic>
      <p:pic>
        <p:nvPicPr>
          <p:cNvPr id="16" name="Bildobjekt 15"/>
          <p:cNvPicPr>
            <a:picLocks noChangeAspect="1"/>
          </p:cNvPicPr>
          <p:nvPr/>
        </p:nvPicPr>
        <p:blipFill>
          <a:blip r:embed="rId3"/>
          <a:stretch>
            <a:fillRect/>
          </a:stretch>
        </p:blipFill>
        <p:spPr>
          <a:xfrm>
            <a:off x="5017682" y="4318837"/>
            <a:ext cx="2155051" cy="1407612"/>
          </a:xfrm>
          <a:prstGeom prst="ellipse">
            <a:avLst/>
          </a:prstGeom>
          <a:ln>
            <a:noFill/>
          </a:ln>
          <a:effectLst>
            <a:softEdge rad="112500"/>
          </a:effectLst>
        </p:spPr>
      </p:pic>
      <p:pic>
        <p:nvPicPr>
          <p:cNvPr id="17" name="Bildobjekt 16"/>
          <p:cNvPicPr/>
          <p:nvPr/>
        </p:nvPicPr>
        <p:blipFill>
          <a:blip r:embed="rId4" cstate="print">
            <a:extLst>
              <a:ext uri="{28A0092B-C50C-407E-A947-70E740481C1C}">
                <a14:useLocalDpi xmlns:a14="http://schemas.microsoft.com/office/drawing/2010/main" val="0"/>
              </a:ext>
            </a:extLst>
          </a:blip>
          <a:stretch>
            <a:fillRect/>
          </a:stretch>
        </p:blipFill>
        <p:spPr>
          <a:xfrm>
            <a:off x="9493333" y="4377947"/>
            <a:ext cx="1024315" cy="1264461"/>
          </a:xfrm>
          <a:prstGeom prst="rect">
            <a:avLst/>
          </a:prstGeom>
        </p:spPr>
      </p:pic>
      <p:sp>
        <p:nvSpPr>
          <p:cNvPr id="18" name="textruta 17"/>
          <p:cNvSpPr txBox="1"/>
          <p:nvPr/>
        </p:nvSpPr>
        <p:spPr>
          <a:xfrm>
            <a:off x="9480376" y="4782268"/>
            <a:ext cx="1050227" cy="430887"/>
          </a:xfrm>
          <a:prstGeom prst="rect">
            <a:avLst/>
          </a:prstGeom>
          <a:noFill/>
        </p:spPr>
        <p:txBody>
          <a:bodyPr wrap="square" rtlCol="0">
            <a:spAutoFit/>
          </a:bodyPr>
          <a:lstStyle/>
          <a:p>
            <a:pPr algn="ctr"/>
            <a:r>
              <a:rPr lang="sv-SE" sz="1100" b="1" dirty="0" smtClean="0">
                <a:solidFill>
                  <a:schemeClr val="bg1"/>
                </a:solidFill>
                <a:latin typeface="Calibri" panose="020F0502020204030204" pitchFamily="34" charset="0"/>
              </a:rPr>
              <a:t>Förebyggande av nya fall</a:t>
            </a:r>
            <a:endParaRPr lang="sv-SE" sz="1100" b="1" dirty="0">
              <a:solidFill>
                <a:schemeClr val="bg1"/>
              </a:solidFill>
              <a:latin typeface="Calibri" panose="020F0502020204030204" pitchFamily="34" charset="0"/>
            </a:endParaRPr>
          </a:p>
        </p:txBody>
      </p:sp>
      <p:sp>
        <p:nvSpPr>
          <p:cNvPr id="19" name="textruta 18"/>
          <p:cNvSpPr txBox="1"/>
          <p:nvPr/>
        </p:nvSpPr>
        <p:spPr>
          <a:xfrm>
            <a:off x="2855640" y="3441194"/>
            <a:ext cx="6480720" cy="707886"/>
          </a:xfrm>
          <a:prstGeom prst="rect">
            <a:avLst/>
          </a:prstGeom>
          <a:noFill/>
        </p:spPr>
        <p:txBody>
          <a:bodyPr wrap="square" rtlCol="0">
            <a:spAutoFit/>
          </a:bodyPr>
          <a:lstStyle/>
          <a:p>
            <a:pPr algn="ctr"/>
            <a:r>
              <a:rPr lang="sv-SE" sz="2000" dirty="0" smtClean="0">
                <a:latin typeface="Calibri" panose="020F0502020204030204" pitchFamily="34" charset="0"/>
              </a:rPr>
              <a:t>Om Gävleborgs län fick en jämlikhet i hälsa </a:t>
            </a:r>
            <a:r>
              <a:rPr lang="sv-SE" sz="2000" dirty="0">
                <a:latin typeface="Calibri" panose="020F0502020204030204" pitchFamily="34" charset="0"/>
              </a:rPr>
              <a:t>skulle antalet nya </a:t>
            </a:r>
            <a:r>
              <a:rPr lang="sv-SE" sz="2000" dirty="0" smtClean="0">
                <a:latin typeface="Calibri" panose="020F0502020204030204" pitchFamily="34" charset="0"/>
              </a:rPr>
              <a:t>sjukdomsfall </a:t>
            </a:r>
            <a:r>
              <a:rPr lang="sv-SE" sz="2000" dirty="0">
                <a:latin typeface="Calibri" panose="020F0502020204030204" pitchFamily="34" charset="0"/>
              </a:rPr>
              <a:t>och kostnader under </a:t>
            </a:r>
            <a:r>
              <a:rPr lang="sv-SE" sz="2000" u="sng" dirty="0" smtClean="0">
                <a:latin typeface="Calibri" panose="020F0502020204030204" pitchFamily="34" charset="0"/>
              </a:rPr>
              <a:t>10 </a:t>
            </a:r>
            <a:r>
              <a:rPr lang="sv-SE" sz="2000" u="sng" dirty="0">
                <a:latin typeface="Calibri" panose="020F0502020204030204" pitchFamily="34" charset="0"/>
              </a:rPr>
              <a:t>år</a:t>
            </a:r>
            <a:r>
              <a:rPr lang="sv-SE" sz="2000" dirty="0">
                <a:latin typeface="Calibri" panose="020F0502020204030204" pitchFamily="34" charset="0"/>
              </a:rPr>
              <a:t> minska med totalt:</a:t>
            </a:r>
          </a:p>
        </p:txBody>
      </p:sp>
      <p:sp>
        <p:nvSpPr>
          <p:cNvPr id="2" name="textruta 1"/>
          <p:cNvSpPr txBox="1"/>
          <p:nvPr/>
        </p:nvSpPr>
        <p:spPr>
          <a:xfrm>
            <a:off x="9220880" y="5642408"/>
            <a:ext cx="1915680" cy="338554"/>
          </a:xfrm>
          <a:prstGeom prst="rect">
            <a:avLst/>
          </a:prstGeom>
          <a:noFill/>
        </p:spPr>
        <p:txBody>
          <a:bodyPr wrap="square" rtlCol="0">
            <a:spAutoFit/>
          </a:bodyPr>
          <a:lstStyle/>
          <a:p>
            <a:pPr algn="ctr"/>
            <a:r>
              <a:rPr lang="sv-SE" sz="1600" dirty="0" smtClean="0">
                <a:latin typeface="Calibri" panose="020F0502020204030204" pitchFamily="34" charset="0"/>
              </a:rPr>
              <a:t>3 386 </a:t>
            </a:r>
            <a:r>
              <a:rPr lang="sv-SE" sz="1600" dirty="0" err="1" smtClean="0">
                <a:latin typeface="Calibri" panose="020F0502020204030204" pitchFamily="34" charset="0"/>
              </a:rPr>
              <a:t>st</a:t>
            </a:r>
            <a:r>
              <a:rPr lang="sv-SE" sz="1600" dirty="0" smtClean="0">
                <a:latin typeface="Calibri" panose="020F0502020204030204" pitchFamily="34" charset="0"/>
              </a:rPr>
              <a:t> sjukdomsfall</a:t>
            </a:r>
            <a:endParaRPr lang="sv-SE" sz="1600" dirty="0">
              <a:latin typeface="Calibri" panose="020F0502020204030204" pitchFamily="34" charset="0"/>
            </a:endParaRPr>
          </a:p>
        </p:txBody>
      </p:sp>
      <p:sp>
        <p:nvSpPr>
          <p:cNvPr id="14" name="textruta 13"/>
          <p:cNvSpPr txBox="1"/>
          <p:nvPr/>
        </p:nvSpPr>
        <p:spPr>
          <a:xfrm>
            <a:off x="4982424" y="5622339"/>
            <a:ext cx="2225563" cy="830997"/>
          </a:xfrm>
          <a:prstGeom prst="rect">
            <a:avLst/>
          </a:prstGeom>
          <a:noFill/>
        </p:spPr>
        <p:txBody>
          <a:bodyPr wrap="square" rtlCol="0">
            <a:spAutoFit/>
          </a:bodyPr>
          <a:lstStyle/>
          <a:p>
            <a:pPr algn="ctr"/>
            <a:r>
              <a:rPr lang="sv-SE" sz="1600" b="1" dirty="0" smtClean="0">
                <a:latin typeface="Calibri" panose="020F0502020204030204" pitchFamily="34" charset="0"/>
              </a:rPr>
              <a:t>Samhällets kostnadsminskning </a:t>
            </a:r>
          </a:p>
          <a:p>
            <a:pPr algn="ctr"/>
            <a:r>
              <a:rPr lang="sv-SE" sz="1600" b="1" dirty="0" smtClean="0">
                <a:latin typeface="Calibri" panose="020F0502020204030204" pitchFamily="34" charset="0"/>
              </a:rPr>
              <a:t>456 329 000 kr</a:t>
            </a:r>
            <a:endParaRPr lang="sv-SE" sz="1600" b="1" dirty="0">
              <a:latin typeface="Calibri" panose="020F0502020204030204" pitchFamily="34" charset="0"/>
            </a:endParaRPr>
          </a:p>
        </p:txBody>
      </p:sp>
      <p:sp>
        <p:nvSpPr>
          <p:cNvPr id="21" name="textruta 20"/>
          <p:cNvSpPr txBox="1"/>
          <p:nvPr/>
        </p:nvSpPr>
        <p:spPr>
          <a:xfrm>
            <a:off x="116562" y="5622339"/>
            <a:ext cx="4156429"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a:t>
            </a:r>
            <a:r>
              <a:rPr lang="sv-SE" sz="1600" dirty="0" smtClean="0">
                <a:latin typeface="Calibri" panose="020F0502020204030204" pitchFamily="34" charset="0"/>
              </a:rPr>
              <a:t>kostnad: 164 442 000 kr</a:t>
            </a:r>
            <a:r>
              <a:rPr lang="sv-SE" sz="1600" dirty="0">
                <a:latin typeface="Calibri" panose="020F0502020204030204" pitchFamily="34" charset="0"/>
              </a:rPr>
              <a:t>.</a:t>
            </a:r>
          </a:p>
          <a:p>
            <a:pPr algn="ctr"/>
            <a:r>
              <a:rPr lang="sv-SE" sz="1600" dirty="0">
                <a:latin typeface="Calibri" panose="020F0502020204030204" pitchFamily="34" charset="0"/>
              </a:rPr>
              <a:t>Kommunens </a:t>
            </a:r>
            <a:r>
              <a:rPr lang="sv-SE" sz="1600" dirty="0" smtClean="0">
                <a:latin typeface="Calibri" panose="020F0502020204030204" pitchFamily="34" charset="0"/>
              </a:rPr>
              <a:t>kostnad: 147 959 000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kostnad: 143 928 000 kr</a:t>
            </a:r>
            <a:r>
              <a:rPr lang="sv-SE" sz="1600" dirty="0">
                <a:latin typeface="Calibri" panose="020F0502020204030204" pitchFamily="34" charset="0"/>
              </a:rPr>
              <a:t>.</a:t>
            </a:r>
          </a:p>
        </p:txBody>
      </p:sp>
      <p:sp>
        <p:nvSpPr>
          <p:cNvPr id="20" name="Rektangel 19"/>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Jämlikhet i hälsa</a:t>
            </a:r>
            <a:endParaRPr lang="sv-SE" b="1" i="1" dirty="0">
              <a:latin typeface="Calibri" panose="020F0502020204030204" pitchFamily="34" charset="0"/>
            </a:endParaRPr>
          </a:p>
        </p:txBody>
      </p:sp>
      <p:pic>
        <p:nvPicPr>
          <p:cNvPr id="22" name="Bildobjekt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640" y="2546458"/>
            <a:ext cx="1216060" cy="871019"/>
          </a:xfrm>
          <a:prstGeom prst="rect">
            <a:avLst/>
          </a:prstGeom>
        </p:spPr>
      </p:pic>
      <p:pic>
        <p:nvPicPr>
          <p:cNvPr id="23" name="Bildobjekt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046" y="2501988"/>
            <a:ext cx="1237100" cy="929929"/>
          </a:xfrm>
          <a:prstGeom prst="rect">
            <a:avLst/>
          </a:prstGeom>
        </p:spPr>
      </p:pic>
      <p:pic>
        <p:nvPicPr>
          <p:cNvPr id="24" name="Bildobjekt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3492" y="2552289"/>
            <a:ext cx="1195021" cy="892058"/>
          </a:xfrm>
          <a:prstGeom prst="rect">
            <a:avLst/>
          </a:prstGeom>
        </p:spPr>
      </p:pic>
      <p:pic>
        <p:nvPicPr>
          <p:cNvPr id="25" name="Bildobjekt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5859" y="2544622"/>
            <a:ext cx="1195021" cy="883642"/>
          </a:xfrm>
          <a:prstGeom prst="rect">
            <a:avLst/>
          </a:prstGeom>
        </p:spPr>
      </p:pic>
    </p:spTree>
    <p:extLst>
      <p:ext uri="{BB962C8B-B14F-4D97-AF65-F5344CB8AC3E}">
        <p14:creationId xmlns:p14="http://schemas.microsoft.com/office/powerpoint/2010/main" val="186269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lstStyle/>
          <a:p>
            <a:r>
              <a:rPr lang="sv-SE" dirty="0" smtClean="0"/>
              <a:t>Sammanfattning av fyra levnadsvanor</a:t>
            </a:r>
            <a:endParaRPr lang="sv-SE" dirty="0"/>
          </a:p>
        </p:txBody>
      </p:sp>
      <p:sp>
        <p:nvSpPr>
          <p:cNvPr id="5" name="Platshållare för text 4"/>
          <p:cNvSpPr>
            <a:spLocks noGrp="1"/>
          </p:cNvSpPr>
          <p:nvPr>
            <p:ph type="body" sz="quarter" idx="17"/>
          </p:nvPr>
        </p:nvSpPr>
        <p:spPr>
          <a:xfrm>
            <a:off x="6168008" y="6616800"/>
            <a:ext cx="5400200" cy="196576"/>
          </a:xfrm>
        </p:spPr>
        <p:txBody>
          <a:bodyPr/>
          <a:lstStyle/>
          <a:p>
            <a:r>
              <a:rPr lang="sv-SE" dirty="0" smtClean="0"/>
              <a:t>Källa: Hälsokalkylatorn (2017) och Samhällsmedicin, Region Gävleborg</a:t>
            </a:r>
            <a:endParaRPr lang="sv-SE" dirty="0"/>
          </a:p>
        </p:txBody>
      </p:sp>
      <p:pic>
        <p:nvPicPr>
          <p:cNvPr id="15" name="Bildobjekt 14"/>
          <p:cNvPicPr>
            <a:picLocks noChangeAspect="1"/>
          </p:cNvPicPr>
          <p:nvPr/>
        </p:nvPicPr>
        <p:blipFill>
          <a:blip r:embed="rId2"/>
          <a:stretch>
            <a:fillRect/>
          </a:stretch>
        </p:blipFill>
        <p:spPr>
          <a:xfrm>
            <a:off x="1677931" y="4402878"/>
            <a:ext cx="1033693" cy="1239530"/>
          </a:xfrm>
          <a:prstGeom prst="rect">
            <a:avLst/>
          </a:prstGeom>
        </p:spPr>
      </p:pic>
      <p:pic>
        <p:nvPicPr>
          <p:cNvPr id="16" name="Bildobjekt 15"/>
          <p:cNvPicPr>
            <a:picLocks noChangeAspect="1"/>
          </p:cNvPicPr>
          <p:nvPr/>
        </p:nvPicPr>
        <p:blipFill>
          <a:blip r:embed="rId3"/>
          <a:stretch>
            <a:fillRect/>
          </a:stretch>
        </p:blipFill>
        <p:spPr>
          <a:xfrm>
            <a:off x="5017682" y="4318837"/>
            <a:ext cx="2155051" cy="1407612"/>
          </a:xfrm>
          <a:prstGeom prst="ellipse">
            <a:avLst/>
          </a:prstGeom>
          <a:ln>
            <a:noFill/>
          </a:ln>
          <a:effectLst>
            <a:softEdge rad="112500"/>
          </a:effectLst>
        </p:spPr>
      </p:pic>
      <p:pic>
        <p:nvPicPr>
          <p:cNvPr id="17" name="Bildobjekt 16"/>
          <p:cNvPicPr/>
          <p:nvPr/>
        </p:nvPicPr>
        <p:blipFill>
          <a:blip r:embed="rId4" cstate="print">
            <a:extLst>
              <a:ext uri="{28A0092B-C50C-407E-A947-70E740481C1C}">
                <a14:useLocalDpi xmlns:a14="http://schemas.microsoft.com/office/drawing/2010/main" val="0"/>
              </a:ext>
            </a:extLst>
          </a:blip>
          <a:stretch>
            <a:fillRect/>
          </a:stretch>
        </p:blipFill>
        <p:spPr>
          <a:xfrm>
            <a:off x="9493333" y="4377947"/>
            <a:ext cx="1024315" cy="1264461"/>
          </a:xfrm>
          <a:prstGeom prst="rect">
            <a:avLst/>
          </a:prstGeom>
        </p:spPr>
      </p:pic>
      <p:sp>
        <p:nvSpPr>
          <p:cNvPr id="18" name="textruta 17"/>
          <p:cNvSpPr txBox="1"/>
          <p:nvPr/>
        </p:nvSpPr>
        <p:spPr>
          <a:xfrm>
            <a:off x="9480376" y="4782268"/>
            <a:ext cx="1050227" cy="430887"/>
          </a:xfrm>
          <a:prstGeom prst="rect">
            <a:avLst/>
          </a:prstGeom>
          <a:noFill/>
        </p:spPr>
        <p:txBody>
          <a:bodyPr wrap="square" rtlCol="0">
            <a:spAutoFit/>
          </a:bodyPr>
          <a:lstStyle/>
          <a:p>
            <a:pPr algn="ctr"/>
            <a:r>
              <a:rPr lang="sv-SE" sz="1100" b="1" dirty="0" smtClean="0">
                <a:solidFill>
                  <a:schemeClr val="bg1"/>
                </a:solidFill>
                <a:latin typeface="Calibri" panose="020F0502020204030204" pitchFamily="34" charset="0"/>
              </a:rPr>
              <a:t>Förebyggande av nya fall</a:t>
            </a:r>
            <a:endParaRPr lang="sv-SE" sz="1100" b="1" dirty="0">
              <a:solidFill>
                <a:schemeClr val="bg1"/>
              </a:solidFill>
              <a:latin typeface="Calibri" panose="020F0502020204030204" pitchFamily="34" charset="0"/>
            </a:endParaRPr>
          </a:p>
        </p:txBody>
      </p:sp>
      <p:sp>
        <p:nvSpPr>
          <p:cNvPr id="19" name="textruta 18"/>
          <p:cNvSpPr txBox="1"/>
          <p:nvPr/>
        </p:nvSpPr>
        <p:spPr>
          <a:xfrm>
            <a:off x="2855640" y="3441194"/>
            <a:ext cx="6480720" cy="1015663"/>
          </a:xfrm>
          <a:prstGeom prst="rect">
            <a:avLst/>
          </a:prstGeom>
          <a:noFill/>
        </p:spPr>
        <p:txBody>
          <a:bodyPr wrap="square" rtlCol="0">
            <a:spAutoFit/>
          </a:bodyPr>
          <a:lstStyle/>
          <a:p>
            <a:pPr algn="ctr"/>
            <a:r>
              <a:rPr lang="sv-SE" sz="2000" dirty="0">
                <a:latin typeface="Calibri" panose="020F0502020204030204" pitchFamily="34" charset="0"/>
              </a:rPr>
              <a:t>Om alla kommuner i Gävleborgs län var som den ”bästa” kommunen inom varje levnadsvana skulle antalet nya </a:t>
            </a:r>
            <a:r>
              <a:rPr lang="sv-SE" sz="2000" dirty="0" smtClean="0">
                <a:latin typeface="Calibri" panose="020F0502020204030204" pitchFamily="34" charset="0"/>
              </a:rPr>
              <a:t>sjukdomsfall </a:t>
            </a:r>
            <a:r>
              <a:rPr lang="sv-SE" sz="2000" dirty="0">
                <a:latin typeface="Calibri" panose="020F0502020204030204" pitchFamily="34" charset="0"/>
              </a:rPr>
              <a:t>och kostnader under </a:t>
            </a:r>
            <a:r>
              <a:rPr lang="sv-SE" sz="2000" u="sng" dirty="0" smtClean="0">
                <a:latin typeface="Calibri" panose="020F0502020204030204" pitchFamily="34" charset="0"/>
              </a:rPr>
              <a:t>5 år</a:t>
            </a:r>
            <a:r>
              <a:rPr lang="sv-SE" sz="2000" dirty="0" smtClean="0">
                <a:latin typeface="Calibri" panose="020F0502020204030204" pitchFamily="34" charset="0"/>
              </a:rPr>
              <a:t> </a:t>
            </a:r>
            <a:r>
              <a:rPr lang="sv-SE" sz="2000" dirty="0">
                <a:latin typeface="Calibri" panose="020F0502020204030204" pitchFamily="34" charset="0"/>
              </a:rPr>
              <a:t>minska med totalt:</a:t>
            </a:r>
          </a:p>
        </p:txBody>
      </p:sp>
      <p:sp>
        <p:nvSpPr>
          <p:cNvPr id="2" name="textruta 1"/>
          <p:cNvSpPr txBox="1"/>
          <p:nvPr/>
        </p:nvSpPr>
        <p:spPr>
          <a:xfrm>
            <a:off x="9220880" y="5642408"/>
            <a:ext cx="1771664" cy="338554"/>
          </a:xfrm>
          <a:prstGeom prst="rect">
            <a:avLst/>
          </a:prstGeom>
          <a:noFill/>
        </p:spPr>
        <p:txBody>
          <a:bodyPr wrap="square" rtlCol="0">
            <a:spAutoFit/>
          </a:bodyPr>
          <a:lstStyle/>
          <a:p>
            <a:pPr algn="ctr"/>
            <a:r>
              <a:rPr lang="sv-SE" sz="1600" dirty="0" smtClean="0">
                <a:latin typeface="Calibri" panose="020F0502020204030204" pitchFamily="34" charset="0"/>
              </a:rPr>
              <a:t>437 </a:t>
            </a:r>
            <a:r>
              <a:rPr lang="sv-SE" sz="1600" dirty="0" err="1" smtClean="0">
                <a:latin typeface="Calibri" panose="020F0502020204030204" pitchFamily="34" charset="0"/>
              </a:rPr>
              <a:t>st</a:t>
            </a:r>
            <a:r>
              <a:rPr lang="sv-SE" sz="1600" dirty="0" smtClean="0">
                <a:latin typeface="Calibri" panose="020F0502020204030204" pitchFamily="34" charset="0"/>
              </a:rPr>
              <a:t> sjukdomsfall</a:t>
            </a:r>
            <a:endParaRPr lang="sv-SE" sz="1600" dirty="0">
              <a:latin typeface="Calibri" panose="020F0502020204030204" pitchFamily="34" charset="0"/>
            </a:endParaRPr>
          </a:p>
        </p:txBody>
      </p:sp>
      <p:sp>
        <p:nvSpPr>
          <p:cNvPr id="14" name="textruta 13"/>
          <p:cNvSpPr txBox="1"/>
          <p:nvPr/>
        </p:nvSpPr>
        <p:spPr>
          <a:xfrm>
            <a:off x="4982424" y="5622339"/>
            <a:ext cx="2225563" cy="830997"/>
          </a:xfrm>
          <a:prstGeom prst="rect">
            <a:avLst/>
          </a:prstGeom>
          <a:noFill/>
        </p:spPr>
        <p:txBody>
          <a:bodyPr wrap="square" rtlCol="0">
            <a:spAutoFit/>
          </a:bodyPr>
          <a:lstStyle/>
          <a:p>
            <a:pPr algn="ctr"/>
            <a:r>
              <a:rPr lang="sv-SE" sz="1600" b="1" dirty="0" smtClean="0">
                <a:latin typeface="Calibri" panose="020F0502020204030204" pitchFamily="34" charset="0"/>
              </a:rPr>
              <a:t>Samhällets kostnadsminskning </a:t>
            </a:r>
          </a:p>
          <a:p>
            <a:pPr algn="ctr"/>
            <a:r>
              <a:rPr lang="sv-SE" sz="1600" b="1" dirty="0" smtClean="0">
                <a:latin typeface="Calibri" panose="020F0502020204030204" pitchFamily="34" charset="0"/>
              </a:rPr>
              <a:t>59 955 000 kr</a:t>
            </a:r>
            <a:endParaRPr lang="sv-SE" sz="1600" b="1" dirty="0">
              <a:latin typeface="Calibri" panose="020F0502020204030204" pitchFamily="34" charset="0"/>
            </a:endParaRPr>
          </a:p>
        </p:txBody>
      </p:sp>
      <p:sp>
        <p:nvSpPr>
          <p:cNvPr id="21" name="textruta 20"/>
          <p:cNvSpPr txBox="1"/>
          <p:nvPr/>
        </p:nvSpPr>
        <p:spPr>
          <a:xfrm>
            <a:off x="116562" y="5622339"/>
            <a:ext cx="4156429"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a:t>
            </a:r>
            <a:r>
              <a:rPr lang="sv-SE" sz="1600" dirty="0" smtClean="0">
                <a:latin typeface="Calibri" panose="020F0502020204030204" pitchFamily="34" charset="0"/>
              </a:rPr>
              <a:t>kostnad: 22 881 000 kr</a:t>
            </a:r>
            <a:r>
              <a:rPr lang="sv-SE" sz="1600" dirty="0">
                <a:latin typeface="Calibri" panose="020F0502020204030204" pitchFamily="34" charset="0"/>
              </a:rPr>
              <a:t>.</a:t>
            </a:r>
          </a:p>
          <a:p>
            <a:pPr algn="ctr"/>
            <a:r>
              <a:rPr lang="sv-SE" sz="1600" dirty="0">
                <a:latin typeface="Calibri" panose="020F0502020204030204" pitchFamily="34" charset="0"/>
              </a:rPr>
              <a:t>Kommunens </a:t>
            </a:r>
            <a:r>
              <a:rPr lang="sv-SE" sz="1600" dirty="0" smtClean="0">
                <a:latin typeface="Calibri" panose="020F0502020204030204" pitchFamily="34" charset="0"/>
              </a:rPr>
              <a:t>kostnad: 16 194 000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kostnad: 20 880 000 kr</a:t>
            </a:r>
            <a:r>
              <a:rPr lang="sv-SE" sz="1600" dirty="0">
                <a:latin typeface="Calibri" panose="020F0502020204030204" pitchFamily="34" charset="0"/>
              </a:rPr>
              <a:t>.</a:t>
            </a:r>
          </a:p>
        </p:txBody>
      </p:sp>
      <p:pic>
        <p:nvPicPr>
          <p:cNvPr id="22" name="Bildobjekt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640" y="2546458"/>
            <a:ext cx="1216060" cy="871019"/>
          </a:xfrm>
          <a:prstGeom prst="rect">
            <a:avLst/>
          </a:prstGeom>
        </p:spPr>
      </p:pic>
      <p:pic>
        <p:nvPicPr>
          <p:cNvPr id="23" name="Bildobjekt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046" y="2501988"/>
            <a:ext cx="1237100" cy="929929"/>
          </a:xfrm>
          <a:prstGeom prst="rect">
            <a:avLst/>
          </a:prstGeom>
        </p:spPr>
      </p:pic>
      <p:pic>
        <p:nvPicPr>
          <p:cNvPr id="24" name="Bildobjekt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3492" y="2552289"/>
            <a:ext cx="1195021" cy="892058"/>
          </a:xfrm>
          <a:prstGeom prst="rect">
            <a:avLst/>
          </a:prstGeom>
        </p:spPr>
      </p:pic>
      <p:pic>
        <p:nvPicPr>
          <p:cNvPr id="25" name="Bildobjekt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5859" y="2544622"/>
            <a:ext cx="1195021" cy="883642"/>
          </a:xfrm>
          <a:prstGeom prst="rect">
            <a:avLst/>
          </a:prstGeom>
        </p:spPr>
      </p:pic>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Tree>
    <p:extLst>
      <p:ext uri="{BB962C8B-B14F-4D97-AF65-F5344CB8AC3E}">
        <p14:creationId xmlns:p14="http://schemas.microsoft.com/office/powerpoint/2010/main" val="147277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lstStyle/>
          <a:p>
            <a:r>
              <a:rPr lang="sv-SE" dirty="0" smtClean="0"/>
              <a:t>Sammanfattning av fyra levnadsvanor</a:t>
            </a:r>
            <a:endParaRPr lang="sv-SE" dirty="0"/>
          </a:p>
        </p:txBody>
      </p:sp>
      <p:sp>
        <p:nvSpPr>
          <p:cNvPr id="5" name="Platshållare för text 4"/>
          <p:cNvSpPr>
            <a:spLocks noGrp="1"/>
          </p:cNvSpPr>
          <p:nvPr>
            <p:ph type="body" sz="quarter" idx="17"/>
          </p:nvPr>
        </p:nvSpPr>
        <p:spPr>
          <a:xfrm>
            <a:off x="6168008" y="6616800"/>
            <a:ext cx="5400200" cy="196576"/>
          </a:xfrm>
        </p:spPr>
        <p:txBody>
          <a:bodyPr/>
          <a:lstStyle/>
          <a:p>
            <a:r>
              <a:rPr lang="sv-SE" dirty="0" smtClean="0"/>
              <a:t>Källa: Hälsokalkylatorn (2017) och Samhällsmedicin, Region Gävleborg</a:t>
            </a:r>
            <a:endParaRPr lang="sv-SE" dirty="0"/>
          </a:p>
        </p:txBody>
      </p:sp>
      <p:pic>
        <p:nvPicPr>
          <p:cNvPr id="15" name="Bildobjekt 14"/>
          <p:cNvPicPr>
            <a:picLocks noChangeAspect="1"/>
          </p:cNvPicPr>
          <p:nvPr/>
        </p:nvPicPr>
        <p:blipFill>
          <a:blip r:embed="rId2"/>
          <a:stretch>
            <a:fillRect/>
          </a:stretch>
        </p:blipFill>
        <p:spPr>
          <a:xfrm>
            <a:off x="1677931" y="4402878"/>
            <a:ext cx="1033693" cy="1239530"/>
          </a:xfrm>
          <a:prstGeom prst="rect">
            <a:avLst/>
          </a:prstGeom>
        </p:spPr>
      </p:pic>
      <p:pic>
        <p:nvPicPr>
          <p:cNvPr id="16" name="Bildobjekt 15"/>
          <p:cNvPicPr>
            <a:picLocks noChangeAspect="1"/>
          </p:cNvPicPr>
          <p:nvPr/>
        </p:nvPicPr>
        <p:blipFill>
          <a:blip r:embed="rId3"/>
          <a:stretch>
            <a:fillRect/>
          </a:stretch>
        </p:blipFill>
        <p:spPr>
          <a:xfrm>
            <a:off x="5017682" y="4318837"/>
            <a:ext cx="2155051" cy="1407612"/>
          </a:xfrm>
          <a:prstGeom prst="ellipse">
            <a:avLst/>
          </a:prstGeom>
          <a:ln>
            <a:noFill/>
          </a:ln>
          <a:effectLst>
            <a:softEdge rad="112500"/>
          </a:effectLst>
        </p:spPr>
      </p:pic>
      <p:pic>
        <p:nvPicPr>
          <p:cNvPr id="17" name="Bildobjekt 16"/>
          <p:cNvPicPr/>
          <p:nvPr/>
        </p:nvPicPr>
        <p:blipFill>
          <a:blip r:embed="rId4" cstate="print">
            <a:extLst>
              <a:ext uri="{28A0092B-C50C-407E-A947-70E740481C1C}">
                <a14:useLocalDpi xmlns:a14="http://schemas.microsoft.com/office/drawing/2010/main" val="0"/>
              </a:ext>
            </a:extLst>
          </a:blip>
          <a:stretch>
            <a:fillRect/>
          </a:stretch>
        </p:blipFill>
        <p:spPr>
          <a:xfrm>
            <a:off x="9493333" y="4377947"/>
            <a:ext cx="1024315" cy="1264461"/>
          </a:xfrm>
          <a:prstGeom prst="rect">
            <a:avLst/>
          </a:prstGeom>
        </p:spPr>
      </p:pic>
      <p:sp>
        <p:nvSpPr>
          <p:cNvPr id="18" name="textruta 17"/>
          <p:cNvSpPr txBox="1"/>
          <p:nvPr/>
        </p:nvSpPr>
        <p:spPr>
          <a:xfrm>
            <a:off x="9480376" y="4782268"/>
            <a:ext cx="1050227" cy="430887"/>
          </a:xfrm>
          <a:prstGeom prst="rect">
            <a:avLst/>
          </a:prstGeom>
          <a:noFill/>
        </p:spPr>
        <p:txBody>
          <a:bodyPr wrap="square" rtlCol="0">
            <a:spAutoFit/>
          </a:bodyPr>
          <a:lstStyle/>
          <a:p>
            <a:pPr algn="ctr"/>
            <a:r>
              <a:rPr lang="sv-SE" sz="1100" b="1" dirty="0" smtClean="0">
                <a:solidFill>
                  <a:schemeClr val="bg1"/>
                </a:solidFill>
                <a:latin typeface="Calibri" panose="020F0502020204030204" pitchFamily="34" charset="0"/>
              </a:rPr>
              <a:t>Förebyggande av nya fall</a:t>
            </a:r>
            <a:endParaRPr lang="sv-SE" sz="1100" b="1" dirty="0">
              <a:solidFill>
                <a:schemeClr val="bg1"/>
              </a:solidFill>
              <a:latin typeface="Calibri" panose="020F0502020204030204" pitchFamily="34" charset="0"/>
            </a:endParaRPr>
          </a:p>
        </p:txBody>
      </p:sp>
      <p:sp>
        <p:nvSpPr>
          <p:cNvPr id="19" name="textruta 18"/>
          <p:cNvSpPr txBox="1"/>
          <p:nvPr/>
        </p:nvSpPr>
        <p:spPr>
          <a:xfrm>
            <a:off x="2855640" y="3441194"/>
            <a:ext cx="6480720" cy="1015663"/>
          </a:xfrm>
          <a:prstGeom prst="rect">
            <a:avLst/>
          </a:prstGeom>
          <a:noFill/>
        </p:spPr>
        <p:txBody>
          <a:bodyPr wrap="square" rtlCol="0">
            <a:spAutoFit/>
          </a:bodyPr>
          <a:lstStyle/>
          <a:p>
            <a:pPr algn="ctr"/>
            <a:r>
              <a:rPr lang="sv-SE" sz="2000" dirty="0">
                <a:latin typeface="Calibri" panose="020F0502020204030204" pitchFamily="34" charset="0"/>
              </a:rPr>
              <a:t>Om alla kommuner i Gävleborgs län var som den ”bästa” kommunen inom varje levnadsvana skulle antalet nya </a:t>
            </a:r>
            <a:r>
              <a:rPr lang="sv-SE" sz="2000" dirty="0" smtClean="0">
                <a:latin typeface="Calibri" panose="020F0502020204030204" pitchFamily="34" charset="0"/>
              </a:rPr>
              <a:t>sjukdomsfall </a:t>
            </a:r>
            <a:r>
              <a:rPr lang="sv-SE" sz="2000" dirty="0">
                <a:latin typeface="Calibri" panose="020F0502020204030204" pitchFamily="34" charset="0"/>
              </a:rPr>
              <a:t>och kostnader under </a:t>
            </a:r>
            <a:r>
              <a:rPr lang="sv-SE" sz="2000" u="sng" dirty="0" smtClean="0">
                <a:latin typeface="Calibri" panose="020F0502020204030204" pitchFamily="34" charset="0"/>
              </a:rPr>
              <a:t>10 år</a:t>
            </a:r>
            <a:r>
              <a:rPr lang="sv-SE" sz="2000" dirty="0" smtClean="0">
                <a:latin typeface="Calibri" panose="020F0502020204030204" pitchFamily="34" charset="0"/>
              </a:rPr>
              <a:t> </a:t>
            </a:r>
            <a:r>
              <a:rPr lang="sv-SE" sz="2000" dirty="0">
                <a:latin typeface="Calibri" panose="020F0502020204030204" pitchFamily="34" charset="0"/>
              </a:rPr>
              <a:t>minska med totalt:</a:t>
            </a:r>
          </a:p>
        </p:txBody>
      </p:sp>
      <p:sp>
        <p:nvSpPr>
          <p:cNvPr id="2" name="textruta 1"/>
          <p:cNvSpPr txBox="1"/>
          <p:nvPr/>
        </p:nvSpPr>
        <p:spPr>
          <a:xfrm>
            <a:off x="9220880" y="5642408"/>
            <a:ext cx="1915680" cy="338554"/>
          </a:xfrm>
          <a:prstGeom prst="rect">
            <a:avLst/>
          </a:prstGeom>
          <a:noFill/>
        </p:spPr>
        <p:txBody>
          <a:bodyPr wrap="square" rtlCol="0">
            <a:spAutoFit/>
          </a:bodyPr>
          <a:lstStyle/>
          <a:p>
            <a:pPr algn="ctr"/>
            <a:r>
              <a:rPr lang="sv-SE" sz="1600" dirty="0" smtClean="0">
                <a:latin typeface="Calibri" panose="020F0502020204030204" pitchFamily="34" charset="0"/>
              </a:rPr>
              <a:t>1 961 </a:t>
            </a:r>
            <a:r>
              <a:rPr lang="sv-SE" sz="1600" dirty="0" err="1" smtClean="0">
                <a:latin typeface="Calibri" panose="020F0502020204030204" pitchFamily="34" charset="0"/>
              </a:rPr>
              <a:t>st</a:t>
            </a:r>
            <a:r>
              <a:rPr lang="sv-SE" sz="1600" dirty="0" smtClean="0">
                <a:latin typeface="Calibri" panose="020F0502020204030204" pitchFamily="34" charset="0"/>
              </a:rPr>
              <a:t> sjukdomsfall</a:t>
            </a:r>
            <a:endParaRPr lang="sv-SE" sz="1600" dirty="0">
              <a:latin typeface="Calibri" panose="020F0502020204030204" pitchFamily="34" charset="0"/>
            </a:endParaRPr>
          </a:p>
        </p:txBody>
      </p:sp>
      <p:sp>
        <p:nvSpPr>
          <p:cNvPr id="14" name="textruta 13"/>
          <p:cNvSpPr txBox="1"/>
          <p:nvPr/>
        </p:nvSpPr>
        <p:spPr>
          <a:xfrm>
            <a:off x="4982424" y="5622339"/>
            <a:ext cx="2225563" cy="830997"/>
          </a:xfrm>
          <a:prstGeom prst="rect">
            <a:avLst/>
          </a:prstGeom>
          <a:noFill/>
        </p:spPr>
        <p:txBody>
          <a:bodyPr wrap="square" rtlCol="0">
            <a:spAutoFit/>
          </a:bodyPr>
          <a:lstStyle/>
          <a:p>
            <a:pPr algn="ctr"/>
            <a:r>
              <a:rPr lang="sv-SE" sz="1600" b="1" dirty="0" smtClean="0">
                <a:latin typeface="Calibri" panose="020F0502020204030204" pitchFamily="34" charset="0"/>
              </a:rPr>
              <a:t>Samhällets kostnadsminskning </a:t>
            </a:r>
          </a:p>
          <a:p>
            <a:pPr algn="ctr"/>
            <a:r>
              <a:rPr lang="sv-SE" sz="1600" b="1" dirty="0" smtClean="0">
                <a:latin typeface="Calibri" panose="020F0502020204030204" pitchFamily="34" charset="0"/>
              </a:rPr>
              <a:t>268 049 000 kr</a:t>
            </a:r>
            <a:endParaRPr lang="sv-SE" sz="1600" b="1" dirty="0">
              <a:latin typeface="Calibri" panose="020F0502020204030204" pitchFamily="34" charset="0"/>
            </a:endParaRPr>
          </a:p>
        </p:txBody>
      </p:sp>
      <p:sp>
        <p:nvSpPr>
          <p:cNvPr id="21" name="textruta 20"/>
          <p:cNvSpPr txBox="1"/>
          <p:nvPr/>
        </p:nvSpPr>
        <p:spPr>
          <a:xfrm>
            <a:off x="116562" y="5622339"/>
            <a:ext cx="4156429"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a:t>
            </a:r>
            <a:r>
              <a:rPr lang="sv-SE" sz="1600" dirty="0" smtClean="0">
                <a:latin typeface="Calibri" panose="020F0502020204030204" pitchFamily="34" charset="0"/>
              </a:rPr>
              <a:t>kostnad: 102 656 000 kr</a:t>
            </a:r>
            <a:r>
              <a:rPr lang="sv-SE" sz="1600" dirty="0">
                <a:latin typeface="Calibri" panose="020F0502020204030204" pitchFamily="34" charset="0"/>
              </a:rPr>
              <a:t>.</a:t>
            </a:r>
          </a:p>
          <a:p>
            <a:pPr algn="ctr"/>
            <a:r>
              <a:rPr lang="sv-SE" sz="1600" dirty="0">
                <a:latin typeface="Calibri" panose="020F0502020204030204" pitchFamily="34" charset="0"/>
              </a:rPr>
              <a:t>Kommunens </a:t>
            </a:r>
            <a:r>
              <a:rPr lang="sv-SE" sz="1600" dirty="0" smtClean="0">
                <a:latin typeface="Calibri" panose="020F0502020204030204" pitchFamily="34" charset="0"/>
              </a:rPr>
              <a:t>kostnad: 72 153 000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kostnad: 93 240 000 kr</a:t>
            </a:r>
            <a:r>
              <a:rPr lang="sv-SE" sz="1600" dirty="0">
                <a:latin typeface="Calibri" panose="020F0502020204030204" pitchFamily="34" charset="0"/>
              </a:rPr>
              <a:t>.</a:t>
            </a:r>
          </a:p>
        </p:txBody>
      </p:sp>
      <p:pic>
        <p:nvPicPr>
          <p:cNvPr id="22" name="Bildobjekt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640" y="2546458"/>
            <a:ext cx="1216060" cy="871019"/>
          </a:xfrm>
          <a:prstGeom prst="rect">
            <a:avLst/>
          </a:prstGeom>
        </p:spPr>
      </p:pic>
      <p:pic>
        <p:nvPicPr>
          <p:cNvPr id="23" name="Bildobjekt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046" y="2501988"/>
            <a:ext cx="1237100" cy="929929"/>
          </a:xfrm>
          <a:prstGeom prst="rect">
            <a:avLst/>
          </a:prstGeom>
        </p:spPr>
      </p:pic>
      <p:pic>
        <p:nvPicPr>
          <p:cNvPr id="24" name="Bildobjekt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3492" y="2552289"/>
            <a:ext cx="1195021" cy="892058"/>
          </a:xfrm>
          <a:prstGeom prst="rect">
            <a:avLst/>
          </a:prstGeom>
        </p:spPr>
      </p:pic>
      <p:pic>
        <p:nvPicPr>
          <p:cNvPr id="25" name="Bildobjekt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5859" y="2544622"/>
            <a:ext cx="1195021" cy="883642"/>
          </a:xfrm>
          <a:prstGeom prst="rect">
            <a:avLst/>
          </a:prstGeom>
        </p:spPr>
      </p:pic>
      <p:sp>
        <p:nvSpPr>
          <p:cNvPr id="26" name="Rektangel 25"/>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”Bästa” kommun</a:t>
            </a:r>
            <a:endParaRPr lang="sv-SE" b="1" i="1" dirty="0">
              <a:latin typeface="Calibri" panose="020F0502020204030204" pitchFamily="34" charset="0"/>
            </a:endParaRPr>
          </a:p>
        </p:txBody>
      </p:sp>
    </p:spTree>
    <p:extLst>
      <p:ext uri="{BB962C8B-B14F-4D97-AF65-F5344CB8AC3E}">
        <p14:creationId xmlns:p14="http://schemas.microsoft.com/office/powerpoint/2010/main" val="393745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lstStyle/>
          <a:p>
            <a:r>
              <a:rPr lang="sv-SE" dirty="0" smtClean="0"/>
              <a:t>Sammanfattning av fyra levnadsvanor</a:t>
            </a:r>
            <a:endParaRPr lang="sv-SE" dirty="0"/>
          </a:p>
        </p:txBody>
      </p:sp>
      <p:sp>
        <p:nvSpPr>
          <p:cNvPr id="5" name="Platshållare för text 4"/>
          <p:cNvSpPr>
            <a:spLocks noGrp="1"/>
          </p:cNvSpPr>
          <p:nvPr>
            <p:ph type="body" sz="quarter" idx="17"/>
          </p:nvPr>
        </p:nvSpPr>
        <p:spPr>
          <a:xfrm>
            <a:off x="6168008" y="6616800"/>
            <a:ext cx="5400200" cy="196576"/>
          </a:xfrm>
        </p:spPr>
        <p:txBody>
          <a:bodyPr/>
          <a:lstStyle/>
          <a:p>
            <a:r>
              <a:rPr lang="sv-SE" dirty="0" smtClean="0"/>
              <a:t>Källa: Hälsokalkylatorn (2017) och Samhällsmedicin, Region Gävleborg</a:t>
            </a:r>
            <a:endParaRPr lang="sv-SE" dirty="0"/>
          </a:p>
        </p:txBody>
      </p:sp>
      <p:pic>
        <p:nvPicPr>
          <p:cNvPr id="15" name="Bildobjekt 14"/>
          <p:cNvPicPr>
            <a:picLocks noChangeAspect="1"/>
          </p:cNvPicPr>
          <p:nvPr/>
        </p:nvPicPr>
        <p:blipFill>
          <a:blip r:embed="rId2"/>
          <a:stretch>
            <a:fillRect/>
          </a:stretch>
        </p:blipFill>
        <p:spPr>
          <a:xfrm>
            <a:off x="1677931" y="4402878"/>
            <a:ext cx="1033693" cy="1239530"/>
          </a:xfrm>
          <a:prstGeom prst="rect">
            <a:avLst/>
          </a:prstGeom>
        </p:spPr>
      </p:pic>
      <p:pic>
        <p:nvPicPr>
          <p:cNvPr id="16" name="Bildobjekt 15"/>
          <p:cNvPicPr>
            <a:picLocks noChangeAspect="1"/>
          </p:cNvPicPr>
          <p:nvPr/>
        </p:nvPicPr>
        <p:blipFill>
          <a:blip r:embed="rId3"/>
          <a:stretch>
            <a:fillRect/>
          </a:stretch>
        </p:blipFill>
        <p:spPr>
          <a:xfrm>
            <a:off x="5017682" y="4318837"/>
            <a:ext cx="2155051" cy="1407612"/>
          </a:xfrm>
          <a:prstGeom prst="ellipse">
            <a:avLst/>
          </a:prstGeom>
          <a:ln>
            <a:noFill/>
          </a:ln>
          <a:effectLst>
            <a:softEdge rad="112500"/>
          </a:effectLst>
        </p:spPr>
      </p:pic>
      <p:pic>
        <p:nvPicPr>
          <p:cNvPr id="17" name="Bildobjekt 16"/>
          <p:cNvPicPr/>
          <p:nvPr/>
        </p:nvPicPr>
        <p:blipFill>
          <a:blip r:embed="rId4" cstate="print">
            <a:extLst>
              <a:ext uri="{28A0092B-C50C-407E-A947-70E740481C1C}">
                <a14:useLocalDpi xmlns:a14="http://schemas.microsoft.com/office/drawing/2010/main" val="0"/>
              </a:ext>
            </a:extLst>
          </a:blip>
          <a:stretch>
            <a:fillRect/>
          </a:stretch>
        </p:blipFill>
        <p:spPr>
          <a:xfrm>
            <a:off x="9493333" y="4377947"/>
            <a:ext cx="1024315" cy="1264461"/>
          </a:xfrm>
          <a:prstGeom prst="rect">
            <a:avLst/>
          </a:prstGeom>
        </p:spPr>
      </p:pic>
      <p:sp>
        <p:nvSpPr>
          <p:cNvPr id="18" name="textruta 17"/>
          <p:cNvSpPr txBox="1"/>
          <p:nvPr/>
        </p:nvSpPr>
        <p:spPr>
          <a:xfrm>
            <a:off x="9480376" y="4782268"/>
            <a:ext cx="1050227" cy="430887"/>
          </a:xfrm>
          <a:prstGeom prst="rect">
            <a:avLst/>
          </a:prstGeom>
          <a:noFill/>
        </p:spPr>
        <p:txBody>
          <a:bodyPr wrap="square" rtlCol="0">
            <a:spAutoFit/>
          </a:bodyPr>
          <a:lstStyle/>
          <a:p>
            <a:pPr algn="ctr"/>
            <a:r>
              <a:rPr lang="sv-SE" sz="1100" b="1" dirty="0" smtClean="0">
                <a:solidFill>
                  <a:schemeClr val="bg1"/>
                </a:solidFill>
                <a:latin typeface="Calibri" panose="020F0502020204030204" pitchFamily="34" charset="0"/>
              </a:rPr>
              <a:t>Förebyggande av nya fall</a:t>
            </a:r>
            <a:endParaRPr lang="sv-SE" sz="1100" b="1" dirty="0">
              <a:solidFill>
                <a:schemeClr val="bg1"/>
              </a:solidFill>
              <a:latin typeface="Calibri" panose="020F0502020204030204" pitchFamily="34" charset="0"/>
            </a:endParaRPr>
          </a:p>
        </p:txBody>
      </p:sp>
      <p:sp>
        <p:nvSpPr>
          <p:cNvPr id="19" name="textruta 18"/>
          <p:cNvSpPr txBox="1"/>
          <p:nvPr/>
        </p:nvSpPr>
        <p:spPr>
          <a:xfrm>
            <a:off x="2855640" y="3441194"/>
            <a:ext cx="6480720" cy="1015663"/>
          </a:xfrm>
          <a:prstGeom prst="rect">
            <a:avLst/>
          </a:prstGeom>
          <a:noFill/>
        </p:spPr>
        <p:txBody>
          <a:bodyPr wrap="square" rtlCol="0">
            <a:spAutoFit/>
          </a:bodyPr>
          <a:lstStyle/>
          <a:p>
            <a:pPr algn="ctr"/>
            <a:r>
              <a:rPr lang="sv-SE" sz="2000" dirty="0">
                <a:latin typeface="Calibri" panose="020F0502020204030204" pitchFamily="34" charset="0"/>
              </a:rPr>
              <a:t>Om förekomsten, inom alla fyra levnadsvaneområden, minskade med 2 procentenheter, skulle antalet nya </a:t>
            </a:r>
            <a:r>
              <a:rPr lang="sv-SE" sz="2000" dirty="0" smtClean="0">
                <a:latin typeface="Calibri" panose="020F0502020204030204" pitchFamily="34" charset="0"/>
              </a:rPr>
              <a:t>sjukdomsfall </a:t>
            </a:r>
            <a:r>
              <a:rPr lang="sv-SE" sz="2000" dirty="0">
                <a:latin typeface="Calibri" panose="020F0502020204030204" pitchFamily="34" charset="0"/>
              </a:rPr>
              <a:t>och kostnader under </a:t>
            </a:r>
            <a:r>
              <a:rPr lang="sv-SE" sz="2000" u="sng" dirty="0" smtClean="0">
                <a:latin typeface="Calibri" panose="020F0502020204030204" pitchFamily="34" charset="0"/>
              </a:rPr>
              <a:t>5 år</a:t>
            </a:r>
            <a:r>
              <a:rPr lang="sv-SE" sz="2000" dirty="0" smtClean="0">
                <a:latin typeface="Calibri" panose="020F0502020204030204" pitchFamily="34" charset="0"/>
              </a:rPr>
              <a:t> </a:t>
            </a:r>
            <a:r>
              <a:rPr lang="sv-SE" sz="2000" dirty="0">
                <a:latin typeface="Calibri" panose="020F0502020204030204" pitchFamily="34" charset="0"/>
              </a:rPr>
              <a:t>minska med totalt:</a:t>
            </a:r>
          </a:p>
        </p:txBody>
      </p:sp>
      <p:sp>
        <p:nvSpPr>
          <p:cNvPr id="2" name="textruta 1"/>
          <p:cNvSpPr txBox="1"/>
          <p:nvPr/>
        </p:nvSpPr>
        <p:spPr>
          <a:xfrm>
            <a:off x="9220880" y="5642408"/>
            <a:ext cx="1771664" cy="338554"/>
          </a:xfrm>
          <a:prstGeom prst="rect">
            <a:avLst/>
          </a:prstGeom>
          <a:noFill/>
        </p:spPr>
        <p:txBody>
          <a:bodyPr wrap="square" rtlCol="0">
            <a:spAutoFit/>
          </a:bodyPr>
          <a:lstStyle/>
          <a:p>
            <a:pPr algn="ctr"/>
            <a:r>
              <a:rPr lang="sv-SE" sz="1600" dirty="0" smtClean="0">
                <a:latin typeface="Calibri" panose="020F0502020204030204" pitchFamily="34" charset="0"/>
              </a:rPr>
              <a:t>270 </a:t>
            </a:r>
            <a:r>
              <a:rPr lang="sv-SE" sz="1600" dirty="0" err="1" smtClean="0">
                <a:latin typeface="Calibri" panose="020F0502020204030204" pitchFamily="34" charset="0"/>
              </a:rPr>
              <a:t>st</a:t>
            </a:r>
            <a:r>
              <a:rPr lang="sv-SE" sz="1600" dirty="0" smtClean="0">
                <a:latin typeface="Calibri" panose="020F0502020204030204" pitchFamily="34" charset="0"/>
              </a:rPr>
              <a:t> sjukdomsfall</a:t>
            </a:r>
            <a:endParaRPr lang="sv-SE" sz="1600" dirty="0">
              <a:latin typeface="Calibri" panose="020F0502020204030204" pitchFamily="34" charset="0"/>
            </a:endParaRPr>
          </a:p>
        </p:txBody>
      </p:sp>
      <p:sp>
        <p:nvSpPr>
          <p:cNvPr id="14" name="textruta 13"/>
          <p:cNvSpPr txBox="1"/>
          <p:nvPr/>
        </p:nvSpPr>
        <p:spPr>
          <a:xfrm>
            <a:off x="4982424" y="5622339"/>
            <a:ext cx="2225563" cy="830997"/>
          </a:xfrm>
          <a:prstGeom prst="rect">
            <a:avLst/>
          </a:prstGeom>
          <a:noFill/>
        </p:spPr>
        <p:txBody>
          <a:bodyPr wrap="square" rtlCol="0">
            <a:spAutoFit/>
          </a:bodyPr>
          <a:lstStyle/>
          <a:p>
            <a:pPr algn="ctr"/>
            <a:r>
              <a:rPr lang="sv-SE" sz="1600" b="1" dirty="0" smtClean="0">
                <a:latin typeface="Calibri" panose="020F0502020204030204" pitchFamily="34" charset="0"/>
              </a:rPr>
              <a:t>Samhällets kostnadsminskning </a:t>
            </a:r>
          </a:p>
          <a:p>
            <a:pPr algn="ctr"/>
            <a:r>
              <a:rPr lang="sv-SE" sz="1600" b="1" dirty="0" smtClean="0">
                <a:latin typeface="Calibri" panose="020F0502020204030204" pitchFamily="34" charset="0"/>
              </a:rPr>
              <a:t>34 749 000 kr</a:t>
            </a:r>
            <a:endParaRPr lang="sv-SE" sz="1600" b="1" dirty="0">
              <a:latin typeface="Calibri" panose="020F0502020204030204" pitchFamily="34" charset="0"/>
            </a:endParaRPr>
          </a:p>
        </p:txBody>
      </p:sp>
      <p:sp>
        <p:nvSpPr>
          <p:cNvPr id="21" name="textruta 20"/>
          <p:cNvSpPr txBox="1"/>
          <p:nvPr/>
        </p:nvSpPr>
        <p:spPr>
          <a:xfrm>
            <a:off x="116562" y="5622339"/>
            <a:ext cx="4156429"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a:t>
            </a:r>
            <a:r>
              <a:rPr lang="sv-SE" sz="1600" dirty="0" smtClean="0">
                <a:latin typeface="Calibri" panose="020F0502020204030204" pitchFamily="34" charset="0"/>
              </a:rPr>
              <a:t>kostnad: 13 968 000 kr</a:t>
            </a:r>
            <a:r>
              <a:rPr lang="sv-SE" sz="1600" dirty="0">
                <a:latin typeface="Calibri" panose="020F0502020204030204" pitchFamily="34" charset="0"/>
              </a:rPr>
              <a:t>.</a:t>
            </a:r>
          </a:p>
          <a:p>
            <a:pPr algn="ctr"/>
            <a:r>
              <a:rPr lang="sv-SE" sz="1600" dirty="0">
                <a:latin typeface="Calibri" panose="020F0502020204030204" pitchFamily="34" charset="0"/>
              </a:rPr>
              <a:t>Kommunens </a:t>
            </a:r>
            <a:r>
              <a:rPr lang="sv-SE" sz="1600" dirty="0" smtClean="0">
                <a:latin typeface="Calibri" panose="020F0502020204030204" pitchFamily="34" charset="0"/>
              </a:rPr>
              <a:t>kostnad: 10 773 000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kostnad: 10 008 000 kr</a:t>
            </a:r>
            <a:r>
              <a:rPr lang="sv-SE" sz="1600" dirty="0">
                <a:latin typeface="Calibri" panose="020F0502020204030204" pitchFamily="34" charset="0"/>
              </a:rPr>
              <a:t>.</a:t>
            </a:r>
          </a:p>
        </p:txBody>
      </p:sp>
      <p:pic>
        <p:nvPicPr>
          <p:cNvPr id="22" name="Bildobjekt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640" y="2546458"/>
            <a:ext cx="1216060" cy="871019"/>
          </a:xfrm>
          <a:prstGeom prst="rect">
            <a:avLst/>
          </a:prstGeom>
        </p:spPr>
      </p:pic>
      <p:pic>
        <p:nvPicPr>
          <p:cNvPr id="23" name="Bildobjekt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046" y="2501988"/>
            <a:ext cx="1237100" cy="929929"/>
          </a:xfrm>
          <a:prstGeom prst="rect">
            <a:avLst/>
          </a:prstGeom>
        </p:spPr>
      </p:pic>
      <p:pic>
        <p:nvPicPr>
          <p:cNvPr id="24" name="Bildobjekt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3492" y="2552289"/>
            <a:ext cx="1195021" cy="892058"/>
          </a:xfrm>
          <a:prstGeom prst="rect">
            <a:avLst/>
          </a:prstGeom>
        </p:spPr>
      </p:pic>
      <p:pic>
        <p:nvPicPr>
          <p:cNvPr id="25" name="Bildobjekt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5859" y="2544622"/>
            <a:ext cx="1195021" cy="883642"/>
          </a:xfrm>
          <a:prstGeom prst="rect">
            <a:avLst/>
          </a:prstGeom>
        </p:spPr>
      </p:pic>
      <p:sp>
        <p:nvSpPr>
          <p:cNvPr id="20" name="Rektangel 19"/>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Tree>
    <p:extLst>
      <p:ext uri="{BB962C8B-B14F-4D97-AF65-F5344CB8AC3E}">
        <p14:creationId xmlns:p14="http://schemas.microsoft.com/office/powerpoint/2010/main" val="282333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6"/>
          </p:nvPr>
        </p:nvSpPr>
        <p:spPr/>
        <p:txBody>
          <a:bodyPr/>
          <a:lstStyle/>
          <a:p>
            <a:r>
              <a:rPr lang="sv-SE" dirty="0" smtClean="0"/>
              <a:t>Sammanfattning av fyra levnadsvanor</a:t>
            </a:r>
            <a:endParaRPr lang="sv-SE" dirty="0"/>
          </a:p>
        </p:txBody>
      </p:sp>
      <p:sp>
        <p:nvSpPr>
          <p:cNvPr id="5" name="Platshållare för text 4"/>
          <p:cNvSpPr>
            <a:spLocks noGrp="1"/>
          </p:cNvSpPr>
          <p:nvPr>
            <p:ph type="body" sz="quarter" idx="17"/>
          </p:nvPr>
        </p:nvSpPr>
        <p:spPr>
          <a:xfrm>
            <a:off x="6168008" y="6616800"/>
            <a:ext cx="5400200" cy="196576"/>
          </a:xfrm>
        </p:spPr>
        <p:txBody>
          <a:bodyPr/>
          <a:lstStyle/>
          <a:p>
            <a:r>
              <a:rPr lang="sv-SE" dirty="0" smtClean="0"/>
              <a:t>Källa: Hälsokalkylatorn (2017) och Samhällsmedicin, Region Gävleborg</a:t>
            </a:r>
            <a:endParaRPr lang="sv-SE" dirty="0"/>
          </a:p>
        </p:txBody>
      </p:sp>
      <p:pic>
        <p:nvPicPr>
          <p:cNvPr id="15" name="Bildobjekt 14"/>
          <p:cNvPicPr>
            <a:picLocks noChangeAspect="1"/>
          </p:cNvPicPr>
          <p:nvPr/>
        </p:nvPicPr>
        <p:blipFill>
          <a:blip r:embed="rId2"/>
          <a:stretch>
            <a:fillRect/>
          </a:stretch>
        </p:blipFill>
        <p:spPr>
          <a:xfrm>
            <a:off x="1677931" y="4402878"/>
            <a:ext cx="1033693" cy="1239530"/>
          </a:xfrm>
          <a:prstGeom prst="rect">
            <a:avLst/>
          </a:prstGeom>
        </p:spPr>
      </p:pic>
      <p:pic>
        <p:nvPicPr>
          <p:cNvPr id="16" name="Bildobjekt 15"/>
          <p:cNvPicPr>
            <a:picLocks noChangeAspect="1"/>
          </p:cNvPicPr>
          <p:nvPr/>
        </p:nvPicPr>
        <p:blipFill>
          <a:blip r:embed="rId3"/>
          <a:stretch>
            <a:fillRect/>
          </a:stretch>
        </p:blipFill>
        <p:spPr>
          <a:xfrm>
            <a:off x="5017682" y="4318837"/>
            <a:ext cx="2155051" cy="1407612"/>
          </a:xfrm>
          <a:prstGeom prst="ellipse">
            <a:avLst/>
          </a:prstGeom>
          <a:ln>
            <a:noFill/>
          </a:ln>
          <a:effectLst>
            <a:softEdge rad="112500"/>
          </a:effectLst>
        </p:spPr>
      </p:pic>
      <p:pic>
        <p:nvPicPr>
          <p:cNvPr id="17" name="Bildobjekt 16"/>
          <p:cNvPicPr/>
          <p:nvPr/>
        </p:nvPicPr>
        <p:blipFill>
          <a:blip r:embed="rId4" cstate="print">
            <a:extLst>
              <a:ext uri="{28A0092B-C50C-407E-A947-70E740481C1C}">
                <a14:useLocalDpi xmlns:a14="http://schemas.microsoft.com/office/drawing/2010/main" val="0"/>
              </a:ext>
            </a:extLst>
          </a:blip>
          <a:stretch>
            <a:fillRect/>
          </a:stretch>
        </p:blipFill>
        <p:spPr>
          <a:xfrm>
            <a:off x="9493333" y="4377947"/>
            <a:ext cx="1024315" cy="1264461"/>
          </a:xfrm>
          <a:prstGeom prst="rect">
            <a:avLst/>
          </a:prstGeom>
        </p:spPr>
      </p:pic>
      <p:sp>
        <p:nvSpPr>
          <p:cNvPr id="18" name="textruta 17"/>
          <p:cNvSpPr txBox="1"/>
          <p:nvPr/>
        </p:nvSpPr>
        <p:spPr>
          <a:xfrm>
            <a:off x="9480376" y="4782268"/>
            <a:ext cx="1050227" cy="430887"/>
          </a:xfrm>
          <a:prstGeom prst="rect">
            <a:avLst/>
          </a:prstGeom>
          <a:noFill/>
        </p:spPr>
        <p:txBody>
          <a:bodyPr wrap="square" rtlCol="0">
            <a:spAutoFit/>
          </a:bodyPr>
          <a:lstStyle/>
          <a:p>
            <a:pPr algn="ctr"/>
            <a:r>
              <a:rPr lang="sv-SE" sz="1100" b="1" dirty="0" smtClean="0">
                <a:solidFill>
                  <a:schemeClr val="bg1"/>
                </a:solidFill>
                <a:latin typeface="Calibri" panose="020F0502020204030204" pitchFamily="34" charset="0"/>
              </a:rPr>
              <a:t>Förebyggande av nya fall</a:t>
            </a:r>
            <a:endParaRPr lang="sv-SE" sz="1100" b="1" dirty="0">
              <a:solidFill>
                <a:schemeClr val="bg1"/>
              </a:solidFill>
              <a:latin typeface="Calibri" panose="020F0502020204030204" pitchFamily="34" charset="0"/>
            </a:endParaRPr>
          </a:p>
        </p:txBody>
      </p:sp>
      <p:sp>
        <p:nvSpPr>
          <p:cNvPr id="19" name="textruta 18"/>
          <p:cNvSpPr txBox="1"/>
          <p:nvPr/>
        </p:nvSpPr>
        <p:spPr>
          <a:xfrm>
            <a:off x="2855640" y="3441194"/>
            <a:ext cx="6480720" cy="1015663"/>
          </a:xfrm>
          <a:prstGeom prst="rect">
            <a:avLst/>
          </a:prstGeom>
          <a:noFill/>
        </p:spPr>
        <p:txBody>
          <a:bodyPr wrap="square" rtlCol="0">
            <a:spAutoFit/>
          </a:bodyPr>
          <a:lstStyle/>
          <a:p>
            <a:pPr algn="ctr"/>
            <a:r>
              <a:rPr lang="sv-SE" sz="2000" dirty="0">
                <a:latin typeface="Calibri" panose="020F0502020204030204" pitchFamily="34" charset="0"/>
              </a:rPr>
              <a:t>Om förekomsten, inom alla fyra levnadsvaneområden, minskade med 2 procentenheter, skulle antalet nya </a:t>
            </a:r>
            <a:r>
              <a:rPr lang="sv-SE" sz="2000" dirty="0" smtClean="0">
                <a:latin typeface="Calibri" panose="020F0502020204030204" pitchFamily="34" charset="0"/>
              </a:rPr>
              <a:t>sjukdomsfall </a:t>
            </a:r>
            <a:r>
              <a:rPr lang="sv-SE" sz="2000" dirty="0">
                <a:latin typeface="Calibri" panose="020F0502020204030204" pitchFamily="34" charset="0"/>
              </a:rPr>
              <a:t>och kostnader under </a:t>
            </a:r>
            <a:r>
              <a:rPr lang="sv-SE" sz="2000" u="sng" dirty="0" smtClean="0">
                <a:latin typeface="Calibri" panose="020F0502020204030204" pitchFamily="34" charset="0"/>
              </a:rPr>
              <a:t>10 år</a:t>
            </a:r>
            <a:r>
              <a:rPr lang="sv-SE" sz="2000" dirty="0" smtClean="0">
                <a:latin typeface="Calibri" panose="020F0502020204030204" pitchFamily="34" charset="0"/>
              </a:rPr>
              <a:t> </a:t>
            </a:r>
            <a:r>
              <a:rPr lang="sv-SE" sz="2000" dirty="0">
                <a:latin typeface="Calibri" panose="020F0502020204030204" pitchFamily="34" charset="0"/>
              </a:rPr>
              <a:t>minska med totalt:</a:t>
            </a:r>
          </a:p>
        </p:txBody>
      </p:sp>
      <p:sp>
        <p:nvSpPr>
          <p:cNvPr id="2" name="textruta 1"/>
          <p:cNvSpPr txBox="1"/>
          <p:nvPr/>
        </p:nvSpPr>
        <p:spPr>
          <a:xfrm>
            <a:off x="9220880" y="5642408"/>
            <a:ext cx="1915680" cy="338554"/>
          </a:xfrm>
          <a:prstGeom prst="rect">
            <a:avLst/>
          </a:prstGeom>
          <a:noFill/>
        </p:spPr>
        <p:txBody>
          <a:bodyPr wrap="square" rtlCol="0">
            <a:spAutoFit/>
          </a:bodyPr>
          <a:lstStyle/>
          <a:p>
            <a:pPr algn="ctr"/>
            <a:r>
              <a:rPr lang="sv-SE" sz="1600" dirty="0" smtClean="0">
                <a:latin typeface="Calibri" panose="020F0502020204030204" pitchFamily="34" charset="0"/>
              </a:rPr>
              <a:t>1 211 </a:t>
            </a:r>
            <a:r>
              <a:rPr lang="sv-SE" sz="1600" dirty="0" err="1" smtClean="0">
                <a:latin typeface="Calibri" panose="020F0502020204030204" pitchFamily="34" charset="0"/>
              </a:rPr>
              <a:t>st</a:t>
            </a:r>
            <a:r>
              <a:rPr lang="sv-SE" sz="1600" dirty="0" smtClean="0">
                <a:latin typeface="Calibri" panose="020F0502020204030204" pitchFamily="34" charset="0"/>
              </a:rPr>
              <a:t> sjukdomsfall</a:t>
            </a:r>
            <a:endParaRPr lang="sv-SE" sz="1600" dirty="0">
              <a:latin typeface="Calibri" panose="020F0502020204030204" pitchFamily="34" charset="0"/>
            </a:endParaRPr>
          </a:p>
        </p:txBody>
      </p:sp>
      <p:sp>
        <p:nvSpPr>
          <p:cNvPr id="14" name="textruta 13"/>
          <p:cNvSpPr txBox="1"/>
          <p:nvPr/>
        </p:nvSpPr>
        <p:spPr>
          <a:xfrm>
            <a:off x="4982424" y="5622339"/>
            <a:ext cx="2225563" cy="830997"/>
          </a:xfrm>
          <a:prstGeom prst="rect">
            <a:avLst/>
          </a:prstGeom>
          <a:noFill/>
        </p:spPr>
        <p:txBody>
          <a:bodyPr wrap="square" rtlCol="0">
            <a:spAutoFit/>
          </a:bodyPr>
          <a:lstStyle/>
          <a:p>
            <a:pPr algn="ctr"/>
            <a:r>
              <a:rPr lang="sv-SE" sz="1600" b="1" dirty="0" smtClean="0">
                <a:latin typeface="Calibri" panose="020F0502020204030204" pitchFamily="34" charset="0"/>
              </a:rPr>
              <a:t>Samhällets kostnadsminskning </a:t>
            </a:r>
          </a:p>
          <a:p>
            <a:pPr algn="ctr"/>
            <a:r>
              <a:rPr lang="sv-SE" sz="1600" b="1" dirty="0" smtClean="0">
                <a:latin typeface="Calibri" panose="020F0502020204030204" pitchFamily="34" charset="0"/>
              </a:rPr>
              <a:t>158 352 000 kr</a:t>
            </a:r>
            <a:endParaRPr lang="sv-SE" sz="1600" b="1" dirty="0">
              <a:latin typeface="Calibri" panose="020F0502020204030204" pitchFamily="34" charset="0"/>
            </a:endParaRPr>
          </a:p>
        </p:txBody>
      </p:sp>
      <p:sp>
        <p:nvSpPr>
          <p:cNvPr id="21" name="textruta 20"/>
          <p:cNvSpPr txBox="1"/>
          <p:nvPr/>
        </p:nvSpPr>
        <p:spPr>
          <a:xfrm>
            <a:off x="116562" y="5622339"/>
            <a:ext cx="4156429" cy="830997"/>
          </a:xfrm>
          <a:prstGeom prst="rect">
            <a:avLst/>
          </a:prstGeom>
          <a:noFill/>
        </p:spPr>
        <p:txBody>
          <a:bodyPr wrap="square" rtlCol="0">
            <a:spAutoFit/>
          </a:bodyPr>
          <a:lstStyle/>
          <a:p>
            <a:pPr algn="ctr"/>
            <a:r>
              <a:rPr lang="sv-SE" sz="1600" dirty="0">
                <a:latin typeface="Calibri" panose="020F0502020204030204" pitchFamily="34" charset="0"/>
              </a:rPr>
              <a:t>Hälso- och sjukvårdens </a:t>
            </a:r>
            <a:r>
              <a:rPr lang="sv-SE" sz="1600" dirty="0" smtClean="0">
                <a:latin typeface="Calibri" panose="020F0502020204030204" pitchFamily="34" charset="0"/>
              </a:rPr>
              <a:t>kostnad: 62 484 000 kr</a:t>
            </a:r>
            <a:r>
              <a:rPr lang="sv-SE" sz="1600" dirty="0">
                <a:latin typeface="Calibri" panose="020F0502020204030204" pitchFamily="34" charset="0"/>
              </a:rPr>
              <a:t>.</a:t>
            </a:r>
          </a:p>
          <a:p>
            <a:pPr algn="ctr"/>
            <a:r>
              <a:rPr lang="sv-SE" sz="1600" dirty="0">
                <a:latin typeface="Calibri" panose="020F0502020204030204" pitchFamily="34" charset="0"/>
              </a:rPr>
              <a:t>Kommunens </a:t>
            </a:r>
            <a:r>
              <a:rPr lang="sv-SE" sz="1600" dirty="0" smtClean="0">
                <a:latin typeface="Calibri" panose="020F0502020204030204" pitchFamily="34" charset="0"/>
              </a:rPr>
              <a:t>kostnad: 48 348 000 kr</a:t>
            </a:r>
            <a:r>
              <a:rPr lang="sv-SE" sz="1600" dirty="0">
                <a:latin typeface="Calibri" panose="020F0502020204030204" pitchFamily="34" charset="0"/>
              </a:rPr>
              <a:t>.</a:t>
            </a:r>
          </a:p>
          <a:p>
            <a:pPr algn="ctr"/>
            <a:r>
              <a:rPr lang="sv-SE" sz="1600" dirty="0" smtClean="0">
                <a:latin typeface="Calibri" panose="020F0502020204030204" pitchFamily="34" charset="0"/>
              </a:rPr>
              <a:t>Försäkringskassans kostnad: 47 520 000 kr</a:t>
            </a:r>
            <a:r>
              <a:rPr lang="sv-SE" sz="1600" dirty="0">
                <a:latin typeface="Calibri" panose="020F0502020204030204" pitchFamily="34" charset="0"/>
              </a:rPr>
              <a:t>.</a:t>
            </a:r>
          </a:p>
        </p:txBody>
      </p:sp>
      <p:pic>
        <p:nvPicPr>
          <p:cNvPr id="22" name="Bildobjekt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5640" y="2546458"/>
            <a:ext cx="1216060" cy="871019"/>
          </a:xfrm>
          <a:prstGeom prst="rect">
            <a:avLst/>
          </a:prstGeom>
        </p:spPr>
      </p:pic>
      <p:pic>
        <p:nvPicPr>
          <p:cNvPr id="23" name="Bildobjekt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046" y="2501988"/>
            <a:ext cx="1237100" cy="929929"/>
          </a:xfrm>
          <a:prstGeom prst="rect">
            <a:avLst/>
          </a:prstGeom>
        </p:spPr>
      </p:pic>
      <p:pic>
        <p:nvPicPr>
          <p:cNvPr id="24" name="Bildobjekt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3492" y="2552289"/>
            <a:ext cx="1195021" cy="892058"/>
          </a:xfrm>
          <a:prstGeom prst="rect">
            <a:avLst/>
          </a:prstGeom>
        </p:spPr>
      </p:pic>
      <p:pic>
        <p:nvPicPr>
          <p:cNvPr id="25" name="Bildobjekt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5859" y="2544622"/>
            <a:ext cx="1195021" cy="883642"/>
          </a:xfrm>
          <a:prstGeom prst="rect">
            <a:avLst/>
          </a:prstGeom>
        </p:spPr>
      </p:pic>
      <p:sp>
        <p:nvSpPr>
          <p:cNvPr id="20" name="Rektangel 19"/>
          <p:cNvSpPr/>
          <p:nvPr/>
        </p:nvSpPr>
        <p:spPr>
          <a:xfrm rot="2700000">
            <a:off x="10148638" y="417398"/>
            <a:ext cx="2668981" cy="5588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v-SE" b="1" dirty="0" smtClean="0">
                <a:latin typeface="Calibri" panose="020F0502020204030204" pitchFamily="34" charset="0"/>
              </a:rPr>
              <a:t>Exempel:</a:t>
            </a:r>
          </a:p>
          <a:p>
            <a:pPr algn="ctr"/>
            <a:r>
              <a:rPr lang="sv-SE" b="1" i="1" dirty="0" smtClean="0">
                <a:latin typeface="Calibri" panose="020F0502020204030204" pitchFamily="34" charset="0"/>
              </a:rPr>
              <a:t>Två procentenheter</a:t>
            </a:r>
            <a:endParaRPr lang="sv-SE" b="1" i="1" dirty="0">
              <a:latin typeface="Calibri" panose="020F0502020204030204" pitchFamily="34" charset="0"/>
            </a:endParaRPr>
          </a:p>
        </p:txBody>
      </p:sp>
    </p:spTree>
    <p:extLst>
      <p:ext uri="{BB962C8B-B14F-4D97-AF65-F5344CB8AC3E}">
        <p14:creationId xmlns:p14="http://schemas.microsoft.com/office/powerpoint/2010/main" val="31143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smtClean="0"/>
              <a:t>Diagnoser</a:t>
            </a:r>
            <a:endParaRPr lang="sv-SE" dirty="0"/>
          </a:p>
        </p:txBody>
      </p:sp>
      <p:sp>
        <p:nvSpPr>
          <p:cNvPr id="4" name="Platshållare för text 3"/>
          <p:cNvSpPr>
            <a:spLocks noGrp="1"/>
          </p:cNvSpPr>
          <p:nvPr>
            <p:ph type="body" sz="quarter" idx="16"/>
          </p:nvPr>
        </p:nvSpPr>
        <p:spPr/>
        <p:txBody>
          <a:bodyPr/>
          <a:lstStyle/>
          <a:p>
            <a:r>
              <a:rPr lang="sv-SE" dirty="0" smtClean="0"/>
              <a:t>Cancerpreventionskalkylatorn</a:t>
            </a:r>
            <a:endParaRPr lang="sv-SE" dirty="0"/>
          </a:p>
        </p:txBody>
      </p:sp>
      <p:sp>
        <p:nvSpPr>
          <p:cNvPr id="15" name="Platshållare för text 4"/>
          <p:cNvSpPr>
            <a:spLocks noGrp="1"/>
          </p:cNvSpPr>
          <p:nvPr>
            <p:ph type="body" sz="quarter" idx="17"/>
          </p:nvPr>
        </p:nvSpPr>
        <p:spPr>
          <a:xfrm>
            <a:off x="4295800" y="6616800"/>
            <a:ext cx="7272408" cy="230184"/>
          </a:xfrm>
        </p:spPr>
        <p:txBody>
          <a:bodyPr/>
          <a:lstStyle/>
          <a:p>
            <a:r>
              <a:rPr lang="sv-SE" dirty="0" smtClean="0"/>
              <a:t>Källa: Cancerpreventionskalkylatorn (2017) och Samhällsmedicin, Region Gävleborg</a:t>
            </a:r>
            <a:endParaRPr lang="sv-SE" dirty="0"/>
          </a:p>
        </p:txBody>
      </p:sp>
      <p:graphicFrame>
        <p:nvGraphicFramePr>
          <p:cNvPr id="6" name="Tabell 5"/>
          <p:cNvGraphicFramePr>
            <a:graphicFrameLocks noGrp="1"/>
          </p:cNvGraphicFramePr>
          <p:nvPr>
            <p:extLst>
              <p:ext uri="{D42A27DB-BD31-4B8C-83A1-F6EECF244321}">
                <p14:modId xmlns:p14="http://schemas.microsoft.com/office/powerpoint/2010/main" val="1930390144"/>
              </p:ext>
            </p:extLst>
          </p:nvPr>
        </p:nvGraphicFramePr>
        <p:xfrm>
          <a:off x="1559496" y="2678445"/>
          <a:ext cx="4032448" cy="3596640"/>
        </p:xfrm>
        <a:graphic>
          <a:graphicData uri="http://schemas.openxmlformats.org/drawingml/2006/table">
            <a:tbl>
              <a:tblPr firstRow="1" bandRow="1">
                <a:tableStyleId>{5C22544A-7EE6-4342-B048-85BDC9FD1C3A}</a:tableStyleId>
              </a:tblPr>
              <a:tblGrid>
                <a:gridCol w="1656184"/>
                <a:gridCol w="2376264"/>
              </a:tblGrid>
              <a:tr h="240164">
                <a:tc>
                  <a:txBody>
                    <a:bodyPr/>
                    <a:lstStyle/>
                    <a:p>
                      <a:r>
                        <a:rPr lang="sv-SE" sz="1400" b="1" dirty="0" smtClean="0">
                          <a:latin typeface="Calibri" panose="020F0502020204030204" pitchFamily="34" charset="0"/>
                        </a:rPr>
                        <a:t>Diagnos</a:t>
                      </a:r>
                      <a:endParaRPr lang="sv-SE" sz="1400" b="1" dirty="0">
                        <a:latin typeface="Calibri" panose="020F0502020204030204" pitchFamily="34" charset="0"/>
                      </a:endParaRPr>
                    </a:p>
                  </a:txBody>
                  <a:tcPr/>
                </a:tc>
                <a:tc>
                  <a:txBody>
                    <a:bodyPr/>
                    <a:lstStyle/>
                    <a:p>
                      <a:r>
                        <a:rPr lang="sv-SE" sz="1400" b="1" dirty="0" smtClean="0">
                          <a:latin typeface="Calibri" panose="020F0502020204030204" pitchFamily="34" charset="0"/>
                        </a:rPr>
                        <a:t>Undergrupp</a:t>
                      </a:r>
                      <a:endParaRPr lang="sv-SE" sz="1400" b="1"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Bröstcancer</a:t>
                      </a:r>
                      <a:endParaRPr lang="sv-SE" sz="1200" dirty="0">
                        <a:latin typeface="Calibri" panose="020F0502020204030204" pitchFamily="34" charset="0"/>
                      </a:endParaRPr>
                    </a:p>
                  </a:txBody>
                  <a:tcPr/>
                </a:tc>
                <a:tc>
                  <a:txBody>
                    <a:bodyPr/>
                    <a:lstStyle/>
                    <a:p>
                      <a:endParaRPr lang="sv-SE" sz="1200">
                        <a:latin typeface="Calibri" panose="020F0502020204030204" pitchFamily="34" charset="0"/>
                      </a:endParaRPr>
                    </a:p>
                  </a:txBody>
                  <a:tcPr/>
                </a:tc>
              </a:tr>
              <a:tr h="240164">
                <a:tc>
                  <a:txBody>
                    <a:bodyPr/>
                    <a:lstStyle/>
                    <a:p>
                      <a:r>
                        <a:rPr lang="sv-SE" sz="1200" dirty="0" smtClean="0">
                          <a:latin typeface="Calibri" panose="020F0502020204030204" pitchFamily="34" charset="0"/>
                        </a:rPr>
                        <a:t>Bukspottkörtelcancer</a:t>
                      </a:r>
                      <a:endParaRPr lang="sv-SE" sz="1200" dirty="0">
                        <a:latin typeface="Calibri" panose="020F0502020204030204" pitchFamily="34" charset="0"/>
                      </a:endParaRPr>
                    </a:p>
                  </a:txBody>
                  <a:tcPr/>
                </a:tc>
                <a:tc>
                  <a:txBody>
                    <a:bodyPr/>
                    <a:lstStyle/>
                    <a:p>
                      <a:endParaRPr lang="sv-SE" sz="1200">
                        <a:latin typeface="Calibri" panose="020F0502020204030204" pitchFamily="34" charset="0"/>
                      </a:endParaRPr>
                    </a:p>
                  </a:txBody>
                  <a:tcPr/>
                </a:tc>
              </a:tr>
              <a:tr h="240164">
                <a:tc>
                  <a:txBody>
                    <a:bodyPr/>
                    <a:lstStyle/>
                    <a:p>
                      <a:r>
                        <a:rPr lang="sv-SE" sz="1200" dirty="0" smtClean="0">
                          <a:latin typeface="Calibri" panose="020F0502020204030204" pitchFamily="34" charset="0"/>
                        </a:rPr>
                        <a:t>Levercancer</a:t>
                      </a:r>
                      <a:endParaRPr lang="sv-SE" sz="1200" dirty="0">
                        <a:latin typeface="Calibri" panose="020F0502020204030204" pitchFamily="34" charset="0"/>
                      </a:endParaRPr>
                    </a:p>
                  </a:txBody>
                  <a:tcPr/>
                </a:tc>
                <a:tc>
                  <a:txBody>
                    <a:bodyPr/>
                    <a:lstStyle/>
                    <a:p>
                      <a:endParaRPr lang="sv-SE" sz="1200">
                        <a:latin typeface="Calibri" panose="020F0502020204030204" pitchFamily="34" charset="0"/>
                      </a:endParaRPr>
                    </a:p>
                  </a:txBody>
                  <a:tcPr/>
                </a:tc>
              </a:tr>
              <a:tr h="240164">
                <a:tc>
                  <a:txBody>
                    <a:bodyPr/>
                    <a:lstStyle/>
                    <a:p>
                      <a:r>
                        <a:rPr lang="sv-SE" sz="1200" dirty="0" smtClean="0">
                          <a:latin typeface="Calibri" panose="020F0502020204030204" pitchFamily="34" charset="0"/>
                        </a:rPr>
                        <a:t>Livmoderhalscancer</a:t>
                      </a:r>
                      <a:endParaRPr lang="sv-SE" sz="1200" dirty="0">
                        <a:latin typeface="Calibri" panose="020F0502020204030204" pitchFamily="34" charset="0"/>
                      </a:endParaRPr>
                    </a:p>
                  </a:txBody>
                  <a:tcPr/>
                </a:tc>
                <a:tc>
                  <a:txBody>
                    <a:bodyPr/>
                    <a:lstStyle/>
                    <a:p>
                      <a:endParaRPr lang="sv-SE" sz="1200">
                        <a:latin typeface="Calibri" panose="020F0502020204030204" pitchFamily="34" charset="0"/>
                      </a:endParaRPr>
                    </a:p>
                  </a:txBody>
                  <a:tcPr/>
                </a:tc>
              </a:tr>
              <a:tr h="240164">
                <a:tc>
                  <a:txBody>
                    <a:bodyPr/>
                    <a:lstStyle/>
                    <a:p>
                      <a:r>
                        <a:rPr lang="sv-SE" sz="1200" dirty="0" smtClean="0">
                          <a:latin typeface="Calibri" panose="020F0502020204030204" pitchFamily="34" charset="0"/>
                        </a:rPr>
                        <a:t>Livmoderkroppscancer</a:t>
                      </a:r>
                      <a:endParaRPr lang="sv-SE" sz="1200" dirty="0">
                        <a:latin typeface="Calibri" panose="020F0502020204030204" pitchFamily="34" charset="0"/>
                      </a:endParaRPr>
                    </a:p>
                  </a:txBody>
                  <a:tcPr/>
                </a:tc>
                <a:tc>
                  <a:txBody>
                    <a:bodyPr/>
                    <a:lstStyle/>
                    <a:p>
                      <a:endParaRPr lang="sv-SE" sz="1200">
                        <a:latin typeface="Calibri" panose="020F0502020204030204" pitchFamily="34" charset="0"/>
                      </a:endParaRPr>
                    </a:p>
                  </a:txBody>
                  <a:tcPr/>
                </a:tc>
              </a:tr>
              <a:tr h="240164">
                <a:tc>
                  <a:txBody>
                    <a:bodyPr/>
                    <a:lstStyle/>
                    <a:p>
                      <a:r>
                        <a:rPr lang="sv-SE" sz="1200" dirty="0" smtClean="0">
                          <a:latin typeface="Calibri" panose="020F0502020204030204" pitchFamily="34" charset="0"/>
                        </a:rPr>
                        <a:t>Lungcancer</a:t>
                      </a:r>
                      <a:endParaRPr lang="sv-SE" sz="1200" dirty="0">
                        <a:latin typeface="Calibri" panose="020F0502020204030204" pitchFamily="34" charset="0"/>
                      </a:endParaRPr>
                    </a:p>
                  </a:txBody>
                  <a:tcPr/>
                </a:tc>
                <a:tc>
                  <a:txBody>
                    <a:bodyPr/>
                    <a:lstStyle/>
                    <a:p>
                      <a:endParaRPr lang="sv-SE" sz="1200"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Matstrupscancer</a:t>
                      </a:r>
                      <a:endParaRPr lang="sv-SE" sz="120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smtClean="0">
                          <a:latin typeface="Calibri" panose="020F0502020204030204" pitchFamily="34" charset="0"/>
                        </a:rPr>
                        <a:t>Adenocarcinom</a:t>
                      </a:r>
                      <a:r>
                        <a:rPr lang="sv-SE" sz="1200" dirty="0" smtClean="0">
                          <a:latin typeface="Calibri" panose="020F0502020204030204" pitchFamily="34" charset="0"/>
                        </a:rPr>
                        <a:t>, skivepitelcancer</a:t>
                      </a:r>
                    </a:p>
                  </a:txBody>
                  <a:tcPr/>
                </a:tc>
              </a:tr>
              <a:tr h="240164">
                <a:tc>
                  <a:txBody>
                    <a:bodyPr/>
                    <a:lstStyle/>
                    <a:p>
                      <a:r>
                        <a:rPr lang="sv-SE" sz="1200" dirty="0" smtClean="0">
                          <a:latin typeface="Calibri" panose="020F0502020204030204" pitchFamily="34" charset="0"/>
                        </a:rPr>
                        <a:t>Magsäckscancer</a:t>
                      </a:r>
                      <a:endParaRPr lang="sv-SE" sz="1200" dirty="0">
                        <a:latin typeface="Calibri" panose="020F0502020204030204" pitchFamily="34" charset="0"/>
                      </a:endParaRPr>
                    </a:p>
                  </a:txBody>
                  <a:tcPr/>
                </a:tc>
                <a:tc>
                  <a:txBody>
                    <a:bodyPr/>
                    <a:lstStyle/>
                    <a:p>
                      <a:endParaRPr lang="sv-SE" sz="1200"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Njurcancer</a:t>
                      </a:r>
                      <a:endParaRPr lang="sv-SE" sz="1200" dirty="0">
                        <a:latin typeface="Calibri" panose="020F0502020204030204" pitchFamily="34" charset="0"/>
                      </a:endParaRPr>
                    </a:p>
                  </a:txBody>
                  <a:tcPr/>
                </a:tc>
                <a:tc>
                  <a:txBody>
                    <a:bodyPr/>
                    <a:lstStyle/>
                    <a:p>
                      <a:endParaRPr lang="sv-SE" sz="1200"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Struphuvudcancer</a:t>
                      </a:r>
                      <a:endParaRPr lang="sv-SE" sz="1200" dirty="0">
                        <a:latin typeface="Calibri" panose="020F0502020204030204" pitchFamily="34" charset="0"/>
                      </a:endParaRPr>
                    </a:p>
                  </a:txBody>
                  <a:tcPr/>
                </a:tc>
                <a:tc>
                  <a:txBody>
                    <a:bodyPr/>
                    <a:lstStyle/>
                    <a:p>
                      <a:endParaRPr lang="sv-SE" sz="1200" dirty="0">
                        <a:latin typeface="Calibri" panose="020F0502020204030204" pitchFamily="34" charset="0"/>
                      </a:endParaRPr>
                    </a:p>
                  </a:txBody>
                  <a:tcPr/>
                </a:tc>
              </a:tr>
              <a:tr h="240164">
                <a:tc>
                  <a:txBody>
                    <a:bodyPr/>
                    <a:lstStyle/>
                    <a:p>
                      <a:r>
                        <a:rPr lang="sv-SE" sz="1200" dirty="0" smtClean="0">
                          <a:latin typeface="Calibri" panose="020F0502020204030204" pitchFamily="34" charset="0"/>
                        </a:rPr>
                        <a:t>Tjock-ändtarmscancer</a:t>
                      </a:r>
                      <a:endParaRPr lang="sv-SE" sz="1200" dirty="0">
                        <a:latin typeface="Calibri" panose="020F0502020204030204" pitchFamily="34" charset="0"/>
                      </a:endParaRPr>
                    </a:p>
                  </a:txBody>
                  <a:tcPr/>
                </a:tc>
                <a:tc>
                  <a:txBody>
                    <a:bodyPr/>
                    <a:lstStyle/>
                    <a:p>
                      <a:r>
                        <a:rPr lang="sv-SE" sz="1200" dirty="0" smtClean="0">
                          <a:latin typeface="Calibri" panose="020F0502020204030204" pitchFamily="34" charset="0"/>
                        </a:rPr>
                        <a:t>Tjocktarmscancer,</a:t>
                      </a:r>
                      <a:r>
                        <a:rPr lang="sv-SE" sz="1200" baseline="0" dirty="0" smtClean="0">
                          <a:latin typeface="Calibri" panose="020F0502020204030204" pitchFamily="34" charset="0"/>
                        </a:rPr>
                        <a:t> ändtarmscancer</a:t>
                      </a:r>
                      <a:endParaRPr lang="sv-SE" sz="1200" dirty="0">
                        <a:latin typeface="Calibri" panose="020F0502020204030204" pitchFamily="34" charset="0"/>
                      </a:endParaRPr>
                    </a:p>
                  </a:txBody>
                  <a:tcPr/>
                </a:tc>
              </a:tr>
              <a:tr h="240164">
                <a:tc>
                  <a:txBody>
                    <a:bodyPr/>
                    <a:lstStyle/>
                    <a:p>
                      <a:r>
                        <a:rPr lang="sv-SE" sz="1200" dirty="0" err="1" smtClean="0">
                          <a:latin typeface="Calibri" panose="020F0502020204030204" pitchFamily="34" charset="0"/>
                        </a:rPr>
                        <a:t>Urinblåsecancer</a:t>
                      </a:r>
                      <a:endParaRPr lang="sv-SE" sz="1200" dirty="0">
                        <a:latin typeface="Calibri" panose="020F0502020204030204" pitchFamily="34" charset="0"/>
                      </a:endParaRPr>
                    </a:p>
                  </a:txBody>
                  <a:tcPr/>
                </a:tc>
                <a:tc>
                  <a:txBody>
                    <a:bodyPr/>
                    <a:lstStyle/>
                    <a:p>
                      <a:endParaRPr lang="sv-SE" sz="1200" dirty="0">
                        <a:latin typeface="Calibri" panose="020F0502020204030204" pitchFamily="34" charset="0"/>
                      </a:endParaRPr>
                    </a:p>
                  </a:txBody>
                  <a:tcPr/>
                </a:tc>
              </a:tr>
            </a:tbl>
          </a:graphicData>
        </a:graphic>
      </p:graphicFrame>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120" y="2906281"/>
            <a:ext cx="3427013" cy="3140968"/>
          </a:xfrm>
          <a:prstGeom prst="rect">
            <a:avLst/>
          </a:prstGeom>
        </p:spPr>
      </p:pic>
    </p:spTree>
    <p:extLst>
      <p:ext uri="{BB962C8B-B14F-4D97-AF65-F5344CB8AC3E}">
        <p14:creationId xmlns:p14="http://schemas.microsoft.com/office/powerpoint/2010/main" val="244873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smtClean="0"/>
              <a:t>Dokumentation</a:t>
            </a:r>
            <a:endParaRPr lang="sv-SE" dirty="0"/>
          </a:p>
        </p:txBody>
      </p:sp>
      <p:sp>
        <p:nvSpPr>
          <p:cNvPr id="4" name="Platshållare för text 3"/>
          <p:cNvSpPr>
            <a:spLocks noGrp="1"/>
          </p:cNvSpPr>
          <p:nvPr>
            <p:ph type="body" sz="quarter" idx="16"/>
          </p:nvPr>
        </p:nvSpPr>
        <p:spPr/>
        <p:txBody>
          <a:bodyPr/>
          <a:lstStyle/>
          <a:p>
            <a:r>
              <a:rPr lang="sv-SE" dirty="0" smtClean="0"/>
              <a:t>Cancerpreventionskalkylatorn</a:t>
            </a:r>
            <a:endParaRPr lang="sv-SE" dirty="0"/>
          </a:p>
        </p:txBody>
      </p:sp>
      <p:sp>
        <p:nvSpPr>
          <p:cNvPr id="15" name="Platshållare för text 4"/>
          <p:cNvSpPr>
            <a:spLocks noGrp="1"/>
          </p:cNvSpPr>
          <p:nvPr>
            <p:ph type="body" sz="quarter" idx="17"/>
          </p:nvPr>
        </p:nvSpPr>
        <p:spPr>
          <a:xfrm>
            <a:off x="4295800" y="6616800"/>
            <a:ext cx="7272408" cy="230184"/>
          </a:xfrm>
        </p:spPr>
        <p:txBody>
          <a:bodyPr/>
          <a:lstStyle/>
          <a:p>
            <a:r>
              <a:rPr lang="sv-SE" dirty="0" smtClean="0"/>
              <a:t>Källa: Cancerpreventionskalkylatorn (2017) och Samhällsmedicin, Region Gävleborg</a:t>
            </a:r>
            <a:endParaRPr lang="sv-SE" dirty="0"/>
          </a:p>
        </p:txBody>
      </p:sp>
      <p:sp>
        <p:nvSpPr>
          <p:cNvPr id="2" name="textruta 1"/>
          <p:cNvSpPr txBox="1"/>
          <p:nvPr/>
        </p:nvSpPr>
        <p:spPr>
          <a:xfrm>
            <a:off x="622302" y="3322603"/>
            <a:ext cx="4969642" cy="2308324"/>
          </a:xfrm>
          <a:prstGeom prst="rect">
            <a:avLst/>
          </a:prstGeom>
          <a:noFill/>
        </p:spPr>
        <p:txBody>
          <a:bodyPr wrap="square" rtlCol="0">
            <a:spAutoFit/>
          </a:bodyPr>
          <a:lstStyle/>
          <a:p>
            <a:pPr marL="285750" indent="-285750">
              <a:buFont typeface="Arial" panose="020B0604020202020204" pitchFamily="34" charset="0"/>
              <a:buChar char="•"/>
            </a:pPr>
            <a:r>
              <a:rPr lang="sv-SE" sz="1600" dirty="0" smtClean="0">
                <a:latin typeface="Calibri" panose="020F0502020204030204" pitchFamily="34" charset="0"/>
              </a:rPr>
              <a:t>Länk till Cancerpreventionskalkylatorn hittar du </a:t>
            </a:r>
            <a:r>
              <a:rPr lang="sv-SE" sz="1600" dirty="0" smtClean="0">
                <a:latin typeface="Calibri" panose="020F0502020204030204" pitchFamily="34" charset="0"/>
                <a:hlinkClick r:id="rId2"/>
              </a:rPr>
              <a:t>här</a:t>
            </a:r>
            <a:r>
              <a:rPr lang="sv-SE" sz="1600" dirty="0" smtClean="0">
                <a:latin typeface="Calibri" panose="020F0502020204030204" pitchFamily="34" charset="0"/>
              </a:rPr>
              <a:t>.</a:t>
            </a:r>
          </a:p>
          <a:p>
            <a:pPr marL="285750" indent="-285750">
              <a:buFont typeface="Arial" panose="020B0604020202020204" pitchFamily="34" charset="0"/>
              <a:buChar char="•"/>
            </a:pPr>
            <a:endParaRPr lang="sv-SE" sz="1600" dirty="0">
              <a:latin typeface="Calibri" panose="020F0502020204030204" pitchFamily="34" charset="0"/>
            </a:endParaRPr>
          </a:p>
          <a:p>
            <a:pPr marL="285750" indent="-285750">
              <a:buFont typeface="Arial" panose="020B0604020202020204" pitchFamily="34" charset="0"/>
              <a:buChar char="•"/>
            </a:pPr>
            <a:endParaRPr lang="sv-SE" sz="1600" dirty="0" smtClean="0">
              <a:latin typeface="Calibri" panose="020F0502020204030204" pitchFamily="34" charset="0"/>
            </a:endParaRPr>
          </a:p>
          <a:p>
            <a:pPr marL="285750" indent="-285750">
              <a:buFont typeface="Arial" panose="020B0604020202020204" pitchFamily="34" charset="0"/>
              <a:buChar char="•"/>
            </a:pPr>
            <a:r>
              <a:rPr lang="sv-SE" sz="1600" dirty="0" smtClean="0">
                <a:latin typeface="Calibri" panose="020F0502020204030204" pitchFamily="34" charset="0"/>
              </a:rPr>
              <a:t>Användning (manual) av Cancerpreventionskalkylatorn hittar du </a:t>
            </a:r>
            <a:r>
              <a:rPr lang="sv-SE" sz="1600" dirty="0" smtClean="0">
                <a:latin typeface="Calibri" panose="020F0502020204030204" pitchFamily="34" charset="0"/>
                <a:hlinkClick r:id="rId3"/>
              </a:rPr>
              <a:t>här</a:t>
            </a:r>
            <a:r>
              <a:rPr lang="sv-SE" sz="1600" dirty="0" smtClean="0">
                <a:latin typeface="Calibri" panose="020F0502020204030204" pitchFamily="34" charset="0"/>
              </a:rPr>
              <a:t> (</a:t>
            </a:r>
            <a:r>
              <a:rPr lang="sv-SE" sz="1600" dirty="0" err="1" smtClean="0">
                <a:latin typeface="Calibri" panose="020F0502020204030204" pitchFamily="34" charset="0"/>
              </a:rPr>
              <a:t>pdf-format</a:t>
            </a:r>
            <a:r>
              <a:rPr lang="sv-SE" sz="1600" dirty="0" smtClean="0">
                <a:latin typeface="Calibri" panose="020F0502020204030204" pitchFamily="34" charset="0"/>
              </a:rPr>
              <a:t>).</a:t>
            </a:r>
          </a:p>
          <a:p>
            <a:pPr marL="285750" indent="-285750">
              <a:buFont typeface="Arial" panose="020B0604020202020204" pitchFamily="34" charset="0"/>
              <a:buChar char="•"/>
            </a:pPr>
            <a:endParaRPr lang="sv-SE" sz="1600" dirty="0" smtClean="0">
              <a:latin typeface="Calibri" panose="020F0502020204030204" pitchFamily="34" charset="0"/>
            </a:endParaRPr>
          </a:p>
          <a:p>
            <a:pPr marL="285750" indent="-285750">
              <a:buFont typeface="Arial" panose="020B0604020202020204" pitchFamily="34" charset="0"/>
              <a:buChar char="•"/>
            </a:pPr>
            <a:endParaRPr lang="sv-SE" sz="1600" dirty="0">
              <a:latin typeface="Calibri" panose="020F0502020204030204" pitchFamily="34" charset="0"/>
            </a:endParaRPr>
          </a:p>
          <a:p>
            <a:pPr marL="285750" indent="-285750">
              <a:buFont typeface="Arial" panose="020B0604020202020204" pitchFamily="34" charset="0"/>
              <a:buChar char="•"/>
            </a:pPr>
            <a:r>
              <a:rPr lang="sv-SE" sz="1600" dirty="0" smtClean="0">
                <a:latin typeface="Calibri" panose="020F0502020204030204" pitchFamily="34" charset="0"/>
              </a:rPr>
              <a:t>Teknisk rapport om hur Cancerpreventionskalkylatorn är konstruerad hittar du </a:t>
            </a:r>
            <a:r>
              <a:rPr lang="sv-SE" sz="1600" dirty="0" smtClean="0">
                <a:latin typeface="Calibri" panose="020F0502020204030204" pitchFamily="34" charset="0"/>
                <a:hlinkClick r:id="rId4"/>
              </a:rPr>
              <a:t>här</a:t>
            </a:r>
            <a:r>
              <a:rPr lang="sv-SE" sz="1600" dirty="0" smtClean="0">
                <a:latin typeface="Calibri" panose="020F0502020204030204" pitchFamily="34" charset="0"/>
              </a:rPr>
              <a:t> (</a:t>
            </a:r>
            <a:r>
              <a:rPr lang="sv-SE" sz="1600" dirty="0" err="1" smtClean="0">
                <a:latin typeface="Calibri" panose="020F0502020204030204" pitchFamily="34" charset="0"/>
              </a:rPr>
              <a:t>pdf-format</a:t>
            </a:r>
            <a:r>
              <a:rPr lang="sv-SE" sz="1600" dirty="0" smtClean="0">
                <a:latin typeface="Calibri" panose="020F0502020204030204" pitchFamily="34" charset="0"/>
              </a:rPr>
              <a:t>).</a:t>
            </a:r>
            <a:endParaRPr lang="sv-SE" sz="1600" dirty="0">
              <a:latin typeface="Calibri" panose="020F0502020204030204" pitchFamily="34" charset="0"/>
            </a:endParaRPr>
          </a:p>
        </p:txBody>
      </p:sp>
      <p:pic>
        <p:nvPicPr>
          <p:cNvPr id="5" name="Bildobjekt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8048" y="2623201"/>
            <a:ext cx="4044733" cy="3707129"/>
          </a:xfrm>
          <a:prstGeom prst="rect">
            <a:avLst/>
          </a:prstGeom>
        </p:spPr>
      </p:pic>
    </p:spTree>
    <p:extLst>
      <p:ext uri="{BB962C8B-B14F-4D97-AF65-F5344CB8AC3E}">
        <p14:creationId xmlns:p14="http://schemas.microsoft.com/office/powerpoint/2010/main" val="65273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MG Stående mall">
  <a:themeElements>
    <a:clrScheme name="Samhällsmedicin">
      <a:dk1>
        <a:sysClr val="windowText" lastClr="000000"/>
      </a:dk1>
      <a:lt1>
        <a:sysClr val="window" lastClr="FFFFFF"/>
      </a:lt1>
      <a:dk2>
        <a:srgbClr val="292929"/>
      </a:dk2>
      <a:lt2>
        <a:srgbClr val="B2B2B2"/>
      </a:lt2>
      <a:accent1>
        <a:srgbClr val="50B848"/>
      </a:accent1>
      <a:accent2>
        <a:srgbClr val="0097CF"/>
      </a:accent2>
      <a:accent3>
        <a:srgbClr val="FA9C34"/>
      </a:accent3>
      <a:accent4>
        <a:srgbClr val="EE3780"/>
      </a:accent4>
      <a:accent5>
        <a:srgbClr val="A8CD82"/>
      </a:accent5>
      <a:accent6>
        <a:srgbClr val="5DB8DE"/>
      </a:accent6>
      <a:hlink>
        <a:srgbClr val="0070C0"/>
      </a:hlink>
      <a:folHlink>
        <a:srgbClr val="0070C0"/>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amhällsmedicin">
    <a:dk1>
      <a:sysClr val="windowText" lastClr="000000"/>
    </a:dk1>
    <a:lt1>
      <a:sysClr val="window" lastClr="FFFFFF"/>
    </a:lt1>
    <a:dk2>
      <a:srgbClr val="292929"/>
    </a:dk2>
    <a:lt2>
      <a:srgbClr val="B2B2B2"/>
    </a:lt2>
    <a:accent1>
      <a:srgbClr val="50B848"/>
    </a:accent1>
    <a:accent2>
      <a:srgbClr val="0097CF"/>
    </a:accent2>
    <a:accent3>
      <a:srgbClr val="FA9C34"/>
    </a:accent3>
    <a:accent4>
      <a:srgbClr val="EE3780"/>
    </a:accent4>
    <a:accent5>
      <a:srgbClr val="A8CD82"/>
    </a:accent5>
    <a:accent6>
      <a:srgbClr val="5DB8DE"/>
    </a:accent6>
    <a:hlink>
      <a:srgbClr val="0070C0"/>
    </a:hlink>
    <a:folHlink>
      <a:srgbClr val="0070C0"/>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amhällsmedicin">
    <a:dk1>
      <a:sysClr val="windowText" lastClr="000000"/>
    </a:dk1>
    <a:lt1>
      <a:sysClr val="window" lastClr="FFFFFF"/>
    </a:lt1>
    <a:dk2>
      <a:srgbClr val="292929"/>
    </a:dk2>
    <a:lt2>
      <a:srgbClr val="B2B2B2"/>
    </a:lt2>
    <a:accent1>
      <a:srgbClr val="50B848"/>
    </a:accent1>
    <a:accent2>
      <a:srgbClr val="0097CF"/>
    </a:accent2>
    <a:accent3>
      <a:srgbClr val="FA9C34"/>
    </a:accent3>
    <a:accent4>
      <a:srgbClr val="EE3780"/>
    </a:accent4>
    <a:accent5>
      <a:srgbClr val="A8CD82"/>
    </a:accent5>
    <a:accent6>
      <a:srgbClr val="5DB8DE"/>
    </a:accent6>
    <a:hlink>
      <a:srgbClr val="0070C0"/>
    </a:hlink>
    <a:folHlink>
      <a:srgbClr val="0070C0"/>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amhällsmedicin">
    <a:dk1>
      <a:sysClr val="windowText" lastClr="000000"/>
    </a:dk1>
    <a:lt1>
      <a:sysClr val="window" lastClr="FFFFFF"/>
    </a:lt1>
    <a:dk2>
      <a:srgbClr val="292929"/>
    </a:dk2>
    <a:lt2>
      <a:srgbClr val="B2B2B2"/>
    </a:lt2>
    <a:accent1>
      <a:srgbClr val="50B848"/>
    </a:accent1>
    <a:accent2>
      <a:srgbClr val="0097CF"/>
    </a:accent2>
    <a:accent3>
      <a:srgbClr val="FA9C34"/>
    </a:accent3>
    <a:accent4>
      <a:srgbClr val="EE3780"/>
    </a:accent4>
    <a:accent5>
      <a:srgbClr val="A8CD82"/>
    </a:accent5>
    <a:accent6>
      <a:srgbClr val="5DB8DE"/>
    </a:accent6>
    <a:hlink>
      <a:srgbClr val="0070C0"/>
    </a:hlink>
    <a:folHlink>
      <a:srgbClr val="0070C0"/>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amhällsmedicin">
    <a:dk1>
      <a:sysClr val="windowText" lastClr="000000"/>
    </a:dk1>
    <a:lt1>
      <a:sysClr val="window" lastClr="FFFFFF"/>
    </a:lt1>
    <a:dk2>
      <a:srgbClr val="292929"/>
    </a:dk2>
    <a:lt2>
      <a:srgbClr val="B2B2B2"/>
    </a:lt2>
    <a:accent1>
      <a:srgbClr val="50B848"/>
    </a:accent1>
    <a:accent2>
      <a:srgbClr val="0097CF"/>
    </a:accent2>
    <a:accent3>
      <a:srgbClr val="FA9C34"/>
    </a:accent3>
    <a:accent4>
      <a:srgbClr val="EE3780"/>
    </a:accent4>
    <a:accent5>
      <a:srgbClr val="A8CD82"/>
    </a:accent5>
    <a:accent6>
      <a:srgbClr val="5DB8DE"/>
    </a:accent6>
    <a:hlink>
      <a:srgbClr val="0070C0"/>
    </a:hlink>
    <a:folHlink>
      <a:srgbClr val="0070C0"/>
    </a:folHlink>
  </a:clrScheme>
  <a:fontScheme name="Region Gävlebor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 liggande u dekor 2015</Template>
  <TotalTime>3700</TotalTime>
  <Words>7079</Words>
  <Application>Microsoft Office PowerPoint</Application>
  <PresentationFormat>Bredbild</PresentationFormat>
  <Paragraphs>1160</Paragraphs>
  <Slides>78</Slides>
  <Notes>11</Notes>
  <HiddenSlides>18</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78</vt:i4>
      </vt:variant>
    </vt:vector>
  </HeadingPairs>
  <TitlesOfParts>
    <vt:vector size="82" baseType="lpstr">
      <vt:lpstr>Arial</vt:lpstr>
      <vt:lpstr>Arial Rounded MT Bold</vt:lpstr>
      <vt:lpstr>Calibri</vt:lpstr>
      <vt:lpstr>SMG Stående mall</vt:lpstr>
      <vt:lpstr>Hälsoekonomiska beräkningar av förebyggande arbete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Landstinget Gävleborg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Mårtensson Emma - SMG - Samhällsmedicin</dc:creator>
  <cp:lastModifiedBy>Frisk Johan - SMG - Samhällsmedicin</cp:lastModifiedBy>
  <cp:revision>229</cp:revision>
  <cp:lastPrinted>2015-10-21T06:38:00Z</cp:lastPrinted>
  <dcterms:created xsi:type="dcterms:W3CDTF">2015-10-19T09:07:33Z</dcterms:created>
  <dcterms:modified xsi:type="dcterms:W3CDTF">2017-06-13T09:38:09Z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-1054211128</vt:i4>
  </property>
  <property fmtid="{D5CDD505-2E9C-101B-9397-08002B2CF9AE}" pid="3" name="_NewReviewCycle">
    <vt:lpwstr/>
  </property>
  <property fmtid="{D5CDD505-2E9C-101B-9397-08002B2CF9AE}" pid="4" name="_EmailSubject">
    <vt:lpwstr>Uppdatera hemsidan </vt:lpwstr>
  </property>
  <property fmtid="{D5CDD505-2E9C-101B-9397-08002B2CF9AE}" pid="5" name="_AuthorEmail">
    <vt:lpwstr>ulrika.olsson@regiongavleborg.se</vt:lpwstr>
  </property>
  <property fmtid="{D5CDD505-2E9C-101B-9397-08002B2CF9AE}" pid="6" name="_AuthorEmailDisplayName">
    <vt:lpwstr>Olsson Ulrika - HBH - Folkhälsa och hållbarhet</vt:lpwstr>
  </property>
  <property fmtid="{D5CDD505-2E9C-101B-9397-08002B2CF9AE}" pid="7" name="_PreviousAdHocReviewCycleID">
    <vt:i4>339746915</vt:i4>
  </property>
</Properties>
</file>